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4204" r:id="rId2"/>
  </p:sldMasterIdLst>
  <p:notesMasterIdLst>
    <p:notesMasterId r:id="rId16"/>
  </p:notesMasterIdLst>
  <p:handoutMasterIdLst>
    <p:handoutMasterId r:id="rId17"/>
  </p:handoutMasterIdLst>
  <p:sldIdLst>
    <p:sldId id="547" r:id="rId3"/>
    <p:sldId id="546" r:id="rId4"/>
    <p:sldId id="548" r:id="rId5"/>
    <p:sldId id="549" r:id="rId6"/>
    <p:sldId id="560" r:id="rId7"/>
    <p:sldId id="551" r:id="rId8"/>
    <p:sldId id="552" r:id="rId9"/>
    <p:sldId id="553" r:id="rId10"/>
    <p:sldId id="555" r:id="rId11"/>
    <p:sldId id="556" r:id="rId12"/>
    <p:sldId id="557" r:id="rId13"/>
    <p:sldId id="554" r:id="rId14"/>
    <p:sldId id="561" r:id="rId15"/>
  </p:sldIdLst>
  <p:sldSz cx="9144000" cy="6858000" type="screen4x3"/>
  <p:notesSz cx="701675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zeff, Leslie" initials="R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4" autoAdjust="0"/>
    <p:restoredTop sz="86478" autoAdjust="0"/>
  </p:normalViewPr>
  <p:slideViewPr>
    <p:cSldViewPr>
      <p:cViewPr varScale="1">
        <p:scale>
          <a:sx n="74" d="100"/>
          <a:sy n="74" d="100"/>
        </p:scale>
        <p:origin x="1133" y="72"/>
      </p:cViewPr>
      <p:guideLst>
        <p:guide orient="horz" pos="528"/>
        <p:guide pos="288"/>
      </p:guideLst>
    </p:cSldViewPr>
  </p:slideViewPr>
  <p:outlineViewPr>
    <p:cViewPr>
      <p:scale>
        <a:sx n="33" d="100"/>
        <a:sy n="33" d="100"/>
      </p:scale>
      <p:origin x="0" y="-4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A20B3C-04C1-9A48-8813-7F70FF9994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5263B-63B7-C141-BE4C-9E38695279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AC809A-E212-0249-97B4-14982A5357E0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779F12-9D6D-EF4F-AF34-5A7908972A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815F3-0C4D-EB46-854F-FD450478C2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B133E0-4202-0346-92A2-CB895E1202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451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01EFC-ACAF-DE49-A51E-1C6848C8C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8C630-D0F6-3846-99D2-D1D975531E9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5455"/>
          </a:xfrm>
          <a:prstGeom prst="rect">
            <a:avLst/>
          </a:prstGeom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1E93E65C-E656-EC43-8ABE-1FAD99B03473}" type="datetimeFigureOut">
              <a:rPr lang="en-US"/>
              <a:pPr>
                <a:defRPr/>
              </a:pPr>
              <a:t>4/11/2019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ED1B0D8-10FA-8048-9641-3F7FDD25BD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4621E90-A7DC-CE48-8953-C29BF2AAB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21823"/>
            <a:ext cx="5613400" cy="4189095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6B9E7-F950-C04B-82F1-C62E7BFCDA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0592" cy="46545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5F708-CD4F-F148-840E-D0E140649A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4534" y="8842029"/>
            <a:ext cx="3040592" cy="465455"/>
          </a:xfrm>
          <a:prstGeom prst="rect">
            <a:avLst/>
          </a:prstGeom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8AEC1ED-54CA-934D-BDEC-2E5550076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328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3CDD5-5A5D-4AF0-A865-C8BA00FC14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43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EC1ED-54CA-934D-BDEC-2E55500760EB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960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EC1ED-54CA-934D-BDEC-2E55500760EB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691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EC1ED-54CA-934D-BDEC-2E55500760EB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6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EC1ED-54CA-934D-BDEC-2E55500760EB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549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AEC1ED-54CA-934D-BDEC-2E55500760EB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58A568-AF84-3642-8D7F-D9F724526011}"/>
              </a:ext>
            </a:extLst>
          </p:cNvPr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07E841-7463-1D4B-A178-6DA838A0EE83}"/>
              </a:ext>
            </a:extLst>
          </p:cNvPr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15139F-B596-2D45-9BD8-7EBA124FFCFE}"/>
              </a:ext>
            </a:extLst>
          </p:cNvPr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91409066-D484-DF47-B853-BC4DCBF2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94D836F-D444-4B49-A6D9-3ECF86A21938}" type="datetime1">
              <a:rPr lang="en-US" smtClean="0"/>
              <a:t>4/11/2019</a:t>
            </a:fld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29FA2483-4286-BE4C-B5DB-13413A779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8E6F1022-7533-E949-AFCC-4BB64932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7C43C74-FC14-9C42-84A4-C3E0F4444F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509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607B95B1-7C1E-9446-A97F-08E4691D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DCC2-639E-4356-AE8F-2B4846234271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19D6A377-8E42-E54C-A73E-C380136A3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939FE9D-8D3B-3C4B-9303-F127BEE81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DD6E-5A66-6E42-A552-48B0D333CC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57549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19C904-FB42-854C-B180-F3231E120FB1}"/>
              </a:ext>
            </a:extLst>
          </p:cNvPr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BDA43E-3014-D74E-9553-F42F26565D54}"/>
              </a:ext>
            </a:extLst>
          </p:cNvPr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1417B-EA8F-C848-B94A-547D2787383A}"/>
              </a:ext>
            </a:extLst>
          </p:cNvPr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4F2E0E-156D-BA44-A1ED-297E7AE3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0CA45-B5C1-4688-8E01-52E07747A116}" type="datetime1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DFFAA8-861D-CA48-816D-B8AD8676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FC9F3D-4250-F14E-A3B4-9E83B662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E0EF0-2054-7842-A8E8-FBAE7F2E3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432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3D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02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06">
              <a:solidFill>
                <a:prstClr val="white"/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621010" y="2945182"/>
            <a:ext cx="6830374" cy="11430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>
            <a:lvl1pPr>
              <a:defRPr sz="5882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MONTH 2017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621757" y="2722396"/>
            <a:ext cx="1257177" cy="0"/>
          </a:xfrm>
          <a:prstGeom prst="line">
            <a:avLst/>
          </a:prstGeom>
          <a:ln w="76200" cmpd="sng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621010" y="4088183"/>
            <a:ext cx="6829754" cy="592126"/>
          </a:xfrm>
        </p:spPr>
        <p:txBody>
          <a:bodyPr anchor="b">
            <a:normAutofit/>
          </a:bodyPr>
          <a:lstStyle>
            <a:lvl1pPr marL="0" indent="0">
              <a:buNone/>
              <a:defRPr sz="2823" i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Office Meeting</a:t>
            </a:r>
          </a:p>
        </p:txBody>
      </p:sp>
    </p:spTree>
    <p:extLst>
      <p:ext uri="{BB962C8B-B14F-4D97-AF65-F5344CB8AC3E}">
        <p14:creationId xmlns:p14="http://schemas.microsoft.com/office/powerpoint/2010/main" val="271867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97966"/>
            <a:ext cx="8229600" cy="4946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25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3D2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028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706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841257"/>
            <a:ext cx="1257177" cy="0"/>
          </a:xfrm>
          <a:prstGeom prst="line">
            <a:avLst/>
          </a:prstGeom>
          <a:ln w="38100" cmpd="sng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574" y="5018405"/>
            <a:ext cx="8228853" cy="1389784"/>
          </a:xfrm>
        </p:spPr>
        <p:txBody>
          <a:bodyPr anchor="b">
            <a:normAutofit/>
          </a:bodyPr>
          <a:lstStyle>
            <a:lvl1pPr marL="0" indent="0">
              <a:buNone/>
              <a:defRPr sz="2823" i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I’m a cool little sub-heading</a:t>
            </a:r>
          </a:p>
        </p:txBody>
      </p:sp>
    </p:spTree>
    <p:extLst>
      <p:ext uri="{BB962C8B-B14F-4D97-AF65-F5344CB8AC3E}">
        <p14:creationId xmlns:p14="http://schemas.microsoft.com/office/powerpoint/2010/main" val="1044729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5673"/>
            <a:ext cx="8229600" cy="4144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20970"/>
            <a:ext cx="9017656" cy="2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49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17617" y="0"/>
            <a:ext cx="4517617" cy="685800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Goes Here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457200" y="1752062"/>
            <a:ext cx="4025714" cy="4838589"/>
          </a:xfrm>
        </p:spPr>
        <p:txBody>
          <a:bodyPr/>
          <a:lstStyle>
            <a:lvl1pPr>
              <a:defRPr sz="2941"/>
            </a:lvl1pPr>
            <a:lvl2pPr>
              <a:defRPr sz="2353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3867337" cy="1143000"/>
          </a:xfrm>
        </p:spPr>
        <p:txBody>
          <a:bodyPr>
            <a:noAutofit/>
          </a:bodyPr>
          <a:lstStyle>
            <a:lvl1pPr>
              <a:defRPr sz="3235" baseline="0"/>
            </a:lvl1pPr>
          </a:lstStyle>
          <a:p>
            <a:r>
              <a:rPr lang="en-US" dirty="0"/>
              <a:t>Text + Image</a:t>
            </a:r>
          </a:p>
        </p:txBody>
      </p:sp>
    </p:spTree>
    <p:extLst>
      <p:ext uri="{BB962C8B-B14F-4D97-AF65-F5344CB8AC3E}">
        <p14:creationId xmlns:p14="http://schemas.microsoft.com/office/powerpoint/2010/main" val="1592529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8596" cy="685800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1669" y="6020233"/>
            <a:ext cx="4308662" cy="590983"/>
          </a:xfrm>
          <a:solidFill>
            <a:schemeClr val="bg1">
              <a:alpha val="90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176" baseline="0"/>
            </a:lvl1pPr>
            <a:lvl2pPr marL="430280" indent="0">
              <a:buNone/>
              <a:defRPr/>
            </a:lvl2pPr>
            <a:lvl3pPr marL="860560" indent="0">
              <a:buNone/>
              <a:defRPr/>
            </a:lvl3pPr>
            <a:lvl4pPr marL="1290840" indent="0">
              <a:buNone/>
              <a:defRPr/>
            </a:lvl4pPr>
            <a:lvl5pPr marL="1721120" indent="0" algn="l">
              <a:buFont typeface="Arial"/>
              <a:buNone/>
              <a:defRPr/>
            </a:lvl5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448521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008596" cy="5439543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31669" y="6020233"/>
            <a:ext cx="4308662" cy="590983"/>
          </a:xfrm>
          <a:solidFill>
            <a:schemeClr val="bg1">
              <a:alpha val="90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176" baseline="0"/>
            </a:lvl1pPr>
            <a:lvl2pPr marL="430280" indent="0">
              <a:buNone/>
              <a:defRPr/>
            </a:lvl2pPr>
            <a:lvl3pPr marL="860560" indent="0">
              <a:buNone/>
              <a:defRPr/>
            </a:lvl3pPr>
            <a:lvl4pPr marL="1290840" indent="0">
              <a:buNone/>
              <a:defRPr/>
            </a:lvl4pPr>
            <a:lvl5pPr marL="1721120" indent="0" algn="l">
              <a:buFont typeface="Arial"/>
              <a:buNone/>
              <a:defRPr/>
            </a:lvl5pPr>
          </a:lstStyle>
          <a:p>
            <a:pPr lvl="0"/>
            <a:r>
              <a:rPr lang="en-US" dirty="0"/>
              <a:t>CAPTION GOES HERE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9924" y="6020233"/>
            <a:ext cx="1641032" cy="590983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176" baseline="0"/>
            </a:lvl1pPr>
            <a:lvl2pPr marL="430280" indent="0">
              <a:buNone/>
              <a:defRPr/>
            </a:lvl2pPr>
            <a:lvl3pPr marL="860560" indent="0">
              <a:buNone/>
              <a:defRPr/>
            </a:lvl3pPr>
            <a:lvl4pPr marL="1290840" indent="0">
              <a:buNone/>
              <a:defRPr/>
            </a:lvl4pPr>
            <a:lvl5pPr marL="1721120" indent="0" algn="l">
              <a:buFont typeface="Arial"/>
              <a:buNone/>
              <a:defRPr/>
            </a:lvl5pPr>
          </a:lstStyle>
          <a:p>
            <a:pPr lvl="0"/>
            <a:r>
              <a:rPr lang="en-US" dirty="0"/>
              <a:t>Legend </a:t>
            </a:r>
          </a:p>
          <a:p>
            <a:pPr lvl="0"/>
            <a:r>
              <a:rPr lang="en-US" dirty="0"/>
              <a:t>Legend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82118" y="6020233"/>
            <a:ext cx="1641032" cy="590983"/>
          </a:xfrm>
          <a:noFill/>
        </p:spPr>
        <p:txBody>
          <a:bodyPr anchor="t">
            <a:normAutofit/>
          </a:bodyPr>
          <a:lstStyle>
            <a:lvl1pPr marL="0" indent="0">
              <a:buNone/>
              <a:defRPr sz="1176" baseline="0"/>
            </a:lvl1pPr>
            <a:lvl2pPr marL="430280" indent="0">
              <a:buNone/>
              <a:defRPr/>
            </a:lvl2pPr>
            <a:lvl3pPr marL="860560" indent="0">
              <a:buNone/>
              <a:defRPr/>
            </a:lvl3pPr>
            <a:lvl4pPr marL="1290840" indent="0">
              <a:buNone/>
              <a:defRPr/>
            </a:lvl4pPr>
            <a:lvl5pPr marL="1721120" indent="0" algn="l">
              <a:buFont typeface="Arial"/>
              <a:buNone/>
              <a:defRPr/>
            </a:lvl5pPr>
          </a:lstStyle>
          <a:p>
            <a:pPr lvl="0"/>
            <a:r>
              <a:rPr lang="en-US" dirty="0"/>
              <a:t>Legend </a:t>
            </a:r>
          </a:p>
          <a:p>
            <a:pPr lvl="0"/>
            <a:r>
              <a:rPr lang="en-US" dirty="0"/>
              <a:t>Legend</a:t>
            </a:r>
          </a:p>
        </p:txBody>
      </p:sp>
    </p:spTree>
    <p:extLst>
      <p:ext uri="{BB962C8B-B14F-4D97-AF65-F5344CB8AC3E}">
        <p14:creationId xmlns:p14="http://schemas.microsoft.com/office/powerpoint/2010/main" val="4010834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430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69C5D6EC-1282-4CCF-A5A9-DAB60C111C5E}" type="datetime1">
              <a:rPr lang="en-US" sz="1706" smtClean="0">
                <a:solidFill>
                  <a:prstClr val="black"/>
                </a:solidFill>
                <a:latin typeface="Franklin Gothic Book"/>
                <a:ea typeface="+mn-ea"/>
              </a:rPr>
              <a:t>4/11/2019</a:t>
            </a:fld>
            <a:endParaRPr lang="en-US" sz="1706" dirty="0">
              <a:solidFill>
                <a:prstClr val="black"/>
              </a:solidFill>
              <a:latin typeface="Franklin Gothic Book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430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706">
              <a:solidFill>
                <a:prstClr val="black"/>
              </a:solidFill>
              <a:latin typeface="Franklin Gothic Book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4302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A597990-6468-4DBE-B1FE-60C24E629013}" type="slidenum">
              <a:rPr lang="en-US" sz="1706" smtClean="0">
                <a:solidFill>
                  <a:prstClr val="black"/>
                </a:solidFill>
                <a:latin typeface="Franklin Gothic Book"/>
                <a:ea typeface="+mn-ea"/>
              </a:rPr>
              <a:pPr defTabSz="43028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706">
              <a:solidFill>
                <a:prstClr val="black"/>
              </a:solidFill>
              <a:latin typeface="Franklin Gothic 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213166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9A0657F-9BDD-9D4B-BBF3-A35DDB6B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39C4-3DAC-45C2-A45A-B54E636287D9}" type="datetime1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3059DA5-BF40-D544-8C84-BE450991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357E6DCA-FFF7-BD40-8C44-735F0777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20379-CF69-A64D-B16F-572D65D2D6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00350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764156" y="6463771"/>
            <a:ext cx="1191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3">
                <a:solidFill>
                  <a:schemeClr val="bg1"/>
                </a:solidFill>
              </a:defRPr>
            </a:lvl1pPr>
          </a:lstStyle>
          <a:p>
            <a:pPr defTabSz="430280" eaLnBrk="1" fontAlgn="auto" hangingPunct="1">
              <a:spcBef>
                <a:spcPts val="0"/>
              </a:spcBef>
              <a:spcAft>
                <a:spcPts val="0"/>
              </a:spcAft>
            </a:pPr>
            <a:fld id="{8765F163-CFA5-446F-AE80-EC511E95AF6E}" type="datetime1">
              <a:rPr lang="en-US" smtClean="0">
                <a:solidFill>
                  <a:prstClr val="white"/>
                </a:solidFill>
                <a:latin typeface="Franklin Gothic Book"/>
                <a:ea typeface="+mn-ea"/>
              </a:rPr>
              <a:t>4/11/2019</a:t>
            </a:fld>
            <a:endParaRPr lang="en-US" dirty="0">
              <a:solidFill>
                <a:prstClr val="white"/>
              </a:solidFill>
              <a:latin typeface="Franklin Gothic Book"/>
              <a:ea typeface="+mn-ea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63612" y="6450621"/>
            <a:ext cx="75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3">
                <a:solidFill>
                  <a:schemeClr val="bg1"/>
                </a:solidFill>
              </a:defRPr>
            </a:lvl1pPr>
          </a:lstStyle>
          <a:p>
            <a:pPr defTabSz="430280" eaLnBrk="1" fontAlgn="auto" hangingPunct="1">
              <a:spcBef>
                <a:spcPts val="0"/>
              </a:spcBef>
              <a:spcAft>
                <a:spcPts val="0"/>
              </a:spcAft>
            </a:pPr>
            <a:fld id="{5E742394-3865-4C51-ABF7-9683E06DE4CC}" type="slidenum">
              <a:rPr lang="en-US" smtClean="0">
                <a:solidFill>
                  <a:prstClr val="white"/>
                </a:solidFill>
                <a:latin typeface="Franklin Gothic Book"/>
                <a:ea typeface="+mn-ea"/>
              </a:rPr>
              <a:pPr defTabSz="43028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Franklin Gothic Book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50352" y="350349"/>
            <a:ext cx="5769448" cy="7272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13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962591"/>
            <a:ext cx="9144000" cy="727251"/>
          </a:xfrm>
        </p:spPr>
        <p:txBody>
          <a:bodyPr/>
          <a:lstStyle>
            <a:lvl1pPr algn="ctr">
              <a:defRPr sz="4141" baseline="0"/>
            </a:lvl1pPr>
          </a:lstStyle>
          <a:p>
            <a:r>
              <a:rPr lang="en-US" dirty="0"/>
              <a:t>Section Header Slide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764156" y="6463771"/>
            <a:ext cx="1191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63">
                <a:solidFill>
                  <a:schemeClr val="bg1"/>
                </a:solidFill>
              </a:defRPr>
            </a:lvl1pPr>
          </a:lstStyle>
          <a:p>
            <a:pPr defTabSz="430280" eaLnBrk="1" fontAlgn="auto" hangingPunct="1">
              <a:spcBef>
                <a:spcPts val="0"/>
              </a:spcBef>
              <a:spcAft>
                <a:spcPts val="0"/>
              </a:spcAft>
            </a:pPr>
            <a:fld id="{24195513-FDD1-4C02-BE6F-F6947CE97DB3}" type="datetime1">
              <a:rPr lang="en-US" smtClean="0">
                <a:solidFill>
                  <a:prstClr val="white"/>
                </a:solidFill>
                <a:latin typeface="Franklin Gothic Book"/>
                <a:ea typeface="+mn-ea"/>
              </a:rPr>
              <a:t>4/11/2019</a:t>
            </a:fld>
            <a:endParaRPr lang="en-US" dirty="0">
              <a:solidFill>
                <a:prstClr val="white"/>
              </a:solidFill>
              <a:latin typeface="Franklin Gothic Book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63612" y="6450621"/>
            <a:ext cx="7570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3">
                <a:solidFill>
                  <a:schemeClr val="bg1"/>
                </a:solidFill>
              </a:defRPr>
            </a:lvl1pPr>
          </a:lstStyle>
          <a:p>
            <a:pPr defTabSz="430280" eaLnBrk="1" fontAlgn="auto" hangingPunct="1">
              <a:spcBef>
                <a:spcPts val="0"/>
              </a:spcBef>
              <a:spcAft>
                <a:spcPts val="0"/>
              </a:spcAft>
            </a:pPr>
            <a:fld id="{5E742394-3865-4C51-ABF7-9683E06DE4CC}" type="slidenum">
              <a:rPr lang="en-US" smtClean="0">
                <a:solidFill>
                  <a:prstClr val="white"/>
                </a:solidFill>
                <a:latin typeface="Franklin Gothic Book"/>
                <a:ea typeface="+mn-ea"/>
              </a:rPr>
              <a:pPr defTabSz="43028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white"/>
              </a:solidFill>
              <a:latin typeface="Franklin Gothic Book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2708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999FE4-8709-FF4E-AD14-B7359434318D}"/>
              </a:ext>
            </a:extLst>
          </p:cNvPr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518EFF-1188-8E4E-A7B0-FBF28452A8D9}"/>
              </a:ext>
            </a:extLst>
          </p:cNvPr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025FEE-93E3-8C4F-8159-C4D08DCCF63D}"/>
              </a:ext>
            </a:extLst>
          </p:cNvPr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34854B7E-823F-7A45-A387-86C7B104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5C972-7D81-412C-8C81-330B83CF7E17}" type="datetime1">
              <a:rPr lang="en-US" smtClean="0"/>
              <a:t>4/11/2019</a:t>
            </a:fld>
            <a:endParaRPr lang="en-US"/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C03B9039-348D-474A-8E32-36C28A5094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8F43675B-789F-0E46-9978-C5E4C8364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3B306B7A-44E4-EE41-BE4F-19D4D5C044B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112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26431CEA-C263-E146-87FB-1CF384BFB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C86B3-657C-47B1-9008-6CA3FB6627C1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F71CABB7-3893-DE40-B936-5B4DF1F1AC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03466-5876-CD40-8CBA-8FC1D5BC59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DD46CE50-7E65-7F4B-B29A-A6543C724DA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891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30499920-DEC9-0946-822D-127BBDA07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42A98-A46E-4133-9BB3-CFD43FE77530}" type="datetime1">
              <a:rPr lang="en-US" smtClean="0"/>
              <a:t>4/11/2019</a:t>
            </a:fld>
            <a:endParaRPr lang="en-US"/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F8432B06-147C-9040-A79D-76739DEB6F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37D0A-28A6-5A49-870A-649F0078C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3E041B99-3EDB-ED4B-ABC6-7B3C74C5F5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740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60B20D88-29F2-0E49-8339-BE0B0A714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3C491-620D-48E0-9CA4-46220E18CE79}" type="datetime1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96956D90-FC46-F24D-9246-51BEA85BA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2968FE4D-AF90-4942-8E24-86D0BF64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2110-64F2-8D40-8A16-2A10A3B3C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1264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301B72-FE8E-BB48-84EE-F0C8F3901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119B-15C7-4E03-8E76-3ED34E3BBE09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5B198-AD01-5E45-A4EF-1A25C30A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DE7B5-26E0-2F4F-A61E-9011FB0C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84CD8BC-D10E-514B-BAE5-F4529CB3A2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7233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817C4E42-9BA7-EB43-A6C3-B2226965E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5502-238C-4DBA-90D2-05FE7933DB88}" type="datetime1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8A42BE77-243E-8847-A561-2040FE267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2D7EC08F-A989-124B-A9B9-B03F31AC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75281-7AFD-8248-9252-DDCD1EB6D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52490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A35B98-F486-6F43-AE97-6F5A1A269602}"/>
              </a:ext>
            </a:extLst>
          </p:cNvPr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6D86DE-4833-DE4C-B797-C35E8C430511}"/>
              </a:ext>
            </a:extLst>
          </p:cNvPr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D2F5EE-70E8-8B40-9552-38D40626DC8E}"/>
              </a:ext>
            </a:extLst>
          </p:cNvPr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62B7E6-DD1F-7249-950F-5FBB559F3418}"/>
              </a:ext>
            </a:extLst>
          </p:cNvPr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>
            <a:extLst>
              <a:ext uri="{FF2B5EF4-FFF2-40B4-BE49-F238E27FC236}">
                <a16:creationId xmlns:a16="http://schemas.microsoft.com/office/drawing/2014/main" id="{1F997C67-DD44-D844-B1EA-8F96ED3B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3A3D9-3A29-415D-A980-275B32409BE7}" type="datetime1">
              <a:rPr lang="en-US" smtClean="0"/>
              <a:t>4/11/2019</a:t>
            </a:fld>
            <a:endParaRPr lang="en-US"/>
          </a:p>
        </p:txBody>
      </p:sp>
      <p:sp>
        <p:nvSpPr>
          <p:cNvPr id="10" name="Slide Number Placeholder 12">
            <a:extLst>
              <a:ext uri="{FF2B5EF4-FFF2-40B4-BE49-F238E27FC236}">
                <a16:creationId xmlns:a16="http://schemas.microsoft.com/office/drawing/2014/main" id="{75D4A79C-3F21-1E44-8071-D441A3089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185F44A8-855A-F440-A4A6-79BA7376D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3">
            <a:extLst>
              <a:ext uri="{FF2B5EF4-FFF2-40B4-BE49-F238E27FC236}">
                <a16:creationId xmlns:a16="http://schemas.microsoft.com/office/drawing/2014/main" id="{19822534-3BC9-FD40-B066-E29121847F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79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>
            <a:extLst>
              <a:ext uri="{FF2B5EF4-FFF2-40B4-BE49-F238E27FC236}">
                <a16:creationId xmlns:a16="http://schemas.microsoft.com/office/drawing/2014/main" id="{588C5A02-621C-D84A-9D4F-A664C3C43A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12">
            <a:extLst>
              <a:ext uri="{FF2B5EF4-FFF2-40B4-BE49-F238E27FC236}">
                <a16:creationId xmlns:a16="http://schemas.microsoft.com/office/drawing/2014/main" id="{A6A200E4-6F24-0843-AAA7-3F95A28438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47E6D3DE-3C84-BD4C-A8D6-F0A4A90C2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14DFDB-CCC4-42C2-B4EE-ED3BC6A00FE0}" type="datetime1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55B358-A41C-AB42-A5F0-9F9F06A25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9F5E1F-11B8-214F-BD7D-FAE57383CC28}"/>
              </a:ext>
            </a:extLst>
          </p:cNvPr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EB1CB0-B408-0C49-AB03-F99F9CA6A9FD}"/>
              </a:ext>
            </a:extLst>
          </p:cNvPr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BF0E1-90C7-1140-879B-9127BC6D8C72}"/>
              </a:ext>
            </a:extLst>
          </p:cNvPr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E0488AA-6D35-C54F-B8F8-41B7CED5F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9D1DD4-FA7E-D444-823C-9D8D9B646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85" r:id="rId2"/>
    <p:sldLayoutId id="2147484190" r:id="rId3"/>
    <p:sldLayoutId id="2147484191" r:id="rId4"/>
    <p:sldLayoutId id="2147484192" r:id="rId5"/>
    <p:sldLayoutId id="2147484186" r:id="rId6"/>
    <p:sldLayoutId id="2147484193" r:id="rId7"/>
    <p:sldLayoutId id="2147484187" r:id="rId8"/>
    <p:sldLayoutId id="2147484194" r:id="rId9"/>
    <p:sldLayoutId id="2147484188" r:id="rId10"/>
    <p:sldLayoutId id="2147484195" r:id="rId11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  <a:ea typeface="MS PGothic" pitchFamily="34" charset="-12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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9BBB5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8064A2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/>
          <a:srcRect l="241612" t="137" r="-241612" b="-137"/>
          <a:stretch/>
        </p:blipFill>
        <p:spPr>
          <a:xfrm>
            <a:off x="9015907" y="0"/>
            <a:ext cx="136213" cy="6867413"/>
          </a:xfrm>
          <a:prstGeom prst="rect">
            <a:avLst/>
          </a:prstGeom>
          <a:solidFill>
            <a:srgbClr val="E83D25"/>
          </a:solidFill>
        </p:spPr>
      </p:pic>
    </p:spTree>
    <p:extLst>
      <p:ext uri="{BB962C8B-B14F-4D97-AF65-F5344CB8AC3E}">
        <p14:creationId xmlns:p14="http://schemas.microsoft.com/office/powerpoint/2010/main" val="410446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</p:sldLayoutIdLst>
  <p:hf sldNum="0" hdr="0" ftr="0" dt="0"/>
  <p:txStyles>
    <p:titleStyle>
      <a:lvl1pPr algn="l" defTabSz="430280" rtl="0" eaLnBrk="1" latinLnBrk="0" hangingPunct="1">
        <a:spcBef>
          <a:spcPct val="0"/>
        </a:spcBef>
        <a:buNone/>
        <a:defRPr sz="4117" b="0" i="0" kern="1200">
          <a:solidFill>
            <a:srgbClr val="E83D25"/>
          </a:solidFill>
          <a:latin typeface="+mj-lt"/>
          <a:ea typeface="+mj-ea"/>
          <a:cs typeface="Trade Gothic LT Bold No. 2"/>
        </a:defRPr>
      </a:lvl1pPr>
    </p:titleStyle>
    <p:bodyStyle>
      <a:lvl1pPr marL="322710" indent="-322710" algn="l" defTabSz="430280" rtl="0" eaLnBrk="1" latinLnBrk="0" hangingPunct="1">
        <a:spcBef>
          <a:spcPct val="20000"/>
        </a:spcBef>
        <a:buFont typeface="Arial"/>
        <a:buChar char="•"/>
        <a:defRPr sz="3176" kern="1200">
          <a:solidFill>
            <a:schemeClr val="accent1">
              <a:lumMod val="90000"/>
              <a:lumOff val="10000"/>
            </a:schemeClr>
          </a:solidFill>
          <a:latin typeface="+mn-lt"/>
          <a:ea typeface="+mn-ea"/>
          <a:cs typeface="Trade Gothic LT"/>
        </a:defRPr>
      </a:lvl1pPr>
      <a:lvl2pPr marL="699205" indent="-268925" algn="l" defTabSz="430280" rtl="0" eaLnBrk="1" latinLnBrk="0" hangingPunct="1">
        <a:spcBef>
          <a:spcPct val="20000"/>
        </a:spcBef>
        <a:buFont typeface="Arial"/>
        <a:buChar char="–"/>
        <a:defRPr sz="2823" kern="1200">
          <a:solidFill>
            <a:schemeClr val="accent1">
              <a:lumMod val="90000"/>
              <a:lumOff val="10000"/>
            </a:schemeClr>
          </a:solidFill>
          <a:latin typeface="+mn-lt"/>
          <a:ea typeface="+mn-ea"/>
          <a:cs typeface="Trade Gothic LT"/>
        </a:defRPr>
      </a:lvl2pPr>
      <a:lvl3pPr marL="1075700" indent="-215140" algn="l" defTabSz="430280" rtl="0" eaLnBrk="1" latinLnBrk="0" hangingPunct="1">
        <a:spcBef>
          <a:spcPct val="20000"/>
        </a:spcBef>
        <a:buFont typeface="Arial"/>
        <a:buChar char="•"/>
        <a:defRPr sz="2235" kern="1200">
          <a:solidFill>
            <a:schemeClr val="accent1">
              <a:lumMod val="90000"/>
              <a:lumOff val="10000"/>
            </a:schemeClr>
          </a:solidFill>
          <a:latin typeface="+mn-lt"/>
          <a:ea typeface="+mn-ea"/>
          <a:cs typeface="Trade Gothic LT"/>
        </a:defRPr>
      </a:lvl3pPr>
      <a:lvl4pPr marL="1505980" indent="-215140" algn="l" defTabSz="430280" rtl="0" eaLnBrk="1" latinLnBrk="0" hangingPunct="1">
        <a:spcBef>
          <a:spcPct val="20000"/>
        </a:spcBef>
        <a:buFont typeface="Arial"/>
        <a:buChar char="–"/>
        <a:defRPr sz="1882" kern="1200">
          <a:solidFill>
            <a:schemeClr val="accent1">
              <a:lumMod val="90000"/>
              <a:lumOff val="10000"/>
            </a:schemeClr>
          </a:solidFill>
          <a:latin typeface="+mn-lt"/>
          <a:ea typeface="+mn-ea"/>
          <a:cs typeface="Trade Gothic LT"/>
        </a:defRPr>
      </a:lvl4pPr>
      <a:lvl5pPr marL="1936260" indent="-215140" algn="l" defTabSz="430280" rtl="0" eaLnBrk="1" latinLnBrk="0" hangingPunct="1">
        <a:spcBef>
          <a:spcPct val="20000"/>
        </a:spcBef>
        <a:buFont typeface="Arial"/>
        <a:buChar char="»"/>
        <a:defRPr sz="1882" kern="1200">
          <a:solidFill>
            <a:schemeClr val="accent1">
              <a:lumMod val="90000"/>
              <a:lumOff val="10000"/>
            </a:schemeClr>
          </a:solidFill>
          <a:latin typeface="+mn-lt"/>
          <a:ea typeface="+mn-ea"/>
          <a:cs typeface="Trade Gothic LT"/>
        </a:defRPr>
      </a:lvl5pPr>
      <a:lvl6pPr marL="2366540" indent="-215140" algn="l" defTabSz="430280" rtl="0" eaLnBrk="1" latinLnBrk="0" hangingPunct="1">
        <a:spcBef>
          <a:spcPct val="20000"/>
        </a:spcBef>
        <a:buFont typeface="Arial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6pPr>
      <a:lvl7pPr marL="2796820" indent="-215140" algn="l" defTabSz="430280" rtl="0" eaLnBrk="1" latinLnBrk="0" hangingPunct="1">
        <a:spcBef>
          <a:spcPct val="20000"/>
        </a:spcBef>
        <a:buFont typeface="Arial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7pPr>
      <a:lvl8pPr marL="3227100" indent="-215140" algn="l" defTabSz="430280" rtl="0" eaLnBrk="1" latinLnBrk="0" hangingPunct="1">
        <a:spcBef>
          <a:spcPct val="20000"/>
        </a:spcBef>
        <a:buFont typeface="Arial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indent="-215140" algn="l" defTabSz="430280" rtl="0" eaLnBrk="1" latinLnBrk="0" hangingPunct="1">
        <a:spcBef>
          <a:spcPct val="20000"/>
        </a:spcBef>
        <a:buFont typeface="Arial"/>
        <a:buChar char="•"/>
        <a:defRPr sz="18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028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1pPr>
      <a:lvl2pPr marL="430280" algn="l" defTabSz="43028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2pPr>
      <a:lvl3pPr marL="860560" algn="l" defTabSz="43028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3pPr>
      <a:lvl4pPr marL="1290840" algn="l" defTabSz="43028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4pPr>
      <a:lvl5pPr marL="1721120" algn="l" defTabSz="43028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5pPr>
      <a:lvl6pPr marL="2151400" algn="l" defTabSz="43028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6pPr>
      <a:lvl7pPr marL="2581680" algn="l" defTabSz="43028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7pPr>
      <a:lvl8pPr marL="3011960" algn="l" defTabSz="43028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8pPr>
      <a:lvl9pPr marL="3442241" algn="l" defTabSz="430280" rtl="0" eaLnBrk="1" latinLnBrk="0" hangingPunct="1">
        <a:defRPr sz="1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114800"/>
            <a:ext cx="8229600" cy="1828800"/>
          </a:xfrm>
        </p:spPr>
        <p:txBody>
          <a:bodyPr/>
          <a:lstStyle/>
          <a:p>
            <a:r>
              <a:rPr lang="en-US" sz="5400" b="1" dirty="0">
                <a:solidFill>
                  <a:schemeClr val="bg1"/>
                </a:solidFill>
                <a:latin typeface="Subway Novella" pitchFamily="2" charset="0"/>
              </a:rPr>
              <a:t>Asking Good 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Subway Novella" pitchFamily="2" charset="0"/>
              </a:rPr>
              <a:t>A Webinar for The State of Pennsylvania</a:t>
            </a:r>
          </a:p>
          <a:p>
            <a:r>
              <a:rPr lang="en-US" dirty="0">
                <a:latin typeface="Subway Novella" pitchFamily="2" charset="0"/>
              </a:rPr>
              <a:t>Hosted by Coach Approach Partners</a:t>
            </a:r>
          </a:p>
        </p:txBody>
      </p:sp>
    </p:spTree>
    <p:extLst>
      <p:ext uri="{BB962C8B-B14F-4D97-AF65-F5344CB8AC3E}">
        <p14:creationId xmlns:p14="http://schemas.microsoft.com/office/powerpoint/2010/main" val="102646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010">
        <p:fade/>
      </p:transition>
    </mc:Choice>
    <mc:Fallback xmlns="">
      <p:transition spd="med" advTm="1601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3E2FD-54F9-A14A-8470-E173E55A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Good Questions that CLOSE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30950-8DD4-3E4E-8EC8-AF423EAE0A6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What is the first step?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When can you take that step?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What resources do you need?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How can I support you?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800" dirty="0"/>
              <a:t>When can I follow up with you?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0828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3E2FD-54F9-A14A-8470-E173E55A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Other Considerations for Good Questions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D2CC32-2FDF-47E3-892B-404BB9A0C3A3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What might be barriers to your plan?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What can you do to avoid this situation in the future?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What resources do you need to make this happen?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3302D3-8CDF-4F45-81E7-09E2C739F9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How are you feeling about this situation?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What are you noticing about yourself as you hear yourself talk?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How might you want to show up to future situations </a:t>
            </a:r>
            <a:r>
              <a:rPr lang="en-US" sz="2400"/>
              <a:t>like this?</a:t>
            </a: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016F0-38B6-4559-80A3-8EB2793E50A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en-US" sz="2400" dirty="0"/>
              <a:t>Situation-Focused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E3DAF1-5190-4870-9F2F-F9B9F2EBD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400" dirty="0"/>
              <a:t>Person-Focused</a:t>
            </a:r>
          </a:p>
        </p:txBody>
      </p:sp>
    </p:spTree>
    <p:extLst>
      <p:ext uri="{BB962C8B-B14F-4D97-AF65-F5344CB8AC3E}">
        <p14:creationId xmlns:p14="http://schemas.microsoft.com/office/powerpoint/2010/main" val="225046362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788C-8196-49CB-AA3A-764F0210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Other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C4459-AFB3-41A8-A18A-6CC3A3422C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Ask not just about a task, but about them, their thoughts, feelings, and family (hopefully with genuine interest)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Ask questions that keep control in their hands as much as possible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Ask questions about how they want you to support them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REMEMBER TO FOLLOW 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3328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788C-8196-49CB-AA3A-764F0210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C4459-AFB3-41A8-A18A-6CC3A3422C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Over the next month, see what happens as you ask more open ended questions that start with “what” or “how”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As we prepare for the Community of Practice call on May 13, think about and prepare to share the results of asking questions in this way.</a:t>
            </a:r>
          </a:p>
        </p:txBody>
      </p:sp>
    </p:spTree>
    <p:extLst>
      <p:ext uri="{BB962C8B-B14F-4D97-AF65-F5344CB8AC3E}">
        <p14:creationId xmlns:p14="http://schemas.microsoft.com/office/powerpoint/2010/main" val="392201252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788C-8196-49CB-AA3A-764F0210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Coach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C4459-AFB3-41A8-A18A-6CC3A3422C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b="1" dirty="0"/>
              <a:t>Presence</a:t>
            </a:r>
            <a:r>
              <a:rPr lang="en-US" sz="2600" dirty="0"/>
              <a:t> – Showing up equipped and aware</a:t>
            </a:r>
          </a:p>
          <a:p>
            <a:pPr marL="0" indent="0">
              <a:buNone/>
            </a:pPr>
            <a:r>
              <a:rPr lang="en-US" sz="2600" b="1" dirty="0"/>
              <a:t>Listening</a:t>
            </a:r>
            <a:r>
              <a:rPr lang="en-US" sz="2600" dirty="0"/>
              <a:t> – Listening to understand</a:t>
            </a:r>
          </a:p>
          <a:p>
            <a:pPr marL="0" indent="0">
              <a:buNone/>
            </a:pPr>
            <a:r>
              <a:rPr lang="en-US" sz="2600" b="1" dirty="0"/>
              <a:t>Clarifying/Reflecting </a:t>
            </a:r>
            <a:r>
              <a:rPr lang="en-US" sz="2600" dirty="0"/>
              <a:t>– Checking your understanding </a:t>
            </a:r>
          </a:p>
          <a:p>
            <a:pPr marL="0" indent="0">
              <a:buNone/>
            </a:pPr>
            <a:r>
              <a:rPr lang="en-US" sz="2600" b="1" dirty="0"/>
              <a:t>Asking Good Questions </a:t>
            </a:r>
            <a:r>
              <a:rPr lang="en-US" sz="2600" dirty="0"/>
              <a:t>– Today!</a:t>
            </a:r>
          </a:p>
          <a:p>
            <a:pPr marL="0" indent="0">
              <a:buNone/>
            </a:pPr>
            <a:r>
              <a:rPr lang="en-US" sz="2600" b="1" dirty="0"/>
              <a:t>Giving Feedback </a:t>
            </a:r>
            <a:r>
              <a:rPr lang="en-US" sz="2600" dirty="0"/>
              <a:t>– Strengthening others by positive feedback </a:t>
            </a:r>
          </a:p>
          <a:p>
            <a:pPr marL="0" indent="0">
              <a:buNone/>
            </a:pPr>
            <a:r>
              <a:rPr lang="en-US" sz="2600" b="1" dirty="0"/>
              <a:t>Holding Accountability </a:t>
            </a:r>
            <a:r>
              <a:rPr lang="en-US" sz="2600" dirty="0"/>
              <a:t>– Keeping momentum toward desired outcomes</a:t>
            </a:r>
          </a:p>
          <a:p>
            <a:pPr marL="0" indent="0">
              <a:buNone/>
            </a:pPr>
            <a:r>
              <a:rPr lang="en-US" sz="2600" b="1" dirty="0"/>
              <a:t>Modeling Behavior </a:t>
            </a:r>
            <a:r>
              <a:rPr lang="en-US" sz="2600" dirty="0"/>
              <a:t>– Acting consistently in accordance with The Coach Approach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9046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788C-8196-49CB-AA3A-764F0210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Barriers to Asking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C4459-AFB3-41A8-A18A-6CC3A3422C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”My job is to tell, not to ask”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“Not enough time”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Triggering defensiveness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Fear of confrontation, resistance, or skepticism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Our assumptions about asking questions – that we might seem rude, nosy, or trying to make someone wrong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What other barriers do you/others have?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3502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788C-8196-49CB-AA3A-764F0210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Building Trust is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C4459-AFB3-41A8-A18A-6CC3A3422C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Trust is not something built in a day, or something that is transactional (80/20 rule applies)</a:t>
            </a:r>
          </a:p>
          <a:p>
            <a:pPr marL="0" indent="0">
              <a:buNone/>
            </a:pPr>
            <a:r>
              <a:rPr lang="en-US" sz="2600" dirty="0"/>
              <a:t>Trust is essential to building psychological safety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7C0875-4FFD-4072-8D90-86ED1626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9381" y="2895600"/>
            <a:ext cx="68452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25067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788C-8196-49CB-AA3A-764F0210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Tips for Building Trust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C4459-AFB3-41A8-A18A-6CC3A3422C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/>
              <a:t>Here are some useful tips for building trust: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300" dirty="0"/>
              <a:t>Ask permission: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000" dirty="0"/>
              <a:t>“</a:t>
            </a:r>
            <a:r>
              <a:rPr lang="en-US" sz="2100" dirty="0"/>
              <a:t>May I offer an additional perspective?“ 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2100" dirty="0"/>
              <a:t>“May I ask a question about that?”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q"/>
            </a:pPr>
            <a:endParaRPr lang="en-US" sz="23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300" dirty="0"/>
              <a:t>Acknowledge cultural perspective on questions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sz="2300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300" dirty="0"/>
              <a:t>SCARF model – enable and honor a persons status and autonomy</a:t>
            </a:r>
          </a:p>
          <a:p>
            <a:pPr marL="366713" lvl="1" indent="0">
              <a:buNone/>
            </a:pPr>
            <a:endParaRPr lang="en-US" sz="2300" dirty="0"/>
          </a:p>
          <a:p>
            <a:pPr marL="366713" lvl="1" indent="0">
              <a:buNone/>
            </a:pPr>
            <a:r>
              <a:rPr lang="en-US" sz="2300" dirty="0"/>
              <a:t>How do YOU build trust?</a:t>
            </a:r>
          </a:p>
        </p:txBody>
      </p:sp>
    </p:spTree>
    <p:extLst>
      <p:ext uri="{BB962C8B-B14F-4D97-AF65-F5344CB8AC3E}">
        <p14:creationId xmlns:p14="http://schemas.microsoft.com/office/powerpoint/2010/main" val="19488247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788C-8196-49CB-AA3A-764F0210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Case for Good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C4459-AFB3-41A8-A18A-6CC3A3422C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Serve a person who is dealing with challenging situations (Humble Inquiry, Servant Leadership)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Help others think through problems and become more powerful in their lives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Reveal information and solutions that we couldn’t see before our conversation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Help them see their situation in an entirely new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90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788C-8196-49CB-AA3A-764F0210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Questions to Avoid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C4459-AFB3-41A8-A18A-6CC3A3422C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When we already know the answer to what we’re asking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Giving advice in disguise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When we’re not interested in their answer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6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Asking “why don’t you trust me?” or many ”why”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273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788C-8196-49CB-AA3A-764F0210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Examples of Good Questions</a:t>
            </a:r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EF36F865-8DE9-41BF-BA5C-CB47A539C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063731"/>
              </p:ext>
            </p:extLst>
          </p:nvPr>
        </p:nvGraphicFramePr>
        <p:xfrm>
          <a:off x="1142108" y="2082247"/>
          <a:ext cx="6858000" cy="3918504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40000"/>
                  </a:srgbClr>
                </a:solidFill>
                <a:tableStyleId>{5C22544A-7EE6-4342-B048-85BDC9FD1C3A}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4259880408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1952464891"/>
                    </a:ext>
                  </a:extLst>
                </a:gridCol>
              </a:tblGrid>
              <a:tr h="547793">
                <a:tc>
                  <a:txBody>
                    <a:bodyPr/>
                    <a:lstStyle/>
                    <a:p>
                      <a:pPr algn="ctr"/>
                      <a:r>
                        <a:rPr lang="en-US" sz="2100" b="1" i="0" dirty="0">
                          <a:solidFill>
                            <a:srgbClr val="0070C0"/>
                          </a:solidFill>
                          <a:latin typeface="Subway Novella" pitchFamily="2" charset="0"/>
                        </a:rPr>
                        <a:t>Common Questions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>
                          <a:solidFill>
                            <a:schemeClr val="tx1"/>
                          </a:solidFill>
                          <a:latin typeface="Subway Novella" pitchFamily="2" charset="0"/>
                        </a:rPr>
                        <a:t>Coach Approach Questions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600435"/>
                  </a:ext>
                </a:extLst>
              </a:tr>
              <a:tr h="629791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>
                          <a:solidFill>
                            <a:srgbClr val="0070C0"/>
                          </a:solidFill>
                        </a:rPr>
                        <a:t>Have you tried _________?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What have you tried?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What could you try?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64840"/>
                  </a:ext>
                </a:extLst>
              </a:tr>
              <a:tr h="629791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>
                          <a:solidFill>
                            <a:srgbClr val="0070C0"/>
                          </a:solidFill>
                        </a:rPr>
                        <a:t>Isn’t that _(bad, scary, etc.)__?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How do you feel about that?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How might you feel if that happens?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513178"/>
                  </a:ext>
                </a:extLst>
              </a:tr>
              <a:tr h="629791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>
                          <a:solidFill>
                            <a:srgbClr val="0070C0"/>
                          </a:solidFill>
                        </a:rPr>
                        <a:t>Should you go talk to _____ about that?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How might you prepare yourself for a conversation?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015625"/>
                  </a:ext>
                </a:extLst>
              </a:tr>
              <a:tr h="851547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>
                          <a:solidFill>
                            <a:srgbClr val="0070C0"/>
                          </a:solidFill>
                        </a:rPr>
                        <a:t>Why are you angry?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How are you feeling?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You look like you might be angry. Is that right?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694316"/>
                  </a:ext>
                </a:extLst>
              </a:tr>
              <a:tr h="629791">
                <a:tc>
                  <a:txBody>
                    <a:bodyPr/>
                    <a:lstStyle/>
                    <a:p>
                      <a:pPr algn="ctr"/>
                      <a:r>
                        <a:rPr lang="en-US" sz="1500" b="1" i="0" dirty="0">
                          <a:solidFill>
                            <a:srgbClr val="0070C0"/>
                          </a:solidFill>
                        </a:rPr>
                        <a:t>Why did you do that?</a:t>
                      </a:r>
                    </a:p>
                  </a:txBody>
                  <a:tcPr marL="68580" marR="68580" marT="34290" marB="34290" anchor="ctr">
                    <a:lnL w="12700" cmpd="sng">
                      <a:noFill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</a:rPr>
                        <a:t>What are you going to do differently next time?</a:t>
                      </a: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799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967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788C-8196-49CB-AA3A-764F0210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Good Questions that OPEN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C4459-AFB3-41A8-A18A-6CC3A3422C3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What options do you see?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What barriers are you facing?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What else is important in this situation?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How might you do that? How else?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39394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8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006464"/>
      </a:accent1>
      <a:accent2>
        <a:srgbClr val="006464"/>
      </a:accent2>
      <a:accent3>
        <a:srgbClr val="9BBB59"/>
      </a:accent3>
      <a:accent4>
        <a:srgbClr val="8064A2"/>
      </a:accent4>
      <a:accent5>
        <a:srgbClr val="006464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13131"/>
      </a:accent1>
      <a:accent2>
        <a:srgbClr val="3B83B6"/>
      </a:accent2>
      <a:accent3>
        <a:srgbClr val="D1D735"/>
      </a:accent3>
      <a:accent4>
        <a:srgbClr val="E83D25"/>
      </a:accent4>
      <a:accent5>
        <a:srgbClr val="0A4775"/>
      </a:accent5>
      <a:accent6>
        <a:srgbClr val="779D48"/>
      </a:accent6>
      <a:hlink>
        <a:srgbClr val="0000FF"/>
      </a:hlink>
      <a:folHlink>
        <a:srgbClr val="800080"/>
      </a:folHlink>
    </a:clrScheme>
    <a:fontScheme name="Custom 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Template_2017" id="{23ACB1C3-A6B2-4916-9471-B3B7C2DA0849}" vid="{2CEBB9E9-E5A7-4B73-8CDC-6BBBC13C19B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58003</TotalTime>
  <Words>663</Words>
  <Application>Microsoft Office PowerPoint</Application>
  <PresentationFormat>On-screen Show (4:3)</PresentationFormat>
  <Paragraphs>110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Book Antiqua</vt:lpstr>
      <vt:lpstr>Calibri</vt:lpstr>
      <vt:lpstr>Franklin Gothic Book</vt:lpstr>
      <vt:lpstr>Franklin Gothic Medium</vt:lpstr>
      <vt:lpstr>Georgia</vt:lpstr>
      <vt:lpstr>Subway Novella</vt:lpstr>
      <vt:lpstr>Wingdings</vt:lpstr>
      <vt:lpstr>Wingdings 2</vt:lpstr>
      <vt:lpstr>Median</vt:lpstr>
      <vt:lpstr>1_Office Theme</vt:lpstr>
      <vt:lpstr>Asking Good Questions</vt:lpstr>
      <vt:lpstr>The Coach Approach</vt:lpstr>
      <vt:lpstr>Barriers to Asking Questions</vt:lpstr>
      <vt:lpstr>Building Trust is Key</vt:lpstr>
      <vt:lpstr>Tips for Building Trust</vt:lpstr>
      <vt:lpstr>The Case for Good Questions</vt:lpstr>
      <vt:lpstr>Questions to Avoid</vt:lpstr>
      <vt:lpstr>Examples of Good Questions</vt:lpstr>
      <vt:lpstr>Good Questions that OPEN</vt:lpstr>
      <vt:lpstr>Good Questions that CLOSE</vt:lpstr>
      <vt:lpstr>Other Considerations for Good Questions</vt:lpstr>
      <vt:lpstr>Other Tips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Coaching In a Learning Organization</dc:title>
  <dc:creator>beth</dc:creator>
  <cp:lastModifiedBy>Alex Greenland</cp:lastModifiedBy>
  <cp:revision>773</cp:revision>
  <cp:lastPrinted>2018-06-11T16:13:29Z</cp:lastPrinted>
  <dcterms:created xsi:type="dcterms:W3CDTF">2010-03-08T15:51:51Z</dcterms:created>
  <dcterms:modified xsi:type="dcterms:W3CDTF">2019-04-11T23:05:24Z</dcterms:modified>
</cp:coreProperties>
</file>