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6" r:id="rId5"/>
    <p:sldId id="315" r:id="rId6"/>
    <p:sldId id="3462" r:id="rId7"/>
    <p:sldId id="3468" r:id="rId8"/>
    <p:sldId id="3474" r:id="rId9"/>
    <p:sldId id="3476" r:id="rId10"/>
    <p:sldId id="3463" r:id="rId11"/>
    <p:sldId id="3475" r:id="rId12"/>
    <p:sldId id="3472" r:id="rId13"/>
    <p:sldId id="268" r:id="rId14"/>
    <p:sldId id="595" r:id="rId15"/>
    <p:sldId id="269" r:id="rId16"/>
    <p:sldId id="288" r:id="rId17"/>
    <p:sldId id="271" r:id="rId18"/>
    <p:sldId id="272" r:id="rId19"/>
    <p:sldId id="273" r:id="rId20"/>
    <p:sldId id="276" r:id="rId21"/>
    <p:sldId id="266" r:id="rId22"/>
    <p:sldId id="260" r:id="rId23"/>
    <p:sldId id="279" r:id="rId24"/>
    <p:sldId id="280" r:id="rId25"/>
    <p:sldId id="3473" r:id="rId26"/>
    <p:sldId id="3470" r:id="rId27"/>
    <p:sldId id="600" r:id="rId28"/>
    <p:sldId id="289" r:id="rId29"/>
    <p:sldId id="32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81FD7B-9C6C-8408-0314-18E17B54D204}" name="Herschell, Amy" initials="HA" userId="S::herschella@upmc.edu::bd73d399-4777-4f44-8157-74f3f7c559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1B61"/>
    <a:srgbClr val="666D70"/>
    <a:srgbClr val="EBA70E"/>
    <a:srgbClr val="00E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F1F21-A446-4BC6-A942-3BE740160CBA}" v="64" dt="2022-06-29T19:21:29.616"/>
    <p1510:client id="{AC836E49-49E9-4A6A-B3AB-D497E36C6F6D}" v="5" dt="2022-06-30T11:18:14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3117" autoAdjust="0"/>
  </p:normalViewPr>
  <p:slideViewPr>
    <p:cSldViewPr snapToGrid="0">
      <p:cViewPr varScale="1">
        <p:scale>
          <a:sx n="115" d="100"/>
          <a:sy n="115" d="100"/>
        </p:scale>
        <p:origin x="108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D264B2-5D53-4187-BABC-2871691E0777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4F647C5-F8A4-44FB-A45A-474066866595}">
      <dgm:prSet/>
      <dgm:spPr/>
      <dgm:t>
        <a:bodyPr/>
        <a:lstStyle/>
        <a:p>
          <a:r>
            <a:rPr lang="en-US" b="1"/>
            <a:t>Consists of two phases of treatment:</a:t>
          </a:r>
          <a:endParaRPr lang="en-US"/>
        </a:p>
      </dgm:t>
    </dgm:pt>
    <dgm:pt modelId="{3BF913F3-3C16-4BDC-B865-2B73C6301195}" type="parTrans" cxnId="{D55DBE83-3355-4359-BF58-526470348601}">
      <dgm:prSet/>
      <dgm:spPr/>
      <dgm:t>
        <a:bodyPr/>
        <a:lstStyle/>
        <a:p>
          <a:endParaRPr lang="en-US"/>
        </a:p>
      </dgm:t>
    </dgm:pt>
    <dgm:pt modelId="{2DD51DD4-4CA4-487B-AFC5-5B2A780D123A}" type="sibTrans" cxnId="{D55DBE83-3355-4359-BF58-526470348601}">
      <dgm:prSet/>
      <dgm:spPr/>
      <dgm:t>
        <a:bodyPr/>
        <a:lstStyle/>
        <a:p>
          <a:endParaRPr lang="en-US"/>
        </a:p>
      </dgm:t>
    </dgm:pt>
    <dgm:pt modelId="{E4D84AA6-A3CA-4C11-9A28-D141A9B48168}">
      <dgm:prSet/>
      <dgm:spPr/>
      <dgm:t>
        <a:bodyPr/>
        <a:lstStyle/>
        <a:p>
          <a:r>
            <a:rPr lang="en-US"/>
            <a:t>Child Directed Interactions (CDI) or relationship enhancement</a:t>
          </a:r>
        </a:p>
      </dgm:t>
    </dgm:pt>
    <dgm:pt modelId="{081F0473-E04D-4435-BB2C-0A1831089A5D}" type="parTrans" cxnId="{BED9A412-E3AD-40AB-B205-FB7EDC8CABD9}">
      <dgm:prSet/>
      <dgm:spPr/>
      <dgm:t>
        <a:bodyPr/>
        <a:lstStyle/>
        <a:p>
          <a:endParaRPr lang="en-US"/>
        </a:p>
      </dgm:t>
    </dgm:pt>
    <dgm:pt modelId="{73F58C6E-101D-4310-A5CD-AB5B770E2ABD}" type="sibTrans" cxnId="{BED9A412-E3AD-40AB-B205-FB7EDC8CABD9}">
      <dgm:prSet/>
      <dgm:spPr/>
      <dgm:t>
        <a:bodyPr/>
        <a:lstStyle/>
        <a:p>
          <a:endParaRPr lang="en-US"/>
        </a:p>
      </dgm:t>
    </dgm:pt>
    <dgm:pt modelId="{B29321AD-AE68-4E73-A5B7-3F6251D43E13}">
      <dgm:prSet/>
      <dgm:spPr/>
      <dgm:t>
        <a:bodyPr/>
        <a:lstStyle/>
        <a:p>
          <a:r>
            <a:rPr lang="en-US"/>
            <a:t>Parent Directed Interactions (PDI) or child behavior management</a:t>
          </a:r>
        </a:p>
      </dgm:t>
    </dgm:pt>
    <dgm:pt modelId="{E6FF5ACC-6585-49BB-9699-C471DB74EF2F}" type="parTrans" cxnId="{1E8B8952-3C2F-46CA-94D9-6C3F67EAFA69}">
      <dgm:prSet/>
      <dgm:spPr/>
      <dgm:t>
        <a:bodyPr/>
        <a:lstStyle/>
        <a:p>
          <a:endParaRPr lang="en-US"/>
        </a:p>
      </dgm:t>
    </dgm:pt>
    <dgm:pt modelId="{3B3EA9EE-0B08-4B6A-B21D-C3E58D0AE816}" type="sibTrans" cxnId="{1E8B8952-3C2F-46CA-94D9-6C3F67EAFA69}">
      <dgm:prSet/>
      <dgm:spPr/>
      <dgm:t>
        <a:bodyPr/>
        <a:lstStyle/>
        <a:p>
          <a:endParaRPr lang="en-US"/>
        </a:p>
      </dgm:t>
    </dgm:pt>
    <dgm:pt modelId="{FED824DA-1A8E-49CD-B318-478A7D6F4A07}">
      <dgm:prSet/>
      <dgm:spPr/>
      <dgm:t>
        <a:bodyPr/>
        <a:lstStyle/>
        <a:p>
          <a:r>
            <a:rPr lang="en-US" b="1"/>
            <a:t>Goals of treatment include:</a:t>
          </a:r>
          <a:endParaRPr lang="en-US"/>
        </a:p>
      </dgm:t>
    </dgm:pt>
    <dgm:pt modelId="{EA7FA5C3-EF5A-42F3-A334-B671FB62428D}" type="parTrans" cxnId="{94A4A10F-348B-4EE0-8D0C-1571E920B767}">
      <dgm:prSet/>
      <dgm:spPr/>
      <dgm:t>
        <a:bodyPr/>
        <a:lstStyle/>
        <a:p>
          <a:endParaRPr lang="en-US"/>
        </a:p>
      </dgm:t>
    </dgm:pt>
    <dgm:pt modelId="{B9D6D00E-B98E-4221-93BC-2E4E65EBD955}" type="sibTrans" cxnId="{94A4A10F-348B-4EE0-8D0C-1571E920B767}">
      <dgm:prSet/>
      <dgm:spPr/>
      <dgm:t>
        <a:bodyPr/>
        <a:lstStyle/>
        <a:p>
          <a:endParaRPr lang="en-US"/>
        </a:p>
      </dgm:t>
    </dgm:pt>
    <dgm:pt modelId="{5F2C8B9F-2265-4392-AD82-B37E702DB258}">
      <dgm:prSet/>
      <dgm:spPr/>
      <dgm:t>
        <a:bodyPr/>
        <a:lstStyle/>
        <a:p>
          <a:r>
            <a:rPr lang="en-US"/>
            <a:t>Promote a warm, nurturing caregiver-child relationship</a:t>
          </a:r>
        </a:p>
      </dgm:t>
    </dgm:pt>
    <dgm:pt modelId="{C385EAE8-4E31-484D-9341-F403201CD436}" type="parTrans" cxnId="{84B27477-C1F6-4A96-B414-1C53D647338C}">
      <dgm:prSet/>
      <dgm:spPr/>
      <dgm:t>
        <a:bodyPr/>
        <a:lstStyle/>
        <a:p>
          <a:endParaRPr lang="en-US"/>
        </a:p>
      </dgm:t>
    </dgm:pt>
    <dgm:pt modelId="{27D02C33-5636-4626-BE1F-4E358589351E}" type="sibTrans" cxnId="{84B27477-C1F6-4A96-B414-1C53D647338C}">
      <dgm:prSet/>
      <dgm:spPr/>
      <dgm:t>
        <a:bodyPr/>
        <a:lstStyle/>
        <a:p>
          <a:endParaRPr lang="en-US"/>
        </a:p>
      </dgm:t>
    </dgm:pt>
    <dgm:pt modelId="{57E741A8-4B53-43A3-8E19-49D644720564}">
      <dgm:prSet/>
      <dgm:spPr/>
      <dgm:t>
        <a:bodyPr/>
        <a:lstStyle/>
        <a:p>
          <a:r>
            <a:rPr lang="en-US"/>
            <a:t>Increase child’s prosocial behaviors while decreasing challenging behaviors</a:t>
          </a:r>
        </a:p>
      </dgm:t>
    </dgm:pt>
    <dgm:pt modelId="{D8CBE4B0-98A5-46C7-B30E-6955ECA1AE52}" type="parTrans" cxnId="{9CCBE2B1-3A78-45BB-AB5D-0EAF6BDBDD5E}">
      <dgm:prSet/>
      <dgm:spPr/>
      <dgm:t>
        <a:bodyPr/>
        <a:lstStyle/>
        <a:p>
          <a:endParaRPr lang="en-US"/>
        </a:p>
      </dgm:t>
    </dgm:pt>
    <dgm:pt modelId="{E1BE982A-5FA8-4029-A3A1-AAA579F83C84}" type="sibTrans" cxnId="{9CCBE2B1-3A78-45BB-AB5D-0EAF6BDBDD5E}">
      <dgm:prSet/>
      <dgm:spPr/>
      <dgm:t>
        <a:bodyPr/>
        <a:lstStyle/>
        <a:p>
          <a:endParaRPr lang="en-US"/>
        </a:p>
      </dgm:t>
    </dgm:pt>
    <dgm:pt modelId="{043D29E3-812F-45AD-8F35-40B0CA09A2DB}">
      <dgm:prSet/>
      <dgm:spPr/>
      <dgm:t>
        <a:bodyPr/>
        <a:lstStyle/>
        <a:p>
          <a:r>
            <a:rPr lang="en-US"/>
            <a:t>Create an enduring change in both caregiver and child behavior </a:t>
          </a:r>
        </a:p>
      </dgm:t>
    </dgm:pt>
    <dgm:pt modelId="{99A7B9B9-0A05-49C6-B6BD-0C26B8B53C69}" type="parTrans" cxnId="{DD94ECFE-41A3-4E13-82B7-CF75EB439898}">
      <dgm:prSet/>
      <dgm:spPr/>
      <dgm:t>
        <a:bodyPr/>
        <a:lstStyle/>
        <a:p>
          <a:endParaRPr lang="en-US"/>
        </a:p>
      </dgm:t>
    </dgm:pt>
    <dgm:pt modelId="{0D2FD20A-F6B3-44A0-8F41-A38494BDA70C}" type="sibTrans" cxnId="{DD94ECFE-41A3-4E13-82B7-CF75EB439898}">
      <dgm:prSet/>
      <dgm:spPr/>
      <dgm:t>
        <a:bodyPr/>
        <a:lstStyle/>
        <a:p>
          <a:endParaRPr lang="en-US"/>
        </a:p>
      </dgm:t>
    </dgm:pt>
    <dgm:pt modelId="{6A6A301E-1BE7-4F80-B401-84E68F078F8D}" type="pres">
      <dgm:prSet presAssocID="{5BD264B2-5D53-4187-BABC-2871691E0777}" presName="linear" presStyleCnt="0">
        <dgm:presLayoutVars>
          <dgm:dir/>
          <dgm:animLvl val="lvl"/>
          <dgm:resizeHandles val="exact"/>
        </dgm:presLayoutVars>
      </dgm:prSet>
      <dgm:spPr/>
    </dgm:pt>
    <dgm:pt modelId="{8A72937C-3BCA-4F19-80FB-F2D00ADD4A82}" type="pres">
      <dgm:prSet presAssocID="{D4F647C5-F8A4-44FB-A45A-474066866595}" presName="parentLin" presStyleCnt="0"/>
      <dgm:spPr/>
    </dgm:pt>
    <dgm:pt modelId="{1590E576-D5B4-4BBD-AB11-B6102AAF70E6}" type="pres">
      <dgm:prSet presAssocID="{D4F647C5-F8A4-44FB-A45A-474066866595}" presName="parentLeftMargin" presStyleLbl="node1" presStyleIdx="0" presStyleCnt="2"/>
      <dgm:spPr/>
    </dgm:pt>
    <dgm:pt modelId="{4C799239-7AEF-47CA-BD71-A042B816434F}" type="pres">
      <dgm:prSet presAssocID="{D4F647C5-F8A4-44FB-A45A-47406686659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FC98D32-278C-4241-9ADE-B6814AB0D14F}" type="pres">
      <dgm:prSet presAssocID="{D4F647C5-F8A4-44FB-A45A-474066866595}" presName="negativeSpace" presStyleCnt="0"/>
      <dgm:spPr/>
    </dgm:pt>
    <dgm:pt modelId="{65B08914-1E96-4EB9-B39B-8DF520759634}" type="pres">
      <dgm:prSet presAssocID="{D4F647C5-F8A4-44FB-A45A-474066866595}" presName="childText" presStyleLbl="conFgAcc1" presStyleIdx="0" presStyleCnt="2">
        <dgm:presLayoutVars>
          <dgm:bulletEnabled val="1"/>
        </dgm:presLayoutVars>
      </dgm:prSet>
      <dgm:spPr/>
    </dgm:pt>
    <dgm:pt modelId="{5CFE9E95-B3C0-4816-8027-4949B572FB19}" type="pres">
      <dgm:prSet presAssocID="{2DD51DD4-4CA4-487B-AFC5-5B2A780D123A}" presName="spaceBetweenRectangles" presStyleCnt="0"/>
      <dgm:spPr/>
    </dgm:pt>
    <dgm:pt modelId="{854BFAEE-0851-4D50-8C80-B243CA8CB9C0}" type="pres">
      <dgm:prSet presAssocID="{FED824DA-1A8E-49CD-B318-478A7D6F4A07}" presName="parentLin" presStyleCnt="0"/>
      <dgm:spPr/>
    </dgm:pt>
    <dgm:pt modelId="{80016BEC-519F-4990-B80C-F341EBFF2302}" type="pres">
      <dgm:prSet presAssocID="{FED824DA-1A8E-49CD-B318-478A7D6F4A07}" presName="parentLeftMargin" presStyleLbl="node1" presStyleIdx="0" presStyleCnt="2"/>
      <dgm:spPr/>
    </dgm:pt>
    <dgm:pt modelId="{85D6CB85-2B8D-46B7-BE67-557D6DA87DC6}" type="pres">
      <dgm:prSet presAssocID="{FED824DA-1A8E-49CD-B318-478A7D6F4A0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B974475-E396-4743-9329-5761E6555EEE}" type="pres">
      <dgm:prSet presAssocID="{FED824DA-1A8E-49CD-B318-478A7D6F4A07}" presName="negativeSpace" presStyleCnt="0"/>
      <dgm:spPr/>
    </dgm:pt>
    <dgm:pt modelId="{28A5C6AC-EAAC-4BC8-AFF9-19B61D429AEB}" type="pres">
      <dgm:prSet presAssocID="{FED824DA-1A8E-49CD-B318-478A7D6F4A0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4A4A10F-348B-4EE0-8D0C-1571E920B767}" srcId="{5BD264B2-5D53-4187-BABC-2871691E0777}" destId="{FED824DA-1A8E-49CD-B318-478A7D6F4A07}" srcOrd="1" destOrd="0" parTransId="{EA7FA5C3-EF5A-42F3-A334-B671FB62428D}" sibTransId="{B9D6D00E-B98E-4221-93BC-2E4E65EBD955}"/>
    <dgm:cxn modelId="{BED9A412-E3AD-40AB-B205-FB7EDC8CABD9}" srcId="{D4F647C5-F8A4-44FB-A45A-474066866595}" destId="{E4D84AA6-A3CA-4C11-9A28-D141A9B48168}" srcOrd="0" destOrd="0" parTransId="{081F0473-E04D-4435-BB2C-0A1831089A5D}" sibTransId="{73F58C6E-101D-4310-A5CD-AB5B770E2ABD}"/>
    <dgm:cxn modelId="{B87C4326-E6F5-4653-AE8B-63A1FBC293C9}" type="presOf" srcId="{B29321AD-AE68-4E73-A5B7-3F6251D43E13}" destId="{65B08914-1E96-4EB9-B39B-8DF520759634}" srcOrd="0" destOrd="1" presId="urn:microsoft.com/office/officeart/2005/8/layout/list1"/>
    <dgm:cxn modelId="{0D3D9328-81F5-40E6-9099-4121844C7D27}" type="presOf" srcId="{043D29E3-812F-45AD-8F35-40B0CA09A2DB}" destId="{28A5C6AC-EAAC-4BC8-AFF9-19B61D429AEB}" srcOrd="0" destOrd="2" presId="urn:microsoft.com/office/officeart/2005/8/layout/list1"/>
    <dgm:cxn modelId="{300BFC35-5397-4C3B-A657-7A5BA7A2CD18}" type="presOf" srcId="{5F2C8B9F-2265-4392-AD82-B37E702DB258}" destId="{28A5C6AC-EAAC-4BC8-AFF9-19B61D429AEB}" srcOrd="0" destOrd="0" presId="urn:microsoft.com/office/officeart/2005/8/layout/list1"/>
    <dgm:cxn modelId="{E993CA4A-C5FE-429D-8E64-9640BB452F5D}" type="presOf" srcId="{57E741A8-4B53-43A3-8E19-49D644720564}" destId="{28A5C6AC-EAAC-4BC8-AFF9-19B61D429AEB}" srcOrd="0" destOrd="1" presId="urn:microsoft.com/office/officeart/2005/8/layout/list1"/>
    <dgm:cxn modelId="{1E8B8952-3C2F-46CA-94D9-6C3F67EAFA69}" srcId="{D4F647C5-F8A4-44FB-A45A-474066866595}" destId="{B29321AD-AE68-4E73-A5B7-3F6251D43E13}" srcOrd="1" destOrd="0" parTransId="{E6FF5ACC-6585-49BB-9699-C471DB74EF2F}" sibTransId="{3B3EA9EE-0B08-4B6A-B21D-C3E58D0AE816}"/>
    <dgm:cxn modelId="{84B27477-C1F6-4A96-B414-1C53D647338C}" srcId="{FED824DA-1A8E-49CD-B318-478A7D6F4A07}" destId="{5F2C8B9F-2265-4392-AD82-B37E702DB258}" srcOrd="0" destOrd="0" parTransId="{C385EAE8-4E31-484D-9341-F403201CD436}" sibTransId="{27D02C33-5636-4626-BE1F-4E358589351E}"/>
    <dgm:cxn modelId="{79879580-1955-4CED-81D9-2C5C7BB41376}" type="presOf" srcId="{E4D84AA6-A3CA-4C11-9A28-D141A9B48168}" destId="{65B08914-1E96-4EB9-B39B-8DF520759634}" srcOrd="0" destOrd="0" presId="urn:microsoft.com/office/officeart/2005/8/layout/list1"/>
    <dgm:cxn modelId="{D55DBE83-3355-4359-BF58-526470348601}" srcId="{5BD264B2-5D53-4187-BABC-2871691E0777}" destId="{D4F647C5-F8A4-44FB-A45A-474066866595}" srcOrd="0" destOrd="0" parTransId="{3BF913F3-3C16-4BDC-B865-2B73C6301195}" sibTransId="{2DD51DD4-4CA4-487B-AFC5-5B2A780D123A}"/>
    <dgm:cxn modelId="{0BEF94AD-17C4-484F-A989-7E090DF9529D}" type="presOf" srcId="{5BD264B2-5D53-4187-BABC-2871691E0777}" destId="{6A6A301E-1BE7-4F80-B401-84E68F078F8D}" srcOrd="0" destOrd="0" presId="urn:microsoft.com/office/officeart/2005/8/layout/list1"/>
    <dgm:cxn modelId="{9CCBE2B1-3A78-45BB-AB5D-0EAF6BDBDD5E}" srcId="{FED824DA-1A8E-49CD-B318-478A7D6F4A07}" destId="{57E741A8-4B53-43A3-8E19-49D644720564}" srcOrd="1" destOrd="0" parTransId="{D8CBE4B0-98A5-46C7-B30E-6955ECA1AE52}" sibTransId="{E1BE982A-5FA8-4029-A3A1-AAA579F83C84}"/>
    <dgm:cxn modelId="{17A09BB5-9C6C-4944-A5A1-1C873F847DB1}" type="presOf" srcId="{FED824DA-1A8E-49CD-B318-478A7D6F4A07}" destId="{85D6CB85-2B8D-46B7-BE67-557D6DA87DC6}" srcOrd="1" destOrd="0" presId="urn:microsoft.com/office/officeart/2005/8/layout/list1"/>
    <dgm:cxn modelId="{BC28C8C1-EA02-4091-B992-E0A594D1580C}" type="presOf" srcId="{FED824DA-1A8E-49CD-B318-478A7D6F4A07}" destId="{80016BEC-519F-4990-B80C-F341EBFF2302}" srcOrd="0" destOrd="0" presId="urn:microsoft.com/office/officeart/2005/8/layout/list1"/>
    <dgm:cxn modelId="{2018AFC5-FDD5-45E4-849C-CADFDF0FD89B}" type="presOf" srcId="{D4F647C5-F8A4-44FB-A45A-474066866595}" destId="{1590E576-D5B4-4BBD-AB11-B6102AAF70E6}" srcOrd="0" destOrd="0" presId="urn:microsoft.com/office/officeart/2005/8/layout/list1"/>
    <dgm:cxn modelId="{6A0E19F1-9A19-441F-A4F6-7BD6ACAF6177}" type="presOf" srcId="{D4F647C5-F8A4-44FB-A45A-474066866595}" destId="{4C799239-7AEF-47CA-BD71-A042B816434F}" srcOrd="1" destOrd="0" presId="urn:microsoft.com/office/officeart/2005/8/layout/list1"/>
    <dgm:cxn modelId="{DD94ECFE-41A3-4E13-82B7-CF75EB439898}" srcId="{FED824DA-1A8E-49CD-B318-478A7D6F4A07}" destId="{043D29E3-812F-45AD-8F35-40B0CA09A2DB}" srcOrd="2" destOrd="0" parTransId="{99A7B9B9-0A05-49C6-B6BD-0C26B8B53C69}" sibTransId="{0D2FD20A-F6B3-44A0-8F41-A38494BDA70C}"/>
    <dgm:cxn modelId="{9AD27526-56FE-4E60-827C-AB40A516B4B4}" type="presParOf" srcId="{6A6A301E-1BE7-4F80-B401-84E68F078F8D}" destId="{8A72937C-3BCA-4F19-80FB-F2D00ADD4A82}" srcOrd="0" destOrd="0" presId="urn:microsoft.com/office/officeart/2005/8/layout/list1"/>
    <dgm:cxn modelId="{388C24A7-8F59-4ECA-BB19-C43E88E1FEDF}" type="presParOf" srcId="{8A72937C-3BCA-4F19-80FB-F2D00ADD4A82}" destId="{1590E576-D5B4-4BBD-AB11-B6102AAF70E6}" srcOrd="0" destOrd="0" presId="urn:microsoft.com/office/officeart/2005/8/layout/list1"/>
    <dgm:cxn modelId="{55D2769E-35C2-4A55-8A01-E06C240784F7}" type="presParOf" srcId="{8A72937C-3BCA-4F19-80FB-F2D00ADD4A82}" destId="{4C799239-7AEF-47CA-BD71-A042B816434F}" srcOrd="1" destOrd="0" presId="urn:microsoft.com/office/officeart/2005/8/layout/list1"/>
    <dgm:cxn modelId="{E2E6F5B9-BEEB-4EA2-80C4-FCB8771DA9B9}" type="presParOf" srcId="{6A6A301E-1BE7-4F80-B401-84E68F078F8D}" destId="{AFC98D32-278C-4241-9ADE-B6814AB0D14F}" srcOrd="1" destOrd="0" presId="urn:microsoft.com/office/officeart/2005/8/layout/list1"/>
    <dgm:cxn modelId="{38918B34-E09C-448F-B31F-750D23AD9901}" type="presParOf" srcId="{6A6A301E-1BE7-4F80-B401-84E68F078F8D}" destId="{65B08914-1E96-4EB9-B39B-8DF520759634}" srcOrd="2" destOrd="0" presId="urn:microsoft.com/office/officeart/2005/8/layout/list1"/>
    <dgm:cxn modelId="{6FE60BE4-82E2-45CC-BA95-66C269223927}" type="presParOf" srcId="{6A6A301E-1BE7-4F80-B401-84E68F078F8D}" destId="{5CFE9E95-B3C0-4816-8027-4949B572FB19}" srcOrd="3" destOrd="0" presId="urn:microsoft.com/office/officeart/2005/8/layout/list1"/>
    <dgm:cxn modelId="{D212FD1C-0220-4D98-8D3C-58D3A2FD2710}" type="presParOf" srcId="{6A6A301E-1BE7-4F80-B401-84E68F078F8D}" destId="{854BFAEE-0851-4D50-8C80-B243CA8CB9C0}" srcOrd="4" destOrd="0" presId="urn:microsoft.com/office/officeart/2005/8/layout/list1"/>
    <dgm:cxn modelId="{0D106326-B75F-414E-9468-5CBEAE4CCFA7}" type="presParOf" srcId="{854BFAEE-0851-4D50-8C80-B243CA8CB9C0}" destId="{80016BEC-519F-4990-B80C-F341EBFF2302}" srcOrd="0" destOrd="0" presId="urn:microsoft.com/office/officeart/2005/8/layout/list1"/>
    <dgm:cxn modelId="{368FED17-AE30-45D8-8A52-D4E1EF63C14B}" type="presParOf" srcId="{854BFAEE-0851-4D50-8C80-B243CA8CB9C0}" destId="{85D6CB85-2B8D-46B7-BE67-557D6DA87DC6}" srcOrd="1" destOrd="0" presId="urn:microsoft.com/office/officeart/2005/8/layout/list1"/>
    <dgm:cxn modelId="{8516999B-48B1-4F8F-9A65-2D2534183951}" type="presParOf" srcId="{6A6A301E-1BE7-4F80-B401-84E68F078F8D}" destId="{8B974475-E396-4743-9329-5761E6555EEE}" srcOrd="5" destOrd="0" presId="urn:microsoft.com/office/officeart/2005/8/layout/list1"/>
    <dgm:cxn modelId="{7E4EA022-0FD1-4E6A-8C2A-C90F83525FB4}" type="presParOf" srcId="{6A6A301E-1BE7-4F80-B401-84E68F078F8D}" destId="{28A5C6AC-EAAC-4BC8-AFF9-19B61D429AE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789B8-1F40-4E3B-9BF7-3742A15E39D5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A646E0-33B1-46F1-A74B-85A32440DFDC}">
      <dgm:prSet/>
      <dgm:spPr/>
      <dgm:t>
        <a:bodyPr/>
        <a:lstStyle/>
        <a:p>
          <a:r>
            <a:rPr lang="en-US" dirty="0"/>
            <a:t>Parent and child together</a:t>
          </a:r>
        </a:p>
      </dgm:t>
    </dgm:pt>
    <dgm:pt modelId="{29500B23-B749-4A16-B400-4EB909A21B5C}" type="parTrans" cxnId="{3EBEB039-A838-4F15-962F-E9B28A7EF3B5}">
      <dgm:prSet/>
      <dgm:spPr/>
      <dgm:t>
        <a:bodyPr/>
        <a:lstStyle/>
        <a:p>
          <a:endParaRPr lang="en-US"/>
        </a:p>
      </dgm:t>
    </dgm:pt>
    <dgm:pt modelId="{D3BC6956-DFF5-4ECD-9FE1-06C962615756}" type="sibTrans" cxnId="{3EBEB039-A838-4F15-962F-E9B28A7EF3B5}">
      <dgm:prSet/>
      <dgm:spPr/>
      <dgm:t>
        <a:bodyPr/>
        <a:lstStyle/>
        <a:p>
          <a:endParaRPr lang="en-US"/>
        </a:p>
      </dgm:t>
    </dgm:pt>
    <dgm:pt modelId="{13734641-4BCB-4C40-AC37-C45160050090}">
      <dgm:prSet/>
      <dgm:spPr/>
      <dgm:t>
        <a:bodyPr/>
        <a:lstStyle/>
        <a:p>
          <a:r>
            <a:rPr lang="en-US" dirty="0"/>
            <a:t>Focus on interaction patterns</a:t>
          </a:r>
        </a:p>
      </dgm:t>
    </dgm:pt>
    <dgm:pt modelId="{15A8070D-E329-4AC5-BF96-2BEEA448B474}" type="parTrans" cxnId="{50231324-151B-4D25-B2B7-5D6E8EDCAE77}">
      <dgm:prSet/>
      <dgm:spPr/>
      <dgm:t>
        <a:bodyPr/>
        <a:lstStyle/>
        <a:p>
          <a:endParaRPr lang="en-US"/>
        </a:p>
      </dgm:t>
    </dgm:pt>
    <dgm:pt modelId="{BD0F09B5-8E8B-4856-87BC-A2ADE3C8421E}" type="sibTrans" cxnId="{50231324-151B-4D25-B2B7-5D6E8EDCAE77}">
      <dgm:prSet/>
      <dgm:spPr/>
      <dgm:t>
        <a:bodyPr/>
        <a:lstStyle/>
        <a:p>
          <a:endParaRPr lang="en-US"/>
        </a:p>
      </dgm:t>
    </dgm:pt>
    <dgm:pt modelId="{2CF8074E-72E8-4B61-8AD2-907E4E37A66F}">
      <dgm:prSet/>
      <dgm:spPr/>
      <dgm:t>
        <a:bodyPr/>
        <a:lstStyle/>
        <a:p>
          <a:r>
            <a:rPr lang="en-US"/>
            <a:t>Active skills training (coaching)</a:t>
          </a:r>
        </a:p>
      </dgm:t>
    </dgm:pt>
    <dgm:pt modelId="{CE95AD4D-95C3-49DB-AFC6-75984F0D0272}" type="parTrans" cxnId="{E72B9C07-0DC9-4427-8C97-BB0B8BD22A68}">
      <dgm:prSet/>
      <dgm:spPr/>
      <dgm:t>
        <a:bodyPr/>
        <a:lstStyle/>
        <a:p>
          <a:endParaRPr lang="en-US"/>
        </a:p>
      </dgm:t>
    </dgm:pt>
    <dgm:pt modelId="{EA14998A-921D-45AF-BF2D-61504BF34CE0}" type="sibTrans" cxnId="{E72B9C07-0DC9-4427-8C97-BB0B8BD22A68}">
      <dgm:prSet/>
      <dgm:spPr/>
      <dgm:t>
        <a:bodyPr/>
        <a:lstStyle/>
        <a:p>
          <a:endParaRPr lang="en-US"/>
        </a:p>
      </dgm:t>
    </dgm:pt>
    <dgm:pt modelId="{E9ECCD96-564A-4572-BFCD-0908B3559D58}">
      <dgm:prSet/>
      <dgm:spPr/>
      <dgm:t>
        <a:bodyPr/>
        <a:lstStyle/>
        <a:p>
          <a:r>
            <a:rPr lang="en-US"/>
            <a:t>Performance based (not time-limited)</a:t>
          </a:r>
        </a:p>
      </dgm:t>
    </dgm:pt>
    <dgm:pt modelId="{D6699058-3482-4390-8CB6-D4CF09E49D5C}" type="parTrans" cxnId="{9B566AB4-6918-43C2-8B8E-BCEB97C07D93}">
      <dgm:prSet/>
      <dgm:spPr/>
      <dgm:t>
        <a:bodyPr/>
        <a:lstStyle/>
        <a:p>
          <a:endParaRPr lang="en-US"/>
        </a:p>
      </dgm:t>
    </dgm:pt>
    <dgm:pt modelId="{AD5880E7-3A05-41DA-B0B8-969022EF2E8F}" type="sibTrans" cxnId="{9B566AB4-6918-43C2-8B8E-BCEB97C07D93}">
      <dgm:prSet/>
      <dgm:spPr/>
      <dgm:t>
        <a:bodyPr/>
        <a:lstStyle/>
        <a:p>
          <a:endParaRPr lang="en-US"/>
        </a:p>
      </dgm:t>
    </dgm:pt>
    <dgm:pt modelId="{1952FFB9-C333-4267-A314-7E9D92320015}">
      <dgm:prSet/>
      <dgm:spPr/>
      <dgm:t>
        <a:bodyPr/>
        <a:lstStyle/>
        <a:p>
          <a:r>
            <a:rPr lang="en-US"/>
            <a:t>Empirically supported</a:t>
          </a:r>
        </a:p>
      </dgm:t>
    </dgm:pt>
    <dgm:pt modelId="{58F7B46F-1CE7-4F51-AA2D-EB3C14DAD605}" type="parTrans" cxnId="{8E9F38D6-0C99-40D4-874B-CBC86519249B}">
      <dgm:prSet/>
      <dgm:spPr/>
      <dgm:t>
        <a:bodyPr/>
        <a:lstStyle/>
        <a:p>
          <a:endParaRPr lang="en-US"/>
        </a:p>
      </dgm:t>
    </dgm:pt>
    <dgm:pt modelId="{CF318540-F61B-4E6C-9593-648B842233E1}" type="sibTrans" cxnId="{8E9F38D6-0C99-40D4-874B-CBC86519249B}">
      <dgm:prSet/>
      <dgm:spPr/>
      <dgm:t>
        <a:bodyPr/>
        <a:lstStyle/>
        <a:p>
          <a:endParaRPr lang="en-US"/>
        </a:p>
      </dgm:t>
    </dgm:pt>
    <dgm:pt modelId="{1219341D-759E-42F2-B7FF-2FDA9C7A36B0}">
      <dgm:prSet/>
      <dgm:spPr/>
      <dgm:t>
        <a:bodyPr/>
        <a:lstStyle/>
        <a:p>
          <a:r>
            <a:rPr lang="en-US"/>
            <a:t>Assessment driven</a:t>
          </a:r>
        </a:p>
      </dgm:t>
    </dgm:pt>
    <dgm:pt modelId="{85BD9BB9-08F7-438A-973F-9D54FA4F8046}" type="parTrans" cxnId="{ABC8A62A-B7E9-4152-A286-C57BE6877845}">
      <dgm:prSet/>
      <dgm:spPr/>
      <dgm:t>
        <a:bodyPr/>
        <a:lstStyle/>
        <a:p>
          <a:endParaRPr lang="en-US"/>
        </a:p>
      </dgm:t>
    </dgm:pt>
    <dgm:pt modelId="{82B70C62-15CD-4DCF-84C3-D54143BA0CFE}" type="sibTrans" cxnId="{ABC8A62A-B7E9-4152-A286-C57BE6877845}">
      <dgm:prSet/>
      <dgm:spPr/>
      <dgm:t>
        <a:bodyPr/>
        <a:lstStyle/>
        <a:p>
          <a:endParaRPr lang="en-US"/>
        </a:p>
      </dgm:t>
    </dgm:pt>
    <dgm:pt modelId="{40ED75E9-EE16-426B-8571-19E3A810BFAF}" type="pres">
      <dgm:prSet presAssocID="{0E9789B8-1F40-4E3B-9BF7-3742A15E39D5}" presName="diagram" presStyleCnt="0">
        <dgm:presLayoutVars>
          <dgm:dir/>
          <dgm:resizeHandles val="exact"/>
        </dgm:presLayoutVars>
      </dgm:prSet>
      <dgm:spPr/>
    </dgm:pt>
    <dgm:pt modelId="{C42B3C1E-FB29-457F-B918-18B5A42AAF82}" type="pres">
      <dgm:prSet presAssocID="{2AA646E0-33B1-46F1-A74B-85A32440DFDC}" presName="node" presStyleLbl="node1" presStyleIdx="0" presStyleCnt="6">
        <dgm:presLayoutVars>
          <dgm:bulletEnabled val="1"/>
        </dgm:presLayoutVars>
      </dgm:prSet>
      <dgm:spPr/>
    </dgm:pt>
    <dgm:pt modelId="{D4A1CD84-0F65-4EE8-AEA0-971B3A92F1C3}" type="pres">
      <dgm:prSet presAssocID="{D3BC6956-DFF5-4ECD-9FE1-06C962615756}" presName="sibTrans" presStyleCnt="0"/>
      <dgm:spPr/>
    </dgm:pt>
    <dgm:pt modelId="{706F39FF-4F76-436E-81D5-3FE25FB4D4D3}" type="pres">
      <dgm:prSet presAssocID="{13734641-4BCB-4C40-AC37-C45160050090}" presName="node" presStyleLbl="node1" presStyleIdx="1" presStyleCnt="6">
        <dgm:presLayoutVars>
          <dgm:bulletEnabled val="1"/>
        </dgm:presLayoutVars>
      </dgm:prSet>
      <dgm:spPr/>
    </dgm:pt>
    <dgm:pt modelId="{887A4A81-1F93-406F-AF03-E5D14EA6A091}" type="pres">
      <dgm:prSet presAssocID="{BD0F09B5-8E8B-4856-87BC-A2ADE3C8421E}" presName="sibTrans" presStyleCnt="0"/>
      <dgm:spPr/>
    </dgm:pt>
    <dgm:pt modelId="{418D7233-9ECA-4C5F-8FC4-58346C7B6DAA}" type="pres">
      <dgm:prSet presAssocID="{2CF8074E-72E8-4B61-8AD2-907E4E37A66F}" presName="node" presStyleLbl="node1" presStyleIdx="2" presStyleCnt="6">
        <dgm:presLayoutVars>
          <dgm:bulletEnabled val="1"/>
        </dgm:presLayoutVars>
      </dgm:prSet>
      <dgm:spPr/>
    </dgm:pt>
    <dgm:pt modelId="{AF914324-F37B-4E6E-A78E-C527EB52FC3D}" type="pres">
      <dgm:prSet presAssocID="{EA14998A-921D-45AF-BF2D-61504BF34CE0}" presName="sibTrans" presStyleCnt="0"/>
      <dgm:spPr/>
    </dgm:pt>
    <dgm:pt modelId="{88361E11-CA2F-450F-ACDC-38115DD4FE8C}" type="pres">
      <dgm:prSet presAssocID="{E9ECCD96-564A-4572-BFCD-0908B3559D58}" presName="node" presStyleLbl="node1" presStyleIdx="3" presStyleCnt="6">
        <dgm:presLayoutVars>
          <dgm:bulletEnabled val="1"/>
        </dgm:presLayoutVars>
      </dgm:prSet>
      <dgm:spPr/>
    </dgm:pt>
    <dgm:pt modelId="{AEC1CA34-B7A5-45CD-AFA4-1CBBD0738B7E}" type="pres">
      <dgm:prSet presAssocID="{AD5880E7-3A05-41DA-B0B8-969022EF2E8F}" presName="sibTrans" presStyleCnt="0"/>
      <dgm:spPr/>
    </dgm:pt>
    <dgm:pt modelId="{B2FB333D-6DF3-4C0A-BEDB-38A5351559DF}" type="pres">
      <dgm:prSet presAssocID="{1952FFB9-C333-4267-A314-7E9D92320015}" presName="node" presStyleLbl="node1" presStyleIdx="4" presStyleCnt="6">
        <dgm:presLayoutVars>
          <dgm:bulletEnabled val="1"/>
        </dgm:presLayoutVars>
      </dgm:prSet>
      <dgm:spPr/>
    </dgm:pt>
    <dgm:pt modelId="{02674890-36AC-447A-A428-515D81DB3AA3}" type="pres">
      <dgm:prSet presAssocID="{CF318540-F61B-4E6C-9593-648B842233E1}" presName="sibTrans" presStyleCnt="0"/>
      <dgm:spPr/>
    </dgm:pt>
    <dgm:pt modelId="{E550550E-D8AA-40F8-9AE6-A00516CAD646}" type="pres">
      <dgm:prSet presAssocID="{1219341D-759E-42F2-B7FF-2FDA9C7A36B0}" presName="node" presStyleLbl="node1" presStyleIdx="5" presStyleCnt="6">
        <dgm:presLayoutVars>
          <dgm:bulletEnabled val="1"/>
        </dgm:presLayoutVars>
      </dgm:prSet>
      <dgm:spPr/>
    </dgm:pt>
  </dgm:ptLst>
  <dgm:cxnLst>
    <dgm:cxn modelId="{1A32C903-39EF-462E-B6CE-7720DFD55A7C}" type="presOf" srcId="{1219341D-759E-42F2-B7FF-2FDA9C7A36B0}" destId="{E550550E-D8AA-40F8-9AE6-A00516CAD646}" srcOrd="0" destOrd="0" presId="urn:microsoft.com/office/officeart/2005/8/layout/default"/>
    <dgm:cxn modelId="{E72B9C07-0DC9-4427-8C97-BB0B8BD22A68}" srcId="{0E9789B8-1F40-4E3B-9BF7-3742A15E39D5}" destId="{2CF8074E-72E8-4B61-8AD2-907E4E37A66F}" srcOrd="2" destOrd="0" parTransId="{CE95AD4D-95C3-49DB-AFC6-75984F0D0272}" sibTransId="{EA14998A-921D-45AF-BF2D-61504BF34CE0}"/>
    <dgm:cxn modelId="{50231324-151B-4D25-B2B7-5D6E8EDCAE77}" srcId="{0E9789B8-1F40-4E3B-9BF7-3742A15E39D5}" destId="{13734641-4BCB-4C40-AC37-C45160050090}" srcOrd="1" destOrd="0" parTransId="{15A8070D-E329-4AC5-BF96-2BEEA448B474}" sibTransId="{BD0F09B5-8E8B-4856-87BC-A2ADE3C8421E}"/>
    <dgm:cxn modelId="{9D5DB728-6905-4548-B0B8-450482EEED44}" type="presOf" srcId="{13734641-4BCB-4C40-AC37-C45160050090}" destId="{706F39FF-4F76-436E-81D5-3FE25FB4D4D3}" srcOrd="0" destOrd="0" presId="urn:microsoft.com/office/officeart/2005/8/layout/default"/>
    <dgm:cxn modelId="{ABC8A62A-B7E9-4152-A286-C57BE6877845}" srcId="{0E9789B8-1F40-4E3B-9BF7-3742A15E39D5}" destId="{1219341D-759E-42F2-B7FF-2FDA9C7A36B0}" srcOrd="5" destOrd="0" parTransId="{85BD9BB9-08F7-438A-973F-9D54FA4F8046}" sibTransId="{82B70C62-15CD-4DCF-84C3-D54143BA0CFE}"/>
    <dgm:cxn modelId="{3EBEB039-A838-4F15-962F-E9B28A7EF3B5}" srcId="{0E9789B8-1F40-4E3B-9BF7-3742A15E39D5}" destId="{2AA646E0-33B1-46F1-A74B-85A32440DFDC}" srcOrd="0" destOrd="0" parTransId="{29500B23-B749-4A16-B400-4EB909A21B5C}" sibTransId="{D3BC6956-DFF5-4ECD-9FE1-06C962615756}"/>
    <dgm:cxn modelId="{28635B45-E9A1-40AF-959E-D875A2E3DB13}" type="presOf" srcId="{0E9789B8-1F40-4E3B-9BF7-3742A15E39D5}" destId="{40ED75E9-EE16-426B-8571-19E3A810BFAF}" srcOrd="0" destOrd="0" presId="urn:microsoft.com/office/officeart/2005/8/layout/default"/>
    <dgm:cxn modelId="{12A77050-458B-4E62-8F32-0827CF40E66A}" type="presOf" srcId="{2CF8074E-72E8-4B61-8AD2-907E4E37A66F}" destId="{418D7233-9ECA-4C5F-8FC4-58346C7B6DAA}" srcOrd="0" destOrd="0" presId="urn:microsoft.com/office/officeart/2005/8/layout/default"/>
    <dgm:cxn modelId="{5382439D-7FF7-4D63-B5FA-DDE6E2AFD312}" type="presOf" srcId="{1952FFB9-C333-4267-A314-7E9D92320015}" destId="{B2FB333D-6DF3-4C0A-BEDB-38A5351559DF}" srcOrd="0" destOrd="0" presId="urn:microsoft.com/office/officeart/2005/8/layout/default"/>
    <dgm:cxn modelId="{C75637B4-2C0B-4959-BF21-B11701C99F43}" type="presOf" srcId="{E9ECCD96-564A-4572-BFCD-0908B3559D58}" destId="{88361E11-CA2F-450F-ACDC-38115DD4FE8C}" srcOrd="0" destOrd="0" presId="urn:microsoft.com/office/officeart/2005/8/layout/default"/>
    <dgm:cxn modelId="{9B566AB4-6918-43C2-8B8E-BCEB97C07D93}" srcId="{0E9789B8-1F40-4E3B-9BF7-3742A15E39D5}" destId="{E9ECCD96-564A-4572-BFCD-0908B3559D58}" srcOrd="3" destOrd="0" parTransId="{D6699058-3482-4390-8CB6-D4CF09E49D5C}" sibTransId="{AD5880E7-3A05-41DA-B0B8-969022EF2E8F}"/>
    <dgm:cxn modelId="{9AEF52B9-0B7D-4EA1-8579-1ECC7724E8A8}" type="presOf" srcId="{2AA646E0-33B1-46F1-A74B-85A32440DFDC}" destId="{C42B3C1E-FB29-457F-B918-18B5A42AAF82}" srcOrd="0" destOrd="0" presId="urn:microsoft.com/office/officeart/2005/8/layout/default"/>
    <dgm:cxn modelId="{8E9F38D6-0C99-40D4-874B-CBC86519249B}" srcId="{0E9789B8-1F40-4E3B-9BF7-3742A15E39D5}" destId="{1952FFB9-C333-4267-A314-7E9D92320015}" srcOrd="4" destOrd="0" parTransId="{58F7B46F-1CE7-4F51-AA2D-EB3C14DAD605}" sibTransId="{CF318540-F61B-4E6C-9593-648B842233E1}"/>
    <dgm:cxn modelId="{3DC541D7-9F38-4B9D-93AE-02FA8035B3DF}" type="presParOf" srcId="{40ED75E9-EE16-426B-8571-19E3A810BFAF}" destId="{C42B3C1E-FB29-457F-B918-18B5A42AAF82}" srcOrd="0" destOrd="0" presId="urn:microsoft.com/office/officeart/2005/8/layout/default"/>
    <dgm:cxn modelId="{7EC45CA6-B60D-4B38-8A1F-55D78741AB22}" type="presParOf" srcId="{40ED75E9-EE16-426B-8571-19E3A810BFAF}" destId="{D4A1CD84-0F65-4EE8-AEA0-971B3A92F1C3}" srcOrd="1" destOrd="0" presId="urn:microsoft.com/office/officeart/2005/8/layout/default"/>
    <dgm:cxn modelId="{39795709-9780-4F8A-B621-A94755D59E37}" type="presParOf" srcId="{40ED75E9-EE16-426B-8571-19E3A810BFAF}" destId="{706F39FF-4F76-436E-81D5-3FE25FB4D4D3}" srcOrd="2" destOrd="0" presId="urn:microsoft.com/office/officeart/2005/8/layout/default"/>
    <dgm:cxn modelId="{50908843-B4E8-4030-8C4A-017F4F9E080E}" type="presParOf" srcId="{40ED75E9-EE16-426B-8571-19E3A810BFAF}" destId="{887A4A81-1F93-406F-AF03-E5D14EA6A091}" srcOrd="3" destOrd="0" presId="urn:microsoft.com/office/officeart/2005/8/layout/default"/>
    <dgm:cxn modelId="{E8795481-C1B3-426B-BAC9-4EC68D9A3758}" type="presParOf" srcId="{40ED75E9-EE16-426B-8571-19E3A810BFAF}" destId="{418D7233-9ECA-4C5F-8FC4-58346C7B6DAA}" srcOrd="4" destOrd="0" presId="urn:microsoft.com/office/officeart/2005/8/layout/default"/>
    <dgm:cxn modelId="{6B3B09AE-4265-4EDB-A215-4BE5D29E338B}" type="presParOf" srcId="{40ED75E9-EE16-426B-8571-19E3A810BFAF}" destId="{AF914324-F37B-4E6E-A78E-C527EB52FC3D}" srcOrd="5" destOrd="0" presId="urn:microsoft.com/office/officeart/2005/8/layout/default"/>
    <dgm:cxn modelId="{E680DA7C-AC13-423B-84E1-61C772471B2F}" type="presParOf" srcId="{40ED75E9-EE16-426B-8571-19E3A810BFAF}" destId="{88361E11-CA2F-450F-ACDC-38115DD4FE8C}" srcOrd="6" destOrd="0" presId="urn:microsoft.com/office/officeart/2005/8/layout/default"/>
    <dgm:cxn modelId="{4C531942-0EC9-4346-ACD6-74E659E738C1}" type="presParOf" srcId="{40ED75E9-EE16-426B-8571-19E3A810BFAF}" destId="{AEC1CA34-B7A5-45CD-AFA4-1CBBD0738B7E}" srcOrd="7" destOrd="0" presId="urn:microsoft.com/office/officeart/2005/8/layout/default"/>
    <dgm:cxn modelId="{2A6EAACF-FF6F-45C4-9FD8-1FE26401F174}" type="presParOf" srcId="{40ED75E9-EE16-426B-8571-19E3A810BFAF}" destId="{B2FB333D-6DF3-4C0A-BEDB-38A5351559DF}" srcOrd="8" destOrd="0" presId="urn:microsoft.com/office/officeart/2005/8/layout/default"/>
    <dgm:cxn modelId="{9C0378E2-646F-4617-AA63-C4773044E8D3}" type="presParOf" srcId="{40ED75E9-EE16-426B-8571-19E3A810BFAF}" destId="{02674890-36AC-447A-A428-515D81DB3AA3}" srcOrd="9" destOrd="0" presId="urn:microsoft.com/office/officeart/2005/8/layout/default"/>
    <dgm:cxn modelId="{6787D922-CFA6-466A-9BFD-51BD9A76700A}" type="presParOf" srcId="{40ED75E9-EE16-426B-8571-19E3A810BFAF}" destId="{E550550E-D8AA-40F8-9AE6-A00516CAD64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6243E8-124A-4820-952F-E0BB106AD1DF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44C7AE-F824-4374-BAE6-BC42B477F88D}">
      <dgm:prSet/>
      <dgm:spPr/>
      <dgm:t>
        <a:bodyPr/>
        <a:lstStyle/>
        <a:p>
          <a:r>
            <a:rPr lang="en-US"/>
            <a:t>Family Interaction Training</a:t>
          </a:r>
        </a:p>
      </dgm:t>
    </dgm:pt>
    <dgm:pt modelId="{B861398F-B2FD-4B5A-8DA5-A0EA5C9BA7DE}" type="parTrans" cxnId="{2057455C-5B45-4106-84A8-ED4DF4817343}">
      <dgm:prSet/>
      <dgm:spPr/>
      <dgm:t>
        <a:bodyPr/>
        <a:lstStyle/>
        <a:p>
          <a:endParaRPr lang="en-US"/>
        </a:p>
      </dgm:t>
    </dgm:pt>
    <dgm:pt modelId="{9C84C528-72C0-4B5B-8DD3-35511E70C14C}" type="sibTrans" cxnId="{2057455C-5B45-4106-84A8-ED4DF4817343}">
      <dgm:prSet/>
      <dgm:spPr/>
      <dgm:t>
        <a:bodyPr/>
        <a:lstStyle/>
        <a:p>
          <a:endParaRPr lang="en-US"/>
        </a:p>
      </dgm:t>
    </dgm:pt>
    <dgm:pt modelId="{013BF976-A5AA-4944-9B97-7BF5F1ABA0FF}">
      <dgm:prSet/>
      <dgm:spPr/>
      <dgm:t>
        <a:bodyPr/>
        <a:lstStyle/>
        <a:p>
          <a:r>
            <a:rPr lang="en-US" dirty="0"/>
            <a:t>The Incredible Years</a:t>
          </a:r>
        </a:p>
      </dgm:t>
    </dgm:pt>
    <dgm:pt modelId="{B29BB076-AE36-424C-B8CE-38EEB8024123}" type="parTrans" cxnId="{3DC811DA-DF1E-41E7-BAFF-136E6608B39F}">
      <dgm:prSet/>
      <dgm:spPr/>
      <dgm:t>
        <a:bodyPr/>
        <a:lstStyle/>
        <a:p>
          <a:endParaRPr lang="en-US"/>
        </a:p>
      </dgm:t>
    </dgm:pt>
    <dgm:pt modelId="{A3D288B8-5388-4A11-94E5-2EB91E623094}" type="sibTrans" cxnId="{3DC811DA-DF1E-41E7-BAFF-136E6608B39F}">
      <dgm:prSet/>
      <dgm:spPr/>
      <dgm:t>
        <a:bodyPr/>
        <a:lstStyle/>
        <a:p>
          <a:endParaRPr lang="en-US"/>
        </a:p>
      </dgm:t>
    </dgm:pt>
    <dgm:pt modelId="{1E8CD8BC-2731-407E-A98D-33B6BCFDA7D4}">
      <dgm:prSet/>
      <dgm:spPr/>
      <dgm:t>
        <a:bodyPr/>
        <a:lstStyle/>
        <a:p>
          <a:r>
            <a:rPr lang="en-US"/>
            <a:t>Triple P</a:t>
          </a:r>
        </a:p>
      </dgm:t>
    </dgm:pt>
    <dgm:pt modelId="{83EF092D-5850-4C23-A048-D693E2312D82}" type="parTrans" cxnId="{B62700B2-080A-4FBD-825D-2C24A5181AD2}">
      <dgm:prSet/>
      <dgm:spPr/>
      <dgm:t>
        <a:bodyPr/>
        <a:lstStyle/>
        <a:p>
          <a:endParaRPr lang="en-US"/>
        </a:p>
      </dgm:t>
    </dgm:pt>
    <dgm:pt modelId="{E40C713A-EEFA-422A-AA5E-210DB9A55D82}" type="sibTrans" cxnId="{B62700B2-080A-4FBD-825D-2C24A5181AD2}">
      <dgm:prSet/>
      <dgm:spPr/>
      <dgm:t>
        <a:bodyPr/>
        <a:lstStyle/>
        <a:p>
          <a:endParaRPr lang="en-US"/>
        </a:p>
      </dgm:t>
    </dgm:pt>
    <dgm:pt modelId="{416C8A25-114B-41DA-A18C-9245AC78D307}">
      <dgm:prSet/>
      <dgm:spPr/>
      <dgm:t>
        <a:bodyPr/>
        <a:lstStyle/>
        <a:p>
          <a:r>
            <a:rPr lang="en-US" dirty="0"/>
            <a:t>The Defiant Child</a:t>
          </a:r>
        </a:p>
      </dgm:t>
    </dgm:pt>
    <dgm:pt modelId="{BC1598EA-B277-47B0-8C1B-616DEF641667}" type="parTrans" cxnId="{1A91BF48-795B-40FB-AF73-EC5CB56F30FC}">
      <dgm:prSet/>
      <dgm:spPr/>
      <dgm:t>
        <a:bodyPr/>
        <a:lstStyle/>
        <a:p>
          <a:endParaRPr lang="en-US"/>
        </a:p>
      </dgm:t>
    </dgm:pt>
    <dgm:pt modelId="{1CCC3D6D-F87E-4382-A756-88DD8C59CB1D}" type="sibTrans" cxnId="{1A91BF48-795B-40FB-AF73-EC5CB56F30FC}">
      <dgm:prSet/>
      <dgm:spPr/>
      <dgm:t>
        <a:bodyPr/>
        <a:lstStyle/>
        <a:p>
          <a:endParaRPr lang="en-US"/>
        </a:p>
      </dgm:t>
    </dgm:pt>
    <dgm:pt modelId="{DE46E77A-9EDB-4372-96F9-ADD15389EA43}">
      <dgm:prSet/>
      <dgm:spPr/>
      <dgm:t>
        <a:bodyPr/>
        <a:lstStyle/>
        <a:p>
          <a:r>
            <a:rPr lang="en-US" dirty="0"/>
            <a:t>Helping the Noncompliant Child</a:t>
          </a:r>
        </a:p>
      </dgm:t>
    </dgm:pt>
    <dgm:pt modelId="{05C3C9D0-80D5-4C43-ACD3-00C60645DA6F}" type="parTrans" cxnId="{40A33471-7A51-4DE5-84F1-C95B201BF6F8}">
      <dgm:prSet/>
      <dgm:spPr/>
      <dgm:t>
        <a:bodyPr/>
        <a:lstStyle/>
        <a:p>
          <a:endParaRPr lang="en-US"/>
        </a:p>
      </dgm:t>
    </dgm:pt>
    <dgm:pt modelId="{F6A0A77A-5361-46DE-9966-CCEB8EA6B2EB}" type="sibTrans" cxnId="{40A33471-7A51-4DE5-84F1-C95B201BF6F8}">
      <dgm:prSet/>
      <dgm:spPr/>
      <dgm:t>
        <a:bodyPr/>
        <a:lstStyle/>
        <a:p>
          <a:endParaRPr lang="en-US"/>
        </a:p>
      </dgm:t>
    </dgm:pt>
    <dgm:pt modelId="{29F0B7A3-5966-4E7C-93B4-B4D505EB3A39}">
      <dgm:prSet/>
      <dgm:spPr/>
      <dgm:t>
        <a:bodyPr/>
        <a:lstStyle/>
        <a:p>
          <a:r>
            <a:rPr lang="en-US" dirty="0"/>
            <a:t>Parent Management Training</a:t>
          </a:r>
        </a:p>
      </dgm:t>
    </dgm:pt>
    <dgm:pt modelId="{DD2C7453-7E5C-473B-A86C-4FD0A1352688}" type="parTrans" cxnId="{65DE2345-30B9-4AA0-B1D7-A1481535A506}">
      <dgm:prSet/>
      <dgm:spPr/>
      <dgm:t>
        <a:bodyPr/>
        <a:lstStyle/>
        <a:p>
          <a:endParaRPr lang="en-US"/>
        </a:p>
      </dgm:t>
    </dgm:pt>
    <dgm:pt modelId="{89488633-E3BC-4EAE-A30E-53769FB53399}" type="sibTrans" cxnId="{65DE2345-30B9-4AA0-B1D7-A1481535A506}">
      <dgm:prSet/>
      <dgm:spPr/>
      <dgm:t>
        <a:bodyPr/>
        <a:lstStyle/>
        <a:p>
          <a:endParaRPr lang="en-US"/>
        </a:p>
      </dgm:t>
    </dgm:pt>
    <dgm:pt modelId="{6E87C97C-5562-4042-8FBA-43D6162409C7}" type="pres">
      <dgm:prSet presAssocID="{446243E8-124A-4820-952F-E0BB106AD1DF}" presName="diagram" presStyleCnt="0">
        <dgm:presLayoutVars>
          <dgm:dir/>
          <dgm:resizeHandles val="exact"/>
        </dgm:presLayoutVars>
      </dgm:prSet>
      <dgm:spPr/>
    </dgm:pt>
    <dgm:pt modelId="{BF2E7155-4DBD-44EB-B03C-C539B55251B6}" type="pres">
      <dgm:prSet presAssocID="{B744C7AE-F824-4374-BAE6-BC42B477F88D}" presName="node" presStyleLbl="node1" presStyleIdx="0" presStyleCnt="6">
        <dgm:presLayoutVars>
          <dgm:bulletEnabled val="1"/>
        </dgm:presLayoutVars>
      </dgm:prSet>
      <dgm:spPr/>
    </dgm:pt>
    <dgm:pt modelId="{9907843F-44F3-4033-B8F5-211C5DAE60C7}" type="pres">
      <dgm:prSet presAssocID="{9C84C528-72C0-4B5B-8DD3-35511E70C14C}" presName="sibTrans" presStyleCnt="0"/>
      <dgm:spPr/>
    </dgm:pt>
    <dgm:pt modelId="{B419ECFF-E6FA-4412-82C0-2494E6D35BBA}" type="pres">
      <dgm:prSet presAssocID="{013BF976-A5AA-4944-9B97-7BF5F1ABA0FF}" presName="node" presStyleLbl="node1" presStyleIdx="1" presStyleCnt="6">
        <dgm:presLayoutVars>
          <dgm:bulletEnabled val="1"/>
        </dgm:presLayoutVars>
      </dgm:prSet>
      <dgm:spPr/>
    </dgm:pt>
    <dgm:pt modelId="{FB4CC7BB-8EC4-460F-B719-3A3920D58735}" type="pres">
      <dgm:prSet presAssocID="{A3D288B8-5388-4A11-94E5-2EB91E623094}" presName="sibTrans" presStyleCnt="0"/>
      <dgm:spPr/>
    </dgm:pt>
    <dgm:pt modelId="{5C7E12C6-B675-420D-888C-A0259C70C312}" type="pres">
      <dgm:prSet presAssocID="{1E8CD8BC-2731-407E-A98D-33B6BCFDA7D4}" presName="node" presStyleLbl="node1" presStyleIdx="2" presStyleCnt="6">
        <dgm:presLayoutVars>
          <dgm:bulletEnabled val="1"/>
        </dgm:presLayoutVars>
      </dgm:prSet>
      <dgm:spPr/>
    </dgm:pt>
    <dgm:pt modelId="{C46E2CEB-CB63-4AA6-B992-CA6C335B1994}" type="pres">
      <dgm:prSet presAssocID="{E40C713A-EEFA-422A-AA5E-210DB9A55D82}" presName="sibTrans" presStyleCnt="0"/>
      <dgm:spPr/>
    </dgm:pt>
    <dgm:pt modelId="{312BBE8C-B3B9-42E0-AE5A-95D93A832CB4}" type="pres">
      <dgm:prSet presAssocID="{416C8A25-114B-41DA-A18C-9245AC78D307}" presName="node" presStyleLbl="node1" presStyleIdx="3" presStyleCnt="6">
        <dgm:presLayoutVars>
          <dgm:bulletEnabled val="1"/>
        </dgm:presLayoutVars>
      </dgm:prSet>
      <dgm:spPr/>
    </dgm:pt>
    <dgm:pt modelId="{EC73FA1C-1005-464E-904A-5DDF4D96B98D}" type="pres">
      <dgm:prSet presAssocID="{1CCC3D6D-F87E-4382-A756-88DD8C59CB1D}" presName="sibTrans" presStyleCnt="0"/>
      <dgm:spPr/>
    </dgm:pt>
    <dgm:pt modelId="{56A11F15-4FAA-4C21-87C6-0CB97BF32CCD}" type="pres">
      <dgm:prSet presAssocID="{DE46E77A-9EDB-4372-96F9-ADD15389EA43}" presName="node" presStyleLbl="node1" presStyleIdx="4" presStyleCnt="6">
        <dgm:presLayoutVars>
          <dgm:bulletEnabled val="1"/>
        </dgm:presLayoutVars>
      </dgm:prSet>
      <dgm:spPr/>
    </dgm:pt>
    <dgm:pt modelId="{FA452468-B010-4DC4-88E1-DA1159600006}" type="pres">
      <dgm:prSet presAssocID="{F6A0A77A-5361-46DE-9966-CCEB8EA6B2EB}" presName="sibTrans" presStyleCnt="0"/>
      <dgm:spPr/>
    </dgm:pt>
    <dgm:pt modelId="{B8A4F2F1-5A1C-400D-9C71-84412803A10E}" type="pres">
      <dgm:prSet presAssocID="{29F0B7A3-5966-4E7C-93B4-B4D505EB3A39}" presName="node" presStyleLbl="node1" presStyleIdx="5" presStyleCnt="6">
        <dgm:presLayoutVars>
          <dgm:bulletEnabled val="1"/>
        </dgm:presLayoutVars>
      </dgm:prSet>
      <dgm:spPr/>
    </dgm:pt>
  </dgm:ptLst>
  <dgm:cxnLst>
    <dgm:cxn modelId="{6E41AF15-5645-449B-8CBC-4CABD86329BD}" type="presOf" srcId="{416C8A25-114B-41DA-A18C-9245AC78D307}" destId="{312BBE8C-B3B9-42E0-AE5A-95D93A832CB4}" srcOrd="0" destOrd="0" presId="urn:microsoft.com/office/officeart/2005/8/layout/default"/>
    <dgm:cxn modelId="{11F96A23-A8B5-4A17-8D72-EB731B9B1E1C}" type="presOf" srcId="{DE46E77A-9EDB-4372-96F9-ADD15389EA43}" destId="{56A11F15-4FAA-4C21-87C6-0CB97BF32CCD}" srcOrd="0" destOrd="0" presId="urn:microsoft.com/office/officeart/2005/8/layout/default"/>
    <dgm:cxn modelId="{2057455C-5B45-4106-84A8-ED4DF4817343}" srcId="{446243E8-124A-4820-952F-E0BB106AD1DF}" destId="{B744C7AE-F824-4374-BAE6-BC42B477F88D}" srcOrd="0" destOrd="0" parTransId="{B861398F-B2FD-4B5A-8DA5-A0EA5C9BA7DE}" sibTransId="{9C84C528-72C0-4B5B-8DD3-35511E70C14C}"/>
    <dgm:cxn modelId="{65DE2345-30B9-4AA0-B1D7-A1481535A506}" srcId="{446243E8-124A-4820-952F-E0BB106AD1DF}" destId="{29F0B7A3-5966-4E7C-93B4-B4D505EB3A39}" srcOrd="5" destOrd="0" parTransId="{DD2C7453-7E5C-473B-A86C-4FD0A1352688}" sibTransId="{89488633-E3BC-4EAE-A30E-53769FB53399}"/>
    <dgm:cxn modelId="{1A91BF48-795B-40FB-AF73-EC5CB56F30FC}" srcId="{446243E8-124A-4820-952F-E0BB106AD1DF}" destId="{416C8A25-114B-41DA-A18C-9245AC78D307}" srcOrd="3" destOrd="0" parTransId="{BC1598EA-B277-47B0-8C1B-616DEF641667}" sibTransId="{1CCC3D6D-F87E-4382-A756-88DD8C59CB1D}"/>
    <dgm:cxn modelId="{9001E669-8C35-4887-BAA3-D6556144776A}" type="presOf" srcId="{1E8CD8BC-2731-407E-A98D-33B6BCFDA7D4}" destId="{5C7E12C6-B675-420D-888C-A0259C70C312}" srcOrd="0" destOrd="0" presId="urn:microsoft.com/office/officeart/2005/8/layout/default"/>
    <dgm:cxn modelId="{40A33471-7A51-4DE5-84F1-C95B201BF6F8}" srcId="{446243E8-124A-4820-952F-E0BB106AD1DF}" destId="{DE46E77A-9EDB-4372-96F9-ADD15389EA43}" srcOrd="4" destOrd="0" parTransId="{05C3C9D0-80D5-4C43-ACD3-00C60645DA6F}" sibTransId="{F6A0A77A-5361-46DE-9966-CCEB8EA6B2EB}"/>
    <dgm:cxn modelId="{85289D7E-8F02-4A32-B9E8-8F7860652117}" type="presOf" srcId="{446243E8-124A-4820-952F-E0BB106AD1DF}" destId="{6E87C97C-5562-4042-8FBA-43D6162409C7}" srcOrd="0" destOrd="0" presId="urn:microsoft.com/office/officeart/2005/8/layout/default"/>
    <dgm:cxn modelId="{B62700B2-080A-4FBD-825D-2C24A5181AD2}" srcId="{446243E8-124A-4820-952F-E0BB106AD1DF}" destId="{1E8CD8BC-2731-407E-A98D-33B6BCFDA7D4}" srcOrd="2" destOrd="0" parTransId="{83EF092D-5850-4C23-A048-D693E2312D82}" sibTransId="{E40C713A-EEFA-422A-AA5E-210DB9A55D82}"/>
    <dgm:cxn modelId="{91045EC3-FE56-4C22-A76C-3EAF9EDAB2DD}" type="presOf" srcId="{29F0B7A3-5966-4E7C-93B4-B4D505EB3A39}" destId="{B8A4F2F1-5A1C-400D-9C71-84412803A10E}" srcOrd="0" destOrd="0" presId="urn:microsoft.com/office/officeart/2005/8/layout/default"/>
    <dgm:cxn modelId="{FC0B27CF-85E4-40C2-AE21-111AF7052EDC}" type="presOf" srcId="{013BF976-A5AA-4944-9B97-7BF5F1ABA0FF}" destId="{B419ECFF-E6FA-4412-82C0-2494E6D35BBA}" srcOrd="0" destOrd="0" presId="urn:microsoft.com/office/officeart/2005/8/layout/default"/>
    <dgm:cxn modelId="{647796D4-97AF-46FA-B1D8-604E2D672343}" type="presOf" srcId="{B744C7AE-F824-4374-BAE6-BC42B477F88D}" destId="{BF2E7155-4DBD-44EB-B03C-C539B55251B6}" srcOrd="0" destOrd="0" presId="urn:microsoft.com/office/officeart/2005/8/layout/default"/>
    <dgm:cxn modelId="{3DC811DA-DF1E-41E7-BAFF-136E6608B39F}" srcId="{446243E8-124A-4820-952F-E0BB106AD1DF}" destId="{013BF976-A5AA-4944-9B97-7BF5F1ABA0FF}" srcOrd="1" destOrd="0" parTransId="{B29BB076-AE36-424C-B8CE-38EEB8024123}" sibTransId="{A3D288B8-5388-4A11-94E5-2EB91E623094}"/>
    <dgm:cxn modelId="{9FD7E570-99AB-49FF-BAFF-717092EBAC93}" type="presParOf" srcId="{6E87C97C-5562-4042-8FBA-43D6162409C7}" destId="{BF2E7155-4DBD-44EB-B03C-C539B55251B6}" srcOrd="0" destOrd="0" presId="urn:microsoft.com/office/officeart/2005/8/layout/default"/>
    <dgm:cxn modelId="{78D64B0A-0F03-43FF-AC78-E72D2115E7BB}" type="presParOf" srcId="{6E87C97C-5562-4042-8FBA-43D6162409C7}" destId="{9907843F-44F3-4033-B8F5-211C5DAE60C7}" srcOrd="1" destOrd="0" presId="urn:microsoft.com/office/officeart/2005/8/layout/default"/>
    <dgm:cxn modelId="{A1163CDD-6112-40D0-9ADF-B9BDA0F586E4}" type="presParOf" srcId="{6E87C97C-5562-4042-8FBA-43D6162409C7}" destId="{B419ECFF-E6FA-4412-82C0-2494E6D35BBA}" srcOrd="2" destOrd="0" presId="urn:microsoft.com/office/officeart/2005/8/layout/default"/>
    <dgm:cxn modelId="{81A89470-6A87-4FEE-910A-3ED94A975547}" type="presParOf" srcId="{6E87C97C-5562-4042-8FBA-43D6162409C7}" destId="{FB4CC7BB-8EC4-460F-B719-3A3920D58735}" srcOrd="3" destOrd="0" presId="urn:microsoft.com/office/officeart/2005/8/layout/default"/>
    <dgm:cxn modelId="{0CC3FE05-42C1-4C56-B7C6-32AFC9C5B484}" type="presParOf" srcId="{6E87C97C-5562-4042-8FBA-43D6162409C7}" destId="{5C7E12C6-B675-420D-888C-A0259C70C312}" srcOrd="4" destOrd="0" presId="urn:microsoft.com/office/officeart/2005/8/layout/default"/>
    <dgm:cxn modelId="{380D82C8-1880-4816-9CDD-D79D36FFC999}" type="presParOf" srcId="{6E87C97C-5562-4042-8FBA-43D6162409C7}" destId="{C46E2CEB-CB63-4AA6-B992-CA6C335B1994}" srcOrd="5" destOrd="0" presId="urn:microsoft.com/office/officeart/2005/8/layout/default"/>
    <dgm:cxn modelId="{5A2D6C1D-0981-43D3-BE8A-85B4D07E2020}" type="presParOf" srcId="{6E87C97C-5562-4042-8FBA-43D6162409C7}" destId="{312BBE8C-B3B9-42E0-AE5A-95D93A832CB4}" srcOrd="6" destOrd="0" presId="urn:microsoft.com/office/officeart/2005/8/layout/default"/>
    <dgm:cxn modelId="{925E9B6A-6601-4ABF-824D-F72E97389EF3}" type="presParOf" srcId="{6E87C97C-5562-4042-8FBA-43D6162409C7}" destId="{EC73FA1C-1005-464E-904A-5DDF4D96B98D}" srcOrd="7" destOrd="0" presId="urn:microsoft.com/office/officeart/2005/8/layout/default"/>
    <dgm:cxn modelId="{6C389E17-7872-48AB-9A8F-71BC9FB8E8DC}" type="presParOf" srcId="{6E87C97C-5562-4042-8FBA-43D6162409C7}" destId="{56A11F15-4FAA-4C21-87C6-0CB97BF32CCD}" srcOrd="8" destOrd="0" presId="urn:microsoft.com/office/officeart/2005/8/layout/default"/>
    <dgm:cxn modelId="{DC16D43D-E676-40C7-B1CD-0E6078501448}" type="presParOf" srcId="{6E87C97C-5562-4042-8FBA-43D6162409C7}" destId="{FA452468-B010-4DC4-88E1-DA1159600006}" srcOrd="9" destOrd="0" presId="urn:microsoft.com/office/officeart/2005/8/layout/default"/>
    <dgm:cxn modelId="{61544F8E-A7A9-4ECD-8C33-3B1EB93CBC6D}" type="presParOf" srcId="{6E87C97C-5562-4042-8FBA-43D6162409C7}" destId="{B8A4F2F1-5A1C-400D-9C71-84412803A10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08914-1E96-4EB9-B39B-8DF520759634}">
      <dsp:nvSpPr>
        <dsp:cNvPr id="0" name=""/>
        <dsp:cNvSpPr/>
      </dsp:nvSpPr>
      <dsp:spPr>
        <a:xfrm>
          <a:off x="0" y="386924"/>
          <a:ext cx="10635048" cy="1456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398" tIns="520700" rIns="825398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Child Directed Interactions (CDI) or relationship enhancement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Parent Directed Interactions (PDI) or child behavior management</a:t>
          </a:r>
        </a:p>
      </dsp:txBody>
      <dsp:txXfrm>
        <a:off x="0" y="386924"/>
        <a:ext cx="10635048" cy="1456875"/>
      </dsp:txXfrm>
    </dsp:sp>
    <dsp:sp modelId="{4C799239-7AEF-47CA-BD71-A042B816434F}">
      <dsp:nvSpPr>
        <dsp:cNvPr id="0" name=""/>
        <dsp:cNvSpPr/>
      </dsp:nvSpPr>
      <dsp:spPr>
        <a:xfrm>
          <a:off x="531752" y="17924"/>
          <a:ext cx="7444534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1386" tIns="0" rIns="281386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Consists of two phases of treatment:</a:t>
          </a:r>
          <a:endParaRPr lang="en-US" sz="2500" kern="1200"/>
        </a:p>
      </dsp:txBody>
      <dsp:txXfrm>
        <a:off x="567778" y="53950"/>
        <a:ext cx="7372482" cy="665948"/>
      </dsp:txXfrm>
    </dsp:sp>
    <dsp:sp modelId="{28A5C6AC-EAAC-4BC8-AFF9-19B61D429AEB}">
      <dsp:nvSpPr>
        <dsp:cNvPr id="0" name=""/>
        <dsp:cNvSpPr/>
      </dsp:nvSpPr>
      <dsp:spPr>
        <a:xfrm>
          <a:off x="0" y="2347799"/>
          <a:ext cx="10635048" cy="2244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398" tIns="520700" rIns="825398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Promote a warm, nurturing caregiver-child relationship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Increase child’s prosocial behaviors while decreasing challenging behaviors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Create an enduring change in both caregiver and child behavior </a:t>
          </a:r>
        </a:p>
      </dsp:txBody>
      <dsp:txXfrm>
        <a:off x="0" y="2347799"/>
        <a:ext cx="10635048" cy="2244375"/>
      </dsp:txXfrm>
    </dsp:sp>
    <dsp:sp modelId="{85D6CB85-2B8D-46B7-BE67-557D6DA87DC6}">
      <dsp:nvSpPr>
        <dsp:cNvPr id="0" name=""/>
        <dsp:cNvSpPr/>
      </dsp:nvSpPr>
      <dsp:spPr>
        <a:xfrm>
          <a:off x="531752" y="1978799"/>
          <a:ext cx="7444534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1386" tIns="0" rIns="281386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Goals of treatment include:</a:t>
          </a:r>
          <a:endParaRPr lang="en-US" sz="2500" kern="1200"/>
        </a:p>
      </dsp:txBody>
      <dsp:txXfrm>
        <a:off x="567778" y="2014825"/>
        <a:ext cx="7372482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B3C1E-FB29-457F-B918-18B5A42AAF82}">
      <dsp:nvSpPr>
        <dsp:cNvPr id="0" name=""/>
        <dsp:cNvSpPr/>
      </dsp:nvSpPr>
      <dsp:spPr>
        <a:xfrm>
          <a:off x="0" y="761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Parent and child together</a:t>
          </a:r>
        </a:p>
      </dsp:txBody>
      <dsp:txXfrm>
        <a:off x="0" y="76199"/>
        <a:ext cx="3428999" cy="2057400"/>
      </dsp:txXfrm>
    </dsp:sp>
    <dsp:sp modelId="{706F39FF-4F76-436E-81D5-3FE25FB4D4D3}">
      <dsp:nvSpPr>
        <dsp:cNvPr id="0" name=""/>
        <dsp:cNvSpPr/>
      </dsp:nvSpPr>
      <dsp:spPr>
        <a:xfrm>
          <a:off x="3771900" y="761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Focus on interaction patterns</a:t>
          </a:r>
        </a:p>
      </dsp:txBody>
      <dsp:txXfrm>
        <a:off x="3771900" y="76199"/>
        <a:ext cx="3428999" cy="2057400"/>
      </dsp:txXfrm>
    </dsp:sp>
    <dsp:sp modelId="{418D7233-9ECA-4C5F-8FC4-58346C7B6DAA}">
      <dsp:nvSpPr>
        <dsp:cNvPr id="0" name=""/>
        <dsp:cNvSpPr/>
      </dsp:nvSpPr>
      <dsp:spPr>
        <a:xfrm>
          <a:off x="7543800" y="761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Active skills training (coaching)</a:t>
          </a:r>
        </a:p>
      </dsp:txBody>
      <dsp:txXfrm>
        <a:off x="7543800" y="76199"/>
        <a:ext cx="3428999" cy="2057400"/>
      </dsp:txXfrm>
    </dsp:sp>
    <dsp:sp modelId="{88361E11-CA2F-450F-ACDC-38115DD4FE8C}">
      <dsp:nvSpPr>
        <dsp:cNvPr id="0" name=""/>
        <dsp:cNvSpPr/>
      </dsp:nvSpPr>
      <dsp:spPr>
        <a:xfrm>
          <a:off x="0" y="24764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Performance based (not time-limited)</a:t>
          </a:r>
        </a:p>
      </dsp:txBody>
      <dsp:txXfrm>
        <a:off x="0" y="2476499"/>
        <a:ext cx="3428999" cy="2057400"/>
      </dsp:txXfrm>
    </dsp:sp>
    <dsp:sp modelId="{B2FB333D-6DF3-4C0A-BEDB-38A5351559DF}">
      <dsp:nvSpPr>
        <dsp:cNvPr id="0" name=""/>
        <dsp:cNvSpPr/>
      </dsp:nvSpPr>
      <dsp:spPr>
        <a:xfrm>
          <a:off x="3771900" y="24764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Empirically supported</a:t>
          </a:r>
        </a:p>
      </dsp:txBody>
      <dsp:txXfrm>
        <a:off x="3771900" y="2476499"/>
        <a:ext cx="3428999" cy="2057400"/>
      </dsp:txXfrm>
    </dsp:sp>
    <dsp:sp modelId="{E550550E-D8AA-40F8-9AE6-A00516CAD646}">
      <dsp:nvSpPr>
        <dsp:cNvPr id="0" name=""/>
        <dsp:cNvSpPr/>
      </dsp:nvSpPr>
      <dsp:spPr>
        <a:xfrm>
          <a:off x="7543800" y="24764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Assessment driven</a:t>
          </a:r>
        </a:p>
      </dsp:txBody>
      <dsp:txXfrm>
        <a:off x="7543800" y="2476499"/>
        <a:ext cx="3428999" cy="2057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E7155-4DBD-44EB-B03C-C539B55251B6}">
      <dsp:nvSpPr>
        <dsp:cNvPr id="0" name=""/>
        <dsp:cNvSpPr/>
      </dsp:nvSpPr>
      <dsp:spPr>
        <a:xfrm>
          <a:off x="0" y="761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Family Interaction Training</a:t>
          </a:r>
        </a:p>
      </dsp:txBody>
      <dsp:txXfrm>
        <a:off x="0" y="76199"/>
        <a:ext cx="3428999" cy="2057400"/>
      </dsp:txXfrm>
    </dsp:sp>
    <dsp:sp modelId="{B419ECFF-E6FA-4412-82C0-2494E6D35BBA}">
      <dsp:nvSpPr>
        <dsp:cNvPr id="0" name=""/>
        <dsp:cNvSpPr/>
      </dsp:nvSpPr>
      <dsp:spPr>
        <a:xfrm>
          <a:off x="3771900" y="761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The Incredible Years</a:t>
          </a:r>
        </a:p>
      </dsp:txBody>
      <dsp:txXfrm>
        <a:off x="3771900" y="76199"/>
        <a:ext cx="3428999" cy="2057400"/>
      </dsp:txXfrm>
    </dsp:sp>
    <dsp:sp modelId="{5C7E12C6-B675-420D-888C-A0259C70C312}">
      <dsp:nvSpPr>
        <dsp:cNvPr id="0" name=""/>
        <dsp:cNvSpPr/>
      </dsp:nvSpPr>
      <dsp:spPr>
        <a:xfrm>
          <a:off x="7543800" y="761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Triple P</a:t>
          </a:r>
        </a:p>
      </dsp:txBody>
      <dsp:txXfrm>
        <a:off x="7543800" y="76199"/>
        <a:ext cx="3428999" cy="2057400"/>
      </dsp:txXfrm>
    </dsp:sp>
    <dsp:sp modelId="{312BBE8C-B3B9-42E0-AE5A-95D93A832CB4}">
      <dsp:nvSpPr>
        <dsp:cNvPr id="0" name=""/>
        <dsp:cNvSpPr/>
      </dsp:nvSpPr>
      <dsp:spPr>
        <a:xfrm>
          <a:off x="0" y="24764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The Defiant Child</a:t>
          </a:r>
        </a:p>
      </dsp:txBody>
      <dsp:txXfrm>
        <a:off x="0" y="2476499"/>
        <a:ext cx="3428999" cy="2057400"/>
      </dsp:txXfrm>
    </dsp:sp>
    <dsp:sp modelId="{56A11F15-4FAA-4C21-87C6-0CB97BF32CCD}">
      <dsp:nvSpPr>
        <dsp:cNvPr id="0" name=""/>
        <dsp:cNvSpPr/>
      </dsp:nvSpPr>
      <dsp:spPr>
        <a:xfrm>
          <a:off x="3771900" y="24764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Helping the Noncompliant Child</a:t>
          </a:r>
        </a:p>
      </dsp:txBody>
      <dsp:txXfrm>
        <a:off x="3771900" y="2476499"/>
        <a:ext cx="3428999" cy="2057400"/>
      </dsp:txXfrm>
    </dsp:sp>
    <dsp:sp modelId="{B8A4F2F1-5A1C-400D-9C71-84412803A10E}">
      <dsp:nvSpPr>
        <dsp:cNvPr id="0" name=""/>
        <dsp:cNvSpPr/>
      </dsp:nvSpPr>
      <dsp:spPr>
        <a:xfrm>
          <a:off x="7543800" y="2476499"/>
          <a:ext cx="3428999" cy="2057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Parent Management Training</a:t>
          </a:r>
        </a:p>
      </dsp:txBody>
      <dsp:txXfrm>
        <a:off x="7543800" y="2476499"/>
        <a:ext cx="3428999" cy="2057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B088D-972B-46E7-AFF8-267040F4E2D0}" type="datetimeFigureOut">
              <a:rPr lang="en-US" smtClean="0"/>
              <a:t>6/30/2022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2B837-EF8A-4FE9-A595-8D427EA6D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51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47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7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97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2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9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4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7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2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0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7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02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2B837-EF8A-4FE9-A595-8D427EA6D8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1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BB4D955-D148-474D-B40B-44E6052D94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436918"/>
            <a:ext cx="10363200" cy="1374773"/>
          </a:xfrm>
        </p:spPr>
        <p:txBody>
          <a:bodyPr anchor="ctr">
            <a:noAutofit/>
          </a:bodyPr>
          <a:lstStyle>
            <a:lvl1pPr algn="ctr">
              <a:defRPr lang="en-US" dirty="0">
                <a:solidFill>
                  <a:srgbClr val="771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DD7A64E-2521-4E50-AADB-7EF62DA157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074078"/>
            <a:ext cx="10363200" cy="1155103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666D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or Presenter Name</a:t>
            </a:r>
          </a:p>
          <a:p>
            <a:r>
              <a:rPr lang="en-US" dirty="0"/>
              <a:t>Date (if necessary)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5F1D2A0-B925-D943-ADB3-A32ADC4DF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7" y="6063918"/>
            <a:ext cx="2656843" cy="542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656F83-D274-374D-AC53-682264FE9BB3}"/>
              </a:ext>
            </a:extLst>
          </p:cNvPr>
          <p:cNvSpPr/>
          <p:nvPr userDrawn="1"/>
        </p:nvSpPr>
        <p:spPr>
          <a:xfrm>
            <a:off x="614014" y="0"/>
            <a:ext cx="10663585" cy="413886"/>
          </a:xfrm>
          <a:prstGeom prst="rect">
            <a:avLst/>
          </a:prstGeom>
          <a:solidFill>
            <a:srgbClr val="771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9375DC-D473-9A4F-9602-1CB4F4764409}"/>
              </a:ext>
            </a:extLst>
          </p:cNvPr>
          <p:cNvSpPr/>
          <p:nvPr userDrawn="1"/>
        </p:nvSpPr>
        <p:spPr>
          <a:xfrm>
            <a:off x="11277600" y="0"/>
            <a:ext cx="914400" cy="413886"/>
          </a:xfrm>
          <a:prstGeom prst="rect">
            <a:avLst/>
          </a:prstGeom>
          <a:solidFill>
            <a:srgbClr val="EBA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DAC8D1-F9AF-BA44-BDEF-64C2FC0AD75E}"/>
              </a:ext>
            </a:extLst>
          </p:cNvPr>
          <p:cNvCxnSpPr/>
          <p:nvPr userDrawn="1"/>
        </p:nvCxnSpPr>
        <p:spPr>
          <a:xfrm flipV="1">
            <a:off x="614014" y="6240849"/>
            <a:ext cx="0" cy="365760"/>
          </a:xfrm>
          <a:prstGeom prst="line">
            <a:avLst/>
          </a:prstGeom>
          <a:ln w="28575">
            <a:solidFill>
              <a:srgbClr val="771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B838BE-0E0E-C740-B817-8928A5AAF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4" y="6240850"/>
            <a:ext cx="92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9CE2B40-8763-45E4-9758-579B0FB876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2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100388"/>
            <a:ext cx="9753600" cy="1362075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771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438401"/>
            <a:ext cx="9753600" cy="509587"/>
          </a:xfrm>
        </p:spPr>
        <p:txBody>
          <a:bodyPr anchor="b">
            <a:noAutofit/>
          </a:bodyPr>
          <a:lstStyle>
            <a:lvl1pPr marL="0" indent="0">
              <a:buNone/>
              <a:defRPr sz="2800">
                <a:solidFill>
                  <a:srgbClr val="666D7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219200" y="3048000"/>
            <a:ext cx="9753600" cy="0"/>
          </a:xfrm>
          <a:prstGeom prst="line">
            <a:avLst/>
          </a:prstGeom>
          <a:ln w="28575">
            <a:solidFill>
              <a:srgbClr val="771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C718AE66-E974-0B40-9CC0-27AD3855F4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7" y="6063918"/>
            <a:ext cx="2656843" cy="54205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9059F2-22A5-2446-85C0-82AEE4A1DFB0}"/>
              </a:ext>
            </a:extLst>
          </p:cNvPr>
          <p:cNvCxnSpPr>
            <a:cxnSpLocks/>
          </p:cNvCxnSpPr>
          <p:nvPr userDrawn="1"/>
        </p:nvCxnSpPr>
        <p:spPr>
          <a:xfrm>
            <a:off x="10972800" y="3048000"/>
            <a:ext cx="1222408" cy="0"/>
          </a:xfrm>
          <a:prstGeom prst="line">
            <a:avLst/>
          </a:prstGeom>
          <a:ln w="28575">
            <a:solidFill>
              <a:srgbClr val="EBA7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72E4AAB-C9B0-0C4C-8A94-2F095851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4" y="6240850"/>
            <a:ext cx="92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9CE2B40-8763-45E4-9758-579B0FB876D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278F4A-6FBD-BF47-8455-523BED3D8D6C}"/>
              </a:ext>
            </a:extLst>
          </p:cNvPr>
          <p:cNvCxnSpPr/>
          <p:nvPr userDrawn="1"/>
        </p:nvCxnSpPr>
        <p:spPr>
          <a:xfrm flipV="1">
            <a:off x="614014" y="6240849"/>
            <a:ext cx="0" cy="365760"/>
          </a:xfrm>
          <a:prstGeom prst="line">
            <a:avLst/>
          </a:prstGeom>
          <a:ln w="28575">
            <a:solidFill>
              <a:srgbClr val="771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15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6524"/>
            <a:ext cx="10972800" cy="947680"/>
          </a:xfrm>
        </p:spPr>
        <p:txBody>
          <a:bodyPr>
            <a:noAutofit/>
          </a:bodyPr>
          <a:lstStyle>
            <a:lvl1pPr>
              <a:defRPr sz="3200">
                <a:solidFill>
                  <a:srgbClr val="771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6100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02F3862-C878-4462-8521-63D3CB5A6F5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93533" y="6240849"/>
            <a:ext cx="6525928" cy="365125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rgbClr val="666D70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&lt;citation&gt;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60E359E-07C3-0549-B80D-91FE94BE0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7" y="6063918"/>
            <a:ext cx="2656843" cy="54205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E163829-0BF0-8B43-BA14-BCD40F6F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9CE2B40-8763-45E4-9758-579B0FB876D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A1967A-7C36-004C-ADE0-2436BD710BE8}"/>
              </a:ext>
            </a:extLst>
          </p:cNvPr>
          <p:cNvCxnSpPr/>
          <p:nvPr userDrawn="1"/>
        </p:nvCxnSpPr>
        <p:spPr>
          <a:xfrm flipV="1">
            <a:off x="614014" y="6240849"/>
            <a:ext cx="0" cy="365760"/>
          </a:xfrm>
          <a:prstGeom prst="line">
            <a:avLst/>
          </a:prstGeom>
          <a:ln w="28575">
            <a:solidFill>
              <a:srgbClr val="771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109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6524"/>
            <a:ext cx="10972800" cy="947680"/>
          </a:xfrm>
        </p:spPr>
        <p:txBody>
          <a:bodyPr>
            <a:noAutofit/>
          </a:bodyPr>
          <a:lstStyle>
            <a:lvl1pPr>
              <a:defRPr sz="3200">
                <a:solidFill>
                  <a:srgbClr val="771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BBD402-8D1E-4F40-95BB-4442D2672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6100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D4D444B-C205-4C7E-B75F-BF5429D6AE2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600" y="1219201"/>
            <a:ext cx="5384800" cy="46100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D154005-A865-C447-BA06-5DFF9B7462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93533" y="6240849"/>
            <a:ext cx="6525928" cy="365125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rgbClr val="666D70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&lt;citation&gt;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347EB78-2C01-A246-BB80-7D52C5356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9CE2B40-8763-45E4-9758-579B0FB876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1DE3DC88-D228-3A46-85DB-2A3610810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7" y="6063918"/>
            <a:ext cx="2656843" cy="54205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B81C6C-F465-1243-9A71-3063A91061BA}"/>
              </a:ext>
            </a:extLst>
          </p:cNvPr>
          <p:cNvCxnSpPr/>
          <p:nvPr userDrawn="1"/>
        </p:nvCxnSpPr>
        <p:spPr>
          <a:xfrm flipV="1">
            <a:off x="614014" y="6240849"/>
            <a:ext cx="0" cy="365760"/>
          </a:xfrm>
          <a:prstGeom prst="line">
            <a:avLst/>
          </a:prstGeom>
          <a:ln w="28575">
            <a:solidFill>
              <a:srgbClr val="771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135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C22B381-A03B-4C24-9B7A-41935EDE60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219200"/>
            <a:ext cx="10972800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7DAF842-388F-4E54-A2BE-6448B44EEF9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" y="1905000"/>
            <a:ext cx="5386917" cy="39279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BB9C45E-57F3-4E99-9D50-CFCB3EAE97E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93368" y="1905000"/>
            <a:ext cx="5389033" cy="39279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63F4F1-3D53-43F3-AC6F-C64D3FEB2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6524"/>
            <a:ext cx="10972800" cy="947680"/>
          </a:xfrm>
        </p:spPr>
        <p:txBody>
          <a:bodyPr>
            <a:noAutofit/>
          </a:bodyPr>
          <a:lstStyle>
            <a:lvl1pPr>
              <a:defRPr sz="3200">
                <a:solidFill>
                  <a:srgbClr val="771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AA61FE2-DED5-9140-B02F-5B83223F79F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93533" y="6240849"/>
            <a:ext cx="6525928" cy="365125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rgbClr val="666D70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&lt;citation&gt;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EE241B5-7C03-2944-8270-76E5107C2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9CE2B40-8763-45E4-9758-579B0FB876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3826444F-3FBF-0A43-A591-A27BE1712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7" y="6063918"/>
            <a:ext cx="2656843" cy="54205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133671-73DC-9841-BC2C-5A77E29169F3}"/>
              </a:ext>
            </a:extLst>
          </p:cNvPr>
          <p:cNvCxnSpPr/>
          <p:nvPr userDrawn="1"/>
        </p:nvCxnSpPr>
        <p:spPr>
          <a:xfrm flipV="1">
            <a:off x="614014" y="6240849"/>
            <a:ext cx="0" cy="365760"/>
          </a:xfrm>
          <a:prstGeom prst="line">
            <a:avLst/>
          </a:prstGeom>
          <a:ln w="28575">
            <a:solidFill>
              <a:srgbClr val="771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23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Picture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73051"/>
            <a:ext cx="7315200" cy="5556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5CC0C97-7126-A442-9935-38B87E9FE1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93533" y="6240849"/>
            <a:ext cx="6525928" cy="365125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rgbClr val="666D70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&lt;citation&gt;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54DE2B-FF1E-B147-AA8C-2C32AD23B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9CE2B40-8763-45E4-9758-579B0FB876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F60DF43-93A8-DD4C-8810-829BD889A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7" y="6063918"/>
            <a:ext cx="2656843" cy="542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612D31-1054-4C44-B1D5-AC9E4F7AB31F}"/>
              </a:ext>
            </a:extLst>
          </p:cNvPr>
          <p:cNvCxnSpPr/>
          <p:nvPr userDrawn="1"/>
        </p:nvCxnSpPr>
        <p:spPr>
          <a:xfrm flipV="1">
            <a:off x="614014" y="6240849"/>
            <a:ext cx="0" cy="365760"/>
          </a:xfrm>
          <a:prstGeom prst="line">
            <a:avLst/>
          </a:prstGeom>
          <a:ln w="28575">
            <a:solidFill>
              <a:srgbClr val="771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044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icture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273051"/>
            <a:ext cx="10972800" cy="5556249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0A18030-7C02-6845-B912-365104072B8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93533" y="6240849"/>
            <a:ext cx="6525928" cy="365125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rgbClr val="666D70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&lt;citation&gt;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A88B405-AA68-BC41-8F2C-C7C6FA561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9CE2B40-8763-45E4-9758-579B0FB876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D2BCD6D-F554-B94F-B123-8077D5A97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7" y="6063918"/>
            <a:ext cx="2656843" cy="542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B6E98-AB44-1041-9122-4A99314B19B3}"/>
              </a:ext>
            </a:extLst>
          </p:cNvPr>
          <p:cNvCxnSpPr/>
          <p:nvPr userDrawn="1"/>
        </p:nvCxnSpPr>
        <p:spPr>
          <a:xfrm flipV="1">
            <a:off x="614014" y="6240849"/>
            <a:ext cx="0" cy="365760"/>
          </a:xfrm>
          <a:prstGeom prst="line">
            <a:avLst/>
          </a:prstGeom>
          <a:ln w="28575">
            <a:solidFill>
              <a:srgbClr val="771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106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0D3E14-5AE4-4E98-88FC-CD1834E62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2" y="6400801"/>
            <a:ext cx="330736" cy="28806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DF8075-E293-4163-BD3A-2F9BCF01A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6000" y="6356351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B43ACB2-FB2A-4629-9227-3F1BFFF748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C8943CE-D099-4939-8EEF-E5406FE9A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6000" y="6356351"/>
            <a:ext cx="2776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Community Care Behavioral Health Organization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C76D7E3-4C63-4020-9D57-5D018D36F4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59904" y="6356351"/>
            <a:ext cx="7216096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&lt;citation&gt;</a:t>
            </a:r>
          </a:p>
        </p:txBody>
      </p:sp>
    </p:spTree>
    <p:extLst>
      <p:ext uri="{BB962C8B-B14F-4D97-AF65-F5344CB8AC3E}">
        <p14:creationId xmlns:p14="http://schemas.microsoft.com/office/powerpoint/2010/main" val="317688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89CE2B40-8763-45E4-9758-579B0FB876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558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6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0" r:id="rId4"/>
    <p:sldLayoutId id="2147483669" r:id="rId5"/>
    <p:sldLayoutId id="2147483666" r:id="rId6"/>
    <p:sldLayoutId id="2147483667" r:id="rId7"/>
    <p:sldLayoutId id="2147483671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zLvUuRYc2eg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zLvUuRYc2eg&amp;app=deskto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ffectivechildtherapy.org/" TargetMode="External"/><Relationship Id="rId3" Type="http://schemas.openxmlformats.org/officeDocument/2006/relationships/hyperlink" Target="https://www.pewtrusts.org/en/research-and-analysis/data-visualizations/2015/results-first-clearinghouse-database" TargetMode="External"/><Relationship Id="rId7" Type="http://schemas.openxmlformats.org/officeDocument/2006/relationships/hyperlink" Target="http://www.pcit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episcenter.psu.edu/" TargetMode="External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1fuT3mpfy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bddd/actearly/milestones/milestones-3yr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evelopingchild.harvard.edu/resources/how-early-childhood-experiences-affect-lifelong-health-and-learning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ipVaPKnjRk?feature=oembed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844575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cd.pa.gov/Juvenile-Justice/Documents/2021%20PAYS/County%20Reports%202021%20PAYS/State%20Reports_State%20of%20Pennsylvania%20Profile%20Report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650723-F50E-7046-86FF-C962F0895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014" y="2127318"/>
            <a:ext cx="11384397" cy="1374773"/>
          </a:xfrm>
        </p:spPr>
        <p:txBody>
          <a:bodyPr/>
          <a:lstStyle/>
          <a:p>
            <a:pPr algn="l"/>
            <a:r>
              <a:rPr lang="en-US" sz="3200" b="1" i="0" u="none" strike="noStrike" baseline="0" dirty="0">
                <a:latin typeface="AvenirNext LT Pro Medium" panose="020B0804020202020204" pitchFamily="34" charset="0"/>
              </a:rPr>
              <a:t>Getting Off to a Good Start: </a:t>
            </a:r>
            <a:br>
              <a:rPr lang="en-US" sz="3200" b="1" i="0" u="none" strike="noStrike" baseline="0" dirty="0">
                <a:latin typeface="AvenirNext LT Pro Medium" panose="020B0804020202020204" pitchFamily="34" charset="0"/>
              </a:rPr>
            </a:br>
            <a:r>
              <a:rPr lang="en-US" sz="3200" b="1" i="0" u="none" strike="noStrike" baseline="0" dirty="0">
                <a:latin typeface="AvenirNext LT Pro Medium" panose="020B0804020202020204" pitchFamily="34" charset="0"/>
              </a:rPr>
              <a:t>The Importance of Early Childhood to Lifelong Health</a:t>
            </a:r>
            <a:br>
              <a:rPr lang="en-US" b="1" i="0" u="none" strike="noStrike" baseline="0" dirty="0">
                <a:latin typeface="AvenirNext LT Pro Regular" panose="020B0504020202020204" pitchFamily="34" charset="0"/>
              </a:rPr>
            </a:br>
            <a:br>
              <a:rPr lang="en-US" sz="1800" b="0" i="0" u="none" strike="noStrike" baseline="0" dirty="0">
                <a:latin typeface="Calibri" panose="020F0502020204030204" pitchFamily="34" charset="0"/>
              </a:rPr>
            </a:br>
            <a:r>
              <a:rPr lang="en-US" sz="2800" b="0" i="1" dirty="0">
                <a:solidFill>
                  <a:srgbClr val="000000"/>
                </a:solidFill>
                <a:latin typeface="AvenirNext LT Pro Regular" panose="020B0504020202020204" pitchFamily="34" charset="0"/>
              </a:rPr>
              <a:t>Amy D. Herschell, Ph.D.</a:t>
            </a:r>
            <a:br>
              <a:rPr lang="en-US" sz="2800" b="0" i="1" dirty="0">
                <a:solidFill>
                  <a:srgbClr val="000000"/>
                </a:solidFill>
                <a:latin typeface="AvenirNext LT Pro Regular" panose="020B0504020202020204" pitchFamily="34" charset="0"/>
              </a:rPr>
            </a:br>
            <a:r>
              <a:rPr lang="en-US" sz="2800" b="0" i="1" dirty="0">
                <a:solidFill>
                  <a:srgbClr val="000000"/>
                </a:solidFill>
                <a:latin typeface="AvenirNext LT Pro Regular" panose="020B0504020202020204" pitchFamily="34" charset="0"/>
              </a:rPr>
              <a:t>June 30, </a:t>
            </a:r>
            <a:r>
              <a:rPr lang="en-US" sz="2800" b="0" i="1" u="none" strike="noStrike" baseline="0" dirty="0">
                <a:solidFill>
                  <a:srgbClr val="000000"/>
                </a:solidFill>
                <a:latin typeface="AvenirNext LT Pro Regular" panose="020B0504020202020204" pitchFamily="34" charset="0"/>
              </a:rPr>
              <a:t>2022 2:30pm – 4:00pm</a:t>
            </a:r>
            <a:br>
              <a:rPr lang="en-US" dirty="0">
                <a:latin typeface="AvenirNext LT Pro Regular" panose="020B0504020202020204" pitchFamily="34" charset="0"/>
              </a:rPr>
            </a:br>
            <a:endParaRPr lang="en-US" dirty="0">
              <a:latin typeface="AvenirNext LT Pro Regular" panose="020B05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7A61D-6958-894D-82DA-C9904E6D4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A48878-105E-4C30-B2DD-9A88D9237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33" t="20800" r="28115" b="26453"/>
          <a:stretch/>
        </p:blipFill>
        <p:spPr bwMode="auto">
          <a:xfrm>
            <a:off x="1212485" y="4463058"/>
            <a:ext cx="2131310" cy="1960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6957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B9AE3-39B0-E848-9300-AF08CE76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What matters most?</a:t>
            </a:r>
          </a:p>
        </p:txBody>
      </p:sp>
      <p:pic>
        <p:nvPicPr>
          <p:cNvPr id="9" name="Content Placeholder 5" descr="Grandmother and kid baking in kitchen">
            <a:extLst>
              <a:ext uri="{FF2B5EF4-FFF2-40B4-BE49-F238E27FC236}">
                <a16:creationId xmlns:a16="http://schemas.microsoft.com/office/drawing/2014/main" id="{2F20D98F-364F-4F3C-A286-4893C24C54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879" r="19153" b="-2"/>
          <a:stretch/>
        </p:blipFill>
        <p:spPr>
          <a:xfrm>
            <a:off x="609600" y="1219201"/>
            <a:ext cx="5384800" cy="46100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630A3-C8DC-E64C-A65D-6BA04535659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600" y="1219201"/>
            <a:ext cx="5384800" cy="4610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The single most common factor for children who develop resilience is at least one stable and committed relationship with a supportive parent, caregiver, or other adult.”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Center on the Developing Child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at Harvard University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B0E8B-8CC0-E24A-B7A3-7A6A2CE95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F82598D-3374-4E2D-814B-C14E641E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Parent-Child Interaction Therapy (PCIT)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097EE-96CE-4C66-BC91-4B4034F6B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8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B9AE3-39B0-E848-9300-AF08CE76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Parent-Child Interaction Therapy (PCIT)</a:t>
            </a:r>
          </a:p>
        </p:txBody>
      </p:sp>
      <p:pic>
        <p:nvPicPr>
          <p:cNvPr id="9" name="Content Placeholder 5" descr="Child holding bubble wand near mouth and looking upwards at bubbles of various sizes">
            <a:extLst>
              <a:ext uri="{FF2B5EF4-FFF2-40B4-BE49-F238E27FC236}">
                <a16:creationId xmlns:a16="http://schemas.microsoft.com/office/drawing/2014/main" id="{D8DD7354-825A-43E0-A715-57AB3E1299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2032" b="-2"/>
          <a:stretch/>
        </p:blipFill>
        <p:spPr>
          <a:xfrm>
            <a:off x="609600" y="1219201"/>
            <a:ext cx="5384800" cy="46100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630A3-C8DC-E64C-A65D-6BA04535659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600" y="1219201"/>
            <a:ext cx="5384800" cy="46100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3600"/>
              </a:spcBef>
            </a:pPr>
            <a:r>
              <a:rPr lang="en-US" dirty="0"/>
              <a:t>An evidence-based intervention for young children (ages 2.5 to 7 years) with disruptive behaviors and their families</a:t>
            </a:r>
          </a:p>
          <a:p>
            <a:pPr>
              <a:lnSpc>
                <a:spcPct val="90000"/>
              </a:lnSpc>
              <a:spcBef>
                <a:spcPts val="3600"/>
              </a:spcBef>
            </a:pPr>
            <a:r>
              <a:rPr lang="en-US" dirty="0"/>
              <a:t>Work with the caregiver (birth, kin, foster, adoptive) and child together</a:t>
            </a:r>
          </a:p>
          <a:p>
            <a:pPr>
              <a:lnSpc>
                <a:spcPct val="90000"/>
              </a:lnSpc>
              <a:spcBef>
                <a:spcPts val="3600"/>
              </a:spcBef>
            </a:pPr>
            <a:r>
              <a:rPr lang="en-US" dirty="0"/>
              <a:t>Use of coaching with a ‘bug-in-the-ear’ from a one-way mirror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B0E8B-8CC0-E24A-B7A3-7A6A2CE95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76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2C93-0628-294D-A1D4-7E2E7D89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Parent Child Interaction Therapy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B08B3-A687-3C4F-AA17-A55D32896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Content Placeholder 5">
            <a:hlinkClick r:id="rId4"/>
            <a:extLst>
              <a:ext uri="{FF2B5EF4-FFF2-40B4-BE49-F238E27FC236}">
                <a16:creationId xmlns:a16="http://schemas.microsoft.com/office/drawing/2014/main" id="{D56AD12D-8531-4EBC-878F-1F7E5AC28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83201" y="1644246"/>
            <a:ext cx="7631414" cy="4175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02D56-6355-4A45-AA4C-4A373318FF82}"/>
              </a:ext>
            </a:extLst>
          </p:cNvPr>
          <p:cNvSpPr txBox="1"/>
          <p:nvPr/>
        </p:nvSpPr>
        <p:spPr>
          <a:xfrm>
            <a:off x="894149" y="1045734"/>
            <a:ext cx="8331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https://www.youtube.com/watch?v=zLvUuRYc2eg&amp;app=desktop</a:t>
            </a:r>
            <a:r>
              <a:rPr lang="en-US" sz="2400" dirty="0"/>
              <a:t> </a:t>
            </a:r>
          </a:p>
        </p:txBody>
      </p:sp>
      <p:pic>
        <p:nvPicPr>
          <p:cNvPr id="3" name="Online Media 2" title="University of Miami Parent-Child Interaction Therapy, 2016 Program of the Year">
            <a:hlinkClick r:id="" action="ppaction://media"/>
            <a:extLst>
              <a:ext uri="{FF2B5EF4-FFF2-40B4-BE49-F238E27FC236}">
                <a16:creationId xmlns:a16="http://schemas.microsoft.com/office/drawing/2014/main" id="{7EF7B7AB-FF72-4F15-9BE1-E55B374424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883201" y="1644246"/>
            <a:ext cx="7631414" cy="41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6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2C93-0628-294D-A1D4-7E2E7D89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Parent-Child Interaction Therapy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B08B3-A687-3C4F-AA17-A55D32896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3F58639-E623-1610-9F72-650A18CF35D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82781388"/>
              </p:ext>
            </p:extLst>
          </p:nvPr>
        </p:nvGraphicFramePr>
        <p:xfrm>
          <a:off x="609599" y="1219201"/>
          <a:ext cx="10635049" cy="461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840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2C93-0628-294D-A1D4-7E2E7D89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Who is PCIT Appropriate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F4CF6-569D-DA49-9F1D-C613FDB63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10523838" cy="502164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Young Children (Age 2.5 up to 7)</a:t>
            </a:r>
          </a:p>
          <a:p>
            <a:pPr>
              <a:lnSpc>
                <a:spcPct val="90000"/>
              </a:lnSpc>
            </a:pPr>
            <a:endParaRPr lang="en-US" sz="1100" dirty="0"/>
          </a:p>
          <a:p>
            <a:pPr>
              <a:lnSpc>
                <a:spcPct val="90000"/>
              </a:lnSpc>
            </a:pPr>
            <a:r>
              <a:rPr lang="en-US" dirty="0"/>
              <a:t>Children showing disruptive behaviors, such as: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Verbal or physical aggression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Defiance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Noncompliance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Temper Tantrums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Hyperactivity </a:t>
            </a:r>
          </a:p>
          <a:p>
            <a:pPr lvl="1"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dirty="0"/>
              <a:t>Parents with harsh or overly punitive parenting</a:t>
            </a:r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dirty="0"/>
              <a:t>Parents who could benefit from enhanced relationship and/or behavior management skills with young children</a:t>
            </a:r>
          </a:p>
        </p:txBody>
      </p:sp>
      <p:pic>
        <p:nvPicPr>
          <p:cNvPr id="8" name="Content Placeholder 7" descr="Smiling faces of three children with heads side-by-side, head in center appears upside-down">
            <a:extLst>
              <a:ext uri="{FF2B5EF4-FFF2-40B4-BE49-F238E27FC236}">
                <a16:creationId xmlns:a16="http://schemas.microsoft.com/office/drawing/2014/main" id="{B34EAE23-FA94-4CD9-8816-287C13ACE869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r="-2" b="-2"/>
          <a:stretch/>
        </p:blipFill>
        <p:spPr>
          <a:xfrm>
            <a:off x="8279027" y="1219201"/>
            <a:ext cx="3303373" cy="2828123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B08B3-A687-3C4F-AA17-A55D32896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62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B9AE3-39B0-E848-9300-AF08CE76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What are important components of PCIT?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9C95A3F7-6495-AB55-DEDB-2C50605749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3533" y="6240849"/>
            <a:ext cx="652592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B0E8B-8CC0-E24A-B7A3-7A6A2CE95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819BED7-B279-9E23-3F95-A9A1104307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579826"/>
              </p:ext>
            </p:extLst>
          </p:nvPr>
        </p:nvGraphicFramePr>
        <p:xfrm>
          <a:off x="609600" y="1219201"/>
          <a:ext cx="10972800" cy="461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5811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B9AE3-39B0-E848-9300-AF08CE76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Coaching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630A3-C8DC-E64C-A65D-6BA045356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6100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We all learn by doing 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Real time coaching gives parents immediate praise for what they are doing well. 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Provides parents support with skills they may have more difficulty mastering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Helps parents stay calm and use selective ignoring when the child is exhibiting negative behaviors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" name="Content Placeholder 3" descr="Man coaching boy to play baseball">
            <a:extLst>
              <a:ext uri="{FF2B5EF4-FFF2-40B4-BE49-F238E27FC236}">
                <a16:creationId xmlns:a16="http://schemas.microsoft.com/office/drawing/2014/main" id="{5373FDE9-2A01-480E-BE74-226846D235BA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 r="3515" b="-2"/>
          <a:stretch/>
        </p:blipFill>
        <p:spPr>
          <a:xfrm>
            <a:off x="6197600" y="1219201"/>
            <a:ext cx="5384800" cy="4610099"/>
          </a:xfr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B0E8B-8CC0-E24A-B7A3-7A6A2CE95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83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2C93-0628-294D-A1D4-7E2E7D89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Child Interaction Therapy’s </a:t>
            </a:r>
            <a:br>
              <a:rPr lang="en-US" dirty="0"/>
            </a:br>
            <a:r>
              <a:rPr lang="en-US" dirty="0"/>
              <a:t>Recognition as an Evidence-based Treatment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B08B3-A687-3C4F-AA17-A55D32896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4" descr="home">
            <a:extLst>
              <a:ext uri="{FF2B5EF4-FFF2-40B4-BE49-F238E27FC236}">
                <a16:creationId xmlns:a16="http://schemas.microsoft.com/office/drawing/2014/main" id="{28B3A76A-CF78-4249-B3B3-2301F3A4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84" y="2569908"/>
            <a:ext cx="3812509" cy="99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3B5786-7279-4D83-95A4-C72BE5BE33D9}"/>
              </a:ext>
            </a:extLst>
          </p:cNvPr>
          <p:cNvSpPr txBox="1"/>
          <p:nvPr/>
        </p:nvSpPr>
        <p:spPr>
          <a:xfrm>
            <a:off x="8793480" y="80424"/>
            <a:ext cx="3133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360+ publications on PCIT</a:t>
            </a:r>
          </a:p>
          <a:p>
            <a:pPr algn="ctr"/>
            <a:endParaRPr lang="en-US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50 years of research!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4177C-0109-4913-BCC0-2D2CBEA3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656" y="3851806"/>
            <a:ext cx="2125337" cy="1267650"/>
          </a:xfrm>
          <a:prstGeom prst="rect">
            <a:avLst/>
          </a:prstGeom>
        </p:spPr>
      </p:pic>
      <p:pic>
        <p:nvPicPr>
          <p:cNvPr id="15" name="Picture 6" descr="American Psychological Association">
            <a:extLst>
              <a:ext uri="{FF2B5EF4-FFF2-40B4-BE49-F238E27FC236}">
                <a16:creationId xmlns:a16="http://schemas.microsoft.com/office/drawing/2014/main" id="{7BCFDB47-564D-4CE8-942D-B3B273DCF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404" b="-3115"/>
          <a:stretch/>
        </p:blipFill>
        <p:spPr bwMode="auto">
          <a:xfrm>
            <a:off x="5119679" y="5214455"/>
            <a:ext cx="6636314" cy="5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1BBB8-7E5D-4B95-876D-BA438923F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407" y="3950139"/>
            <a:ext cx="4690944" cy="940279"/>
          </a:xfrm>
          <a:prstGeom prst="rect">
            <a:avLst/>
          </a:prstGeom>
        </p:spPr>
      </p:pic>
      <p:pic>
        <p:nvPicPr>
          <p:cNvPr id="17" name="Picture 16" descr="Image result for harborview Center for Sexual Assault and Traumatic Stress">
            <a:extLst>
              <a:ext uri="{FF2B5EF4-FFF2-40B4-BE49-F238E27FC236}">
                <a16:creationId xmlns:a16="http://schemas.microsoft.com/office/drawing/2014/main" id="{D22A8E8C-EEA7-4090-B0A9-AFD1E3FB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0" y="3999718"/>
            <a:ext cx="2511589" cy="13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ome">
            <a:extLst>
              <a:ext uri="{FF2B5EF4-FFF2-40B4-BE49-F238E27FC236}">
                <a16:creationId xmlns:a16="http://schemas.microsoft.com/office/drawing/2014/main" id="{1966B0D5-581B-45A1-B124-D807BE25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1" y="5391130"/>
            <a:ext cx="4477270" cy="88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8D2EDD-ADAD-465A-ABB6-0423EA203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70" y="1226692"/>
            <a:ext cx="1992022" cy="2490027"/>
          </a:xfrm>
          <a:prstGeom prst="rect">
            <a:avLst/>
          </a:prstGeom>
        </p:spPr>
      </p:pic>
      <p:pic>
        <p:nvPicPr>
          <p:cNvPr id="20" name="Picture 19" descr="Image result for National Crime Victims Research and Treatment Center">
            <a:extLst>
              <a:ext uri="{FF2B5EF4-FFF2-40B4-BE49-F238E27FC236}">
                <a16:creationId xmlns:a16="http://schemas.microsoft.com/office/drawing/2014/main" id="{61CE2A69-6A10-4B4C-B37B-6B832C89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59" y="2677037"/>
            <a:ext cx="4701400" cy="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nctsnet.org/sites/all/themes/sky/images/logo-nctsn.png">
            <a:extLst>
              <a:ext uri="{FF2B5EF4-FFF2-40B4-BE49-F238E27FC236}">
                <a16:creationId xmlns:a16="http://schemas.microsoft.com/office/drawing/2014/main" id="{FCFC6574-BB96-4089-97E1-4AF50AB08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36284" r="71667" b="965"/>
          <a:stretch/>
        </p:blipFill>
        <p:spPr bwMode="auto">
          <a:xfrm>
            <a:off x="3245190" y="982422"/>
            <a:ext cx="5257831" cy="9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58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B9AE3-39B0-E848-9300-AF08CE76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Parent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630A3-C8DC-E64C-A65D-6BA045356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610099"/>
          </a:xfrm>
        </p:spPr>
        <p:txBody>
          <a:bodyPr>
            <a:normAutofit/>
          </a:bodyPr>
          <a:lstStyle/>
          <a:p>
            <a:r>
              <a:rPr lang="en-US" dirty="0"/>
              <a:t>Strong skill acquisition</a:t>
            </a:r>
          </a:p>
          <a:p>
            <a:r>
              <a:rPr lang="en-US" dirty="0"/>
              <a:t>More positive attitudes towards child</a:t>
            </a:r>
          </a:p>
          <a:p>
            <a:r>
              <a:rPr lang="en-US" dirty="0"/>
              <a:t>High parent satisfaction</a:t>
            </a:r>
          </a:p>
          <a:p>
            <a:r>
              <a:rPr lang="en-US" dirty="0"/>
              <a:t>Improvements in self-reports of maternal depression and parental stress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B0E8B-8CC0-E24A-B7A3-7A6A2CE95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9" name="Content Placeholder 8" descr="Woman happily playing with children in the playground">
            <a:extLst>
              <a:ext uri="{FF2B5EF4-FFF2-40B4-BE49-F238E27FC236}">
                <a16:creationId xmlns:a16="http://schemas.microsoft.com/office/drawing/2014/main" id="{D8D45B2B-0B68-4B55-9432-6C593D2CB62E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729317"/>
            <a:ext cx="5384800" cy="3589866"/>
          </a:xfrm>
        </p:spPr>
      </p:pic>
    </p:spTree>
    <p:extLst>
      <p:ext uri="{BB962C8B-B14F-4D97-AF65-F5344CB8AC3E}">
        <p14:creationId xmlns:p14="http://schemas.microsoft.com/office/powerpoint/2010/main" val="281290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C3DF-6416-44DF-B9B2-A6AFCB93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WELCOME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F6A51E2-162A-4225-B452-1E147C1AE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610099"/>
          </a:xfrm>
        </p:spPr>
        <p:txBody>
          <a:bodyPr/>
          <a:lstStyle/>
          <a:p>
            <a:r>
              <a:rPr lang="en-US" dirty="0"/>
              <a:t>What to Expect</a:t>
            </a:r>
          </a:p>
          <a:p>
            <a:pPr lvl="1"/>
            <a:r>
              <a:rPr lang="en-US" dirty="0"/>
              <a:t> Interactive</a:t>
            </a:r>
          </a:p>
          <a:p>
            <a:pPr lvl="1"/>
            <a:r>
              <a:rPr lang="en-US" dirty="0"/>
              <a:t> Relevant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dirty="0"/>
              <a:t>What I Request</a:t>
            </a:r>
          </a:p>
          <a:p>
            <a:pPr lvl="1"/>
            <a:r>
              <a:rPr lang="en-US" dirty="0"/>
              <a:t> Participation (Chat)</a:t>
            </a:r>
          </a:p>
          <a:p>
            <a:pPr lvl="1"/>
            <a:r>
              <a:rPr lang="en-US" dirty="0"/>
              <a:t> Attention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Child holding molecules model">
            <a:extLst>
              <a:ext uri="{FF2B5EF4-FFF2-40B4-BE49-F238E27FC236}">
                <a16:creationId xmlns:a16="http://schemas.microsoft.com/office/drawing/2014/main" id="{AC030E21-1C0B-44CD-A781-1D7DC9080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r="14944" b="-2"/>
          <a:stretch/>
        </p:blipFill>
        <p:spPr>
          <a:xfrm>
            <a:off x="6197600" y="1219201"/>
            <a:ext cx="5384800" cy="461009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33893-0B4C-4A5C-A552-4855F7DC1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0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B9AE3-39B0-E848-9300-AF08CE76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Child Outcomes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87FBB-F560-0343-AAE6-1297179C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610099"/>
          </a:xfrm>
        </p:spPr>
        <p:txBody>
          <a:bodyPr>
            <a:normAutofit/>
          </a:bodyPr>
          <a:lstStyle/>
          <a:p>
            <a:r>
              <a:rPr lang="en-US" dirty="0"/>
              <a:t>Observation </a:t>
            </a:r>
          </a:p>
          <a:p>
            <a:pPr lvl="1"/>
            <a:r>
              <a:rPr lang="en-US" dirty="0"/>
              <a:t>Decrease in disruptive behaviors</a:t>
            </a:r>
          </a:p>
          <a:p>
            <a:pPr lvl="1"/>
            <a:r>
              <a:rPr lang="en-US" dirty="0"/>
              <a:t>Increase in compliance</a:t>
            </a:r>
          </a:p>
          <a:p>
            <a:r>
              <a:rPr lang="en-US" dirty="0"/>
              <a:t>Parent Report </a:t>
            </a:r>
          </a:p>
          <a:p>
            <a:pPr lvl="1"/>
            <a:r>
              <a:rPr lang="en-US" dirty="0"/>
              <a:t>Child behavior improves from clinical range to within normal limits</a:t>
            </a:r>
          </a:p>
          <a:p>
            <a:pPr lvl="1"/>
            <a:r>
              <a:rPr lang="en-US" dirty="0"/>
              <a:t>Moderate to large effect sizes</a:t>
            </a:r>
          </a:p>
          <a:p>
            <a:endParaRPr lang="en-US" dirty="0"/>
          </a:p>
        </p:txBody>
      </p:sp>
      <p:pic>
        <p:nvPicPr>
          <p:cNvPr id="9" name="Content Placeholder 5" descr="Child blowing confetti">
            <a:extLst>
              <a:ext uri="{FF2B5EF4-FFF2-40B4-BE49-F238E27FC236}">
                <a16:creationId xmlns:a16="http://schemas.microsoft.com/office/drawing/2014/main" id="{448F053D-42C5-4E87-87AD-87FF63DAAB08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3"/>
          <a:srcRect l="10284" r="11747" b="-2"/>
          <a:stretch/>
        </p:blipFill>
        <p:spPr>
          <a:xfrm>
            <a:off x="6197600" y="1219802"/>
            <a:ext cx="5384800" cy="4608896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B0E8B-8CC0-E24A-B7A3-7A6A2CE95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1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B9AE3-39B0-E848-9300-AF08CE76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Enduring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630A3-C8DC-E64C-A65D-6BA045356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610099"/>
          </a:xfrm>
        </p:spPr>
        <p:txBody>
          <a:bodyPr>
            <a:normAutofit/>
          </a:bodyPr>
          <a:lstStyle/>
          <a:p>
            <a:r>
              <a:rPr lang="en-US" dirty="0"/>
              <a:t>Treatment gains have been maintained </a:t>
            </a:r>
            <a:r>
              <a:rPr lang="en-US" b="1" dirty="0"/>
              <a:t>for one to six years</a:t>
            </a:r>
          </a:p>
          <a:p>
            <a:endParaRPr lang="en-US" dirty="0"/>
          </a:p>
          <a:p>
            <a:r>
              <a:rPr lang="en-US" dirty="0"/>
              <a:t>Treatment gains generalize to:</a:t>
            </a:r>
          </a:p>
          <a:p>
            <a:pPr lvl="1"/>
            <a:r>
              <a:rPr lang="en-US" dirty="0"/>
              <a:t>Untreated siblings</a:t>
            </a:r>
          </a:p>
          <a:p>
            <a:pPr lvl="1"/>
            <a:r>
              <a:rPr lang="en-US" dirty="0"/>
              <a:t>Child behavior in preschool</a:t>
            </a:r>
          </a:p>
          <a:p>
            <a:endParaRPr lang="en-US" dirty="0"/>
          </a:p>
        </p:txBody>
      </p:sp>
      <p:pic>
        <p:nvPicPr>
          <p:cNvPr id="9" name="Content Placeholder 8" descr="Family with baby">
            <a:extLst>
              <a:ext uri="{FF2B5EF4-FFF2-40B4-BE49-F238E27FC236}">
                <a16:creationId xmlns:a16="http://schemas.microsoft.com/office/drawing/2014/main" id="{CC531E7F-D6F4-4A31-A5C5-480B72393AE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1" r="11440" b="-2"/>
          <a:stretch/>
        </p:blipFill>
        <p:spPr>
          <a:xfrm>
            <a:off x="6197600" y="1219201"/>
            <a:ext cx="5384800" cy="4610099"/>
          </a:xfr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B0E8B-8CC0-E24A-B7A3-7A6A2CE95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4CDC-4291-458D-AA96-1F8ABC5B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What treatments are similar to PCIT?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8919B190-201A-EDF8-CDDA-E14A908895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3533" y="6240849"/>
            <a:ext cx="652592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93028-D34D-4EBA-8D81-652DCE1E5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B2ECED6-F022-391B-9469-909E4D90D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727060"/>
              </p:ext>
            </p:extLst>
          </p:nvPr>
        </p:nvGraphicFramePr>
        <p:xfrm>
          <a:off x="609600" y="1219201"/>
          <a:ext cx="10972800" cy="461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2775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97341-877E-479A-9DFE-306ADACF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the Primary Caregiver expect from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E799-8E3F-4264-BE1B-93A4206BAF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 be </a:t>
            </a:r>
            <a:r>
              <a:rPr lang="en-US" u="sng" dirty="0"/>
              <a:t>actively included</a:t>
            </a:r>
            <a:endParaRPr lang="en-US" dirty="0"/>
          </a:p>
          <a:p>
            <a:r>
              <a:rPr lang="en-US" dirty="0"/>
              <a:t>To have questions answered about treatment</a:t>
            </a:r>
          </a:p>
          <a:p>
            <a:pPr lvl="1"/>
            <a:r>
              <a:rPr lang="en-US" dirty="0"/>
              <a:t>Length</a:t>
            </a:r>
          </a:p>
          <a:p>
            <a:pPr lvl="1"/>
            <a:r>
              <a:rPr lang="en-US" dirty="0"/>
              <a:t>Effectiveness</a:t>
            </a:r>
          </a:p>
          <a:p>
            <a:pPr lvl="1"/>
            <a:r>
              <a:rPr lang="en-US" dirty="0"/>
              <a:t>And anything else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D3582-33AB-4B2E-8E70-21F884A7A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Content Placeholder 5" descr="small businessman">
            <a:extLst>
              <a:ext uri="{FF2B5EF4-FFF2-40B4-BE49-F238E27FC236}">
                <a16:creationId xmlns:a16="http://schemas.microsoft.com/office/drawing/2014/main" id="{3066CFEC-AFAD-404D-807C-212337524A14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2"/>
          <a:srcRect l="8017" r="14015" b="-2"/>
          <a:stretch/>
        </p:blipFill>
        <p:spPr>
          <a:xfrm>
            <a:off x="6197600" y="1219201"/>
            <a:ext cx="5384800" cy="4610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730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CAB7-22D2-424A-96AE-9C976A40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Trusted Sources of Information to Learn More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C347B-BACA-4897-A25B-24A54191FD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400" dirty="0">
                <a:hlinkClick r:id="rId3"/>
              </a:rPr>
              <a:t>Results First Clearinghouse Database | The Pew Charitable Trusts (pewtrusts.org)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FFC14-5FFF-4851-87C1-1EE5B83D1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A0145-2F59-4F07-9972-FC40A469B953}"/>
              </a:ext>
            </a:extLst>
          </p:cNvPr>
          <p:cNvSpPr txBox="1"/>
          <p:nvPr/>
        </p:nvSpPr>
        <p:spPr>
          <a:xfrm>
            <a:off x="6096000" y="2743425"/>
            <a:ext cx="465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Welcome to EPIS... | EPIS (psu.edu)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EA66C1-FEF6-4B43-98AE-3ED2A743C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144" y="956644"/>
            <a:ext cx="5055246" cy="1713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0B5838-D52D-4EF0-BF0F-0DF06DDB8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95" y="1181926"/>
            <a:ext cx="4837718" cy="17132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DBF36A-E0BF-4B48-BC35-5D81CB03A04A}"/>
              </a:ext>
            </a:extLst>
          </p:cNvPr>
          <p:cNvSpPr txBox="1"/>
          <p:nvPr/>
        </p:nvSpPr>
        <p:spPr>
          <a:xfrm>
            <a:off x="609600" y="26945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Home (pcit.org)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944C09-8116-4FBD-91AA-BD9B9D528AEA}"/>
              </a:ext>
            </a:extLst>
          </p:cNvPr>
          <p:cNvSpPr txBox="1"/>
          <p:nvPr/>
        </p:nvSpPr>
        <p:spPr>
          <a:xfrm>
            <a:off x="509936" y="5122076"/>
            <a:ext cx="805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Effective Child Therapy - By the Society of Clinical Child &amp; Adolescent Psychology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3D6873-52F1-4AC6-9851-9D2F80D20F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3843500"/>
            <a:ext cx="6885705" cy="10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3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2C93-0628-294D-A1D4-7E2E7D89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Saul and Saul Jr, A Pennsylvania Family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B08B3-A687-3C4F-AA17-A55D32896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088DD2FD-91DE-4722-AEB6-3A16CB0E2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300" y="1611664"/>
            <a:ext cx="6525928" cy="4714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31DB7-E51F-4463-B9FD-3B87FD862631}"/>
              </a:ext>
            </a:extLst>
          </p:cNvPr>
          <p:cNvSpPr txBox="1"/>
          <p:nvPr/>
        </p:nvSpPr>
        <p:spPr>
          <a:xfrm>
            <a:off x="934948" y="996593"/>
            <a:ext cx="6411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(1) PCIT with Saul and Saul Jr - YouTube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47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09272BB-6CA1-46E8-80A3-892C5E86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53" y="0"/>
            <a:ext cx="10972800" cy="947680"/>
          </a:xfrm>
        </p:spPr>
        <p:txBody>
          <a:bodyPr/>
          <a:lstStyle/>
          <a:p>
            <a:r>
              <a:rPr lang="en-US" sz="4000" dirty="0"/>
              <a:t>Questions, Comments &amp; Feedback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F7A07-59A2-4610-8DF2-172D9E6F4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26F8AB-FEA9-4408-BFAA-3E8073D1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64" y="990555"/>
            <a:ext cx="3607786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79F61E5-4019-4DD4-8FA7-3DA1BBD69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48" y="990555"/>
            <a:ext cx="382054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10EEB1EF-244A-4826-81F0-0C20C691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64" y="3490005"/>
            <a:ext cx="3607786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ontent Placeholder 20" descr="Person with idea concept">
            <a:extLst>
              <a:ext uri="{FF2B5EF4-FFF2-40B4-BE49-F238E27FC236}">
                <a16:creationId xmlns:a16="http://schemas.microsoft.com/office/drawing/2014/main" id="{31C42CC5-34F6-4C2C-9D0B-6B32CAD78EE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90" y="3490006"/>
            <a:ext cx="3566160" cy="2377440"/>
          </a:xfrm>
        </p:spPr>
      </p:pic>
      <p:pic>
        <p:nvPicPr>
          <p:cNvPr id="23" name="Picture 22" descr="Woman writing on sticky note">
            <a:extLst>
              <a:ext uri="{FF2B5EF4-FFF2-40B4-BE49-F238E27FC236}">
                <a16:creationId xmlns:a16="http://schemas.microsoft.com/office/drawing/2014/main" id="{FD2AC2BC-3A89-43C7-B2C0-82162A564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90" y="990555"/>
            <a:ext cx="3566160" cy="2377440"/>
          </a:xfrm>
          <a:prstGeom prst="rect">
            <a:avLst/>
          </a:prstGeom>
        </p:spPr>
      </p:pic>
      <p:pic>
        <p:nvPicPr>
          <p:cNvPr id="25" name="Picture 24" descr="A team studying a blueprint">
            <a:extLst>
              <a:ext uri="{FF2B5EF4-FFF2-40B4-BE49-F238E27FC236}">
                <a16:creationId xmlns:a16="http://schemas.microsoft.com/office/drawing/2014/main" id="{C59343B2-3795-4585-B22C-D43C1D016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70" y="3490005"/>
            <a:ext cx="3820544" cy="237744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2F6F932-5547-4E7B-960C-5EEFDD128330}"/>
              </a:ext>
            </a:extLst>
          </p:cNvPr>
          <p:cNvSpPr txBox="1">
            <a:spLocks/>
          </p:cNvSpPr>
          <p:nvPr/>
        </p:nvSpPr>
        <p:spPr>
          <a:xfrm>
            <a:off x="1193533" y="6240849"/>
            <a:ext cx="65259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rgbClr val="666D7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70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42E3-98B0-4BCA-9F1F-3EFAF7C8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E04BB6-2FAC-4347-B438-AF9AC14B5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610099"/>
          </a:xfrm>
        </p:spPr>
        <p:txBody>
          <a:bodyPr>
            <a:normAutofit/>
          </a:bodyPr>
          <a:lstStyle/>
          <a:p>
            <a:r>
              <a:rPr lang="en-US" dirty="0"/>
              <a:t>How early childhood affects lifelong health and learning</a:t>
            </a:r>
          </a:p>
          <a:p>
            <a:endParaRPr lang="en-US" dirty="0"/>
          </a:p>
          <a:p>
            <a:r>
              <a:rPr lang="en-US" dirty="0"/>
              <a:t>The impact of COVID on children</a:t>
            </a:r>
          </a:p>
          <a:p>
            <a:pPr lvl="1"/>
            <a:r>
              <a:rPr lang="en-US" dirty="0"/>
              <a:t>nationally and in Pennsylvania</a:t>
            </a:r>
          </a:p>
          <a:p>
            <a:pPr lvl="1"/>
            <a:endParaRPr lang="en-US" dirty="0"/>
          </a:p>
          <a:p>
            <a:r>
              <a:rPr lang="en-US" dirty="0"/>
              <a:t>Mental health treatment for young (preschool) children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Circle of smiling faces of children with heads together looking downwards">
            <a:extLst>
              <a:ext uri="{FF2B5EF4-FFF2-40B4-BE49-F238E27FC236}">
                <a16:creationId xmlns:a16="http://schemas.microsoft.com/office/drawing/2014/main" id="{74E70726-DFCE-4B2A-BFFA-4C2CDB5A5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2" r="15390" b="-2"/>
          <a:stretch/>
        </p:blipFill>
        <p:spPr>
          <a:xfrm>
            <a:off x="6197600" y="1219201"/>
            <a:ext cx="5384800" cy="4610099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C6A25-BC08-4D2A-A54B-9C985ABC4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16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88AFC-1067-48F1-8323-8B62A2D4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How early childhood affects lifelong health and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3530A-B5D2-424F-8D59-1D6C07277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219201"/>
            <a:ext cx="7539532" cy="46100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What do we know about early childhood?</a:t>
            </a:r>
          </a:p>
          <a:p>
            <a:pPr lvl="1"/>
            <a:r>
              <a:rPr lang="en-US" dirty="0"/>
              <a:t>Social/Emotional Development</a:t>
            </a:r>
          </a:p>
          <a:p>
            <a:pPr lvl="1"/>
            <a:r>
              <a:rPr lang="en-US" dirty="0"/>
              <a:t>Language and Communication</a:t>
            </a:r>
          </a:p>
          <a:p>
            <a:pPr lvl="1"/>
            <a:r>
              <a:rPr lang="en-US" dirty="0"/>
              <a:t>Cognition</a:t>
            </a:r>
          </a:p>
          <a:p>
            <a:pPr lvl="1"/>
            <a:r>
              <a:rPr lang="en-US" dirty="0"/>
              <a:t>Movement/Physical Development 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What is the impact of toxic stress on children?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47E91C0-EFC3-34E3-1CF1-8C61E93E75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3532" y="6240849"/>
            <a:ext cx="7752759" cy="480627"/>
          </a:xfrm>
        </p:spPr>
        <p:txBody>
          <a:bodyPr/>
          <a:lstStyle/>
          <a:p>
            <a:r>
              <a:rPr lang="en-US" sz="1600" dirty="0">
                <a:hlinkClick r:id="rId3"/>
              </a:rPr>
              <a:t>Important Milestones: Your Baby By Three Years | CDC</a:t>
            </a:r>
            <a:endParaRPr lang="en-US" sz="16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51F1D-F83B-468E-BEFA-D9F5369A0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7" name="Content Placeholder 5" descr="Father holding sleeping child in arms">
            <a:extLst>
              <a:ext uri="{FF2B5EF4-FFF2-40B4-BE49-F238E27FC236}">
                <a16:creationId xmlns:a16="http://schemas.microsoft.com/office/drawing/2014/main" id="{8484061C-1245-4232-937A-C043F9C77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29" r="25560"/>
          <a:stretch/>
        </p:blipFill>
        <p:spPr>
          <a:xfrm>
            <a:off x="8149131" y="1219200"/>
            <a:ext cx="3271626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0B1-D2A5-4C4B-B62A-AEC054B2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15" y="136523"/>
            <a:ext cx="10968384" cy="952444"/>
          </a:xfrm>
        </p:spPr>
        <p:txBody>
          <a:bodyPr/>
          <a:lstStyle/>
          <a:p>
            <a:r>
              <a:rPr lang="en-US" dirty="0"/>
              <a:t>VIDEO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193FF7-F822-4D0C-BA15-1B4E64DB3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149" y="944603"/>
            <a:ext cx="10972800" cy="1072365"/>
          </a:xfrm>
        </p:spPr>
        <p:txBody>
          <a:bodyPr/>
          <a:lstStyle/>
          <a:p>
            <a:r>
              <a:rPr lang="en-US" dirty="0">
                <a:hlinkClick r:id="rId2"/>
              </a:rPr>
              <a:t>How Early Childhood Experiences Affect Lifelong Health and Learning - Center on the Developing Child at Harvard University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6D016-8C13-4BB9-AC7D-B9AB0382F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CE9E56-ECC5-4ABE-8DA5-5C234BFDA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32" y="2160789"/>
            <a:ext cx="6960582" cy="39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70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C68A-8FE2-4D08-AC72-23AD774C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64169"/>
            <a:ext cx="10972800" cy="365125"/>
          </a:xfrm>
        </p:spPr>
        <p:txBody>
          <a:bodyPr/>
          <a:lstStyle/>
          <a:p>
            <a:r>
              <a:rPr lang="en-US" sz="2800" dirty="0"/>
              <a:t>How Early Childhood Experiences Affect Lifelong Health and Learning - Center on the Developing Child at Harvard University</a:t>
            </a:r>
            <a:br>
              <a:rPr lang="en-US" dirty="0"/>
            </a:br>
            <a:endParaRPr lang="en-US" dirty="0"/>
          </a:p>
        </p:txBody>
      </p:sp>
      <p:pic>
        <p:nvPicPr>
          <p:cNvPr id="6" name="Online Media 5" title="How Early Childhood Experiences Affect Lifelong Health and Learning">
            <a:hlinkClick r:id="" action="ppaction://media"/>
            <a:extLst>
              <a:ext uri="{FF2B5EF4-FFF2-40B4-BE49-F238E27FC236}">
                <a16:creationId xmlns:a16="http://schemas.microsoft.com/office/drawing/2014/main" id="{4A82B3CF-BA03-413E-93A1-F8CAF0DEEEB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68385" y="1737360"/>
            <a:ext cx="6616931" cy="37739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0223B-6175-4C71-A7CA-09C72D70DC2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ACA62-F3CD-4CA1-A3F0-27716C949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719C58-FE00-432F-AB6C-ADAB868A3BAD}"/>
              </a:ext>
            </a:extLst>
          </p:cNvPr>
          <p:cNvSpPr txBox="1">
            <a:spLocks/>
          </p:cNvSpPr>
          <p:nvPr/>
        </p:nvSpPr>
        <p:spPr>
          <a:xfrm>
            <a:off x="614015" y="136523"/>
            <a:ext cx="10968384" cy="503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771B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VIDEO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9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AE286-93A3-4994-BE2A-CA748DC0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947680"/>
          </a:xfrm>
        </p:spPr>
        <p:txBody>
          <a:bodyPr anchor="ctr">
            <a:normAutofit/>
          </a:bodyPr>
          <a:lstStyle/>
          <a:p>
            <a:r>
              <a:rPr lang="en-US" dirty="0"/>
              <a:t>This is MORE IMPORTANT than ever now!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19153F-EDF8-42F4-A3E1-A16DD9C47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7236941" cy="4503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The Impact of COVID on Children</a:t>
            </a:r>
          </a:p>
          <a:p>
            <a:r>
              <a:rPr lang="en-US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27% of parents reported worsening mental health for themselves, 14% reported worsening mental health for their children (Patrick et al., June 2020).</a:t>
            </a:r>
          </a:p>
          <a:p>
            <a:endParaRPr lang="en-US" spc="5" dirty="0">
              <a:effectLst/>
              <a:ea typeface="AvenirNext LT Pro Regular" panose="020B0504020202020204" pitchFamily="34" charset="0"/>
              <a:cs typeface="Calibri Light" panose="020F0302020204030204" pitchFamily="34" charset="0"/>
            </a:endParaRPr>
          </a:p>
          <a:p>
            <a:r>
              <a:rPr lang="en-US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Mental health-related emergency department visits increased 24% among children and 31% among adolescents in 2020. (CDC)</a:t>
            </a:r>
          </a:p>
        </p:txBody>
      </p:sp>
      <p:pic>
        <p:nvPicPr>
          <p:cNvPr id="11" name="Content Placeholder 10" descr="Young student wearing mask">
            <a:extLst>
              <a:ext uri="{FF2B5EF4-FFF2-40B4-BE49-F238E27FC236}">
                <a16:creationId xmlns:a16="http://schemas.microsoft.com/office/drawing/2014/main" id="{10ABC340-ACB5-4427-B7D3-606B3C09865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2" r="12949" b="5188"/>
          <a:stretch/>
        </p:blipFill>
        <p:spPr>
          <a:xfrm>
            <a:off x="8184926" y="1516389"/>
            <a:ext cx="3397474" cy="38252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12133-9B84-4A68-876A-F7A3C68E4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015" y="6240850"/>
            <a:ext cx="56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CE2B40-8763-45E4-9758-579B0FB876D0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0957DE7-1997-410D-AAE1-DC99E305085B}"/>
              </a:ext>
            </a:extLst>
          </p:cNvPr>
          <p:cNvSpPr txBox="1">
            <a:spLocks/>
          </p:cNvSpPr>
          <p:nvPr/>
        </p:nvSpPr>
        <p:spPr>
          <a:xfrm>
            <a:off x="1090791" y="6125348"/>
            <a:ext cx="7858000" cy="480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rgbClr val="666D7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5" dirty="0">
                <a:latin typeface="Calibri Light" panose="020F0302020204030204" pitchFamily="34" charset="0"/>
                <a:ea typeface="AvenirNext LT Pro Regular" panose="020B0504020202020204" pitchFamily="34" charset="0"/>
                <a:cs typeface="Calibri Light" panose="020F0302020204030204" pitchFamily="34" charset="0"/>
              </a:rPr>
              <a:t>Patrick, S.W., </a:t>
            </a:r>
            <a:r>
              <a:rPr lang="en-US" sz="1400" spc="5" dirty="0" err="1">
                <a:latin typeface="Calibri Light" panose="020F0302020204030204" pitchFamily="34" charset="0"/>
                <a:ea typeface="AvenirNext LT Pro Regular" panose="020B0504020202020204" pitchFamily="34" charset="0"/>
                <a:cs typeface="Calibri Light" panose="020F0302020204030204" pitchFamily="34" charset="0"/>
              </a:rPr>
              <a:t>Henkhaus</a:t>
            </a:r>
            <a:r>
              <a:rPr lang="en-US" sz="1400" spc="5" dirty="0">
                <a:latin typeface="Calibri Light" panose="020F0302020204030204" pitchFamily="34" charset="0"/>
                <a:ea typeface="AvenirNext LT Pro Regular" panose="020B0504020202020204" pitchFamily="34" charset="0"/>
                <a:cs typeface="Calibri Light" panose="020F0302020204030204" pitchFamily="34" charset="0"/>
              </a:rPr>
              <a:t>, L. E., </a:t>
            </a:r>
            <a:r>
              <a:rPr lang="en-US" sz="1400" spc="5" dirty="0" err="1">
                <a:latin typeface="Calibri Light" panose="020F0302020204030204" pitchFamily="34" charset="0"/>
                <a:ea typeface="AvenirNext LT Pro Regular" panose="020B0504020202020204" pitchFamily="34" charset="0"/>
                <a:cs typeface="Calibri Light" panose="020F0302020204030204" pitchFamily="34" charset="0"/>
              </a:rPr>
              <a:t>Zickafoose</a:t>
            </a:r>
            <a:r>
              <a:rPr lang="en-US" sz="1400" spc="5" dirty="0">
                <a:latin typeface="Calibri Light" panose="020F0302020204030204" pitchFamily="34" charset="0"/>
                <a:ea typeface="AvenirNext LT Pro Regular" panose="020B0504020202020204" pitchFamily="34" charset="0"/>
                <a:cs typeface="Calibri Light" panose="020F0302020204030204" pitchFamily="34" charset="0"/>
              </a:rPr>
              <a:t>, J. S., et al. (2020). Well-being of Parents and Children During the COVID-19 Pandemic: A National Survey. </a:t>
            </a:r>
            <a:r>
              <a:rPr lang="en-US" sz="1400" i="1" spc="5" dirty="0">
                <a:latin typeface="Calibri Light" panose="020F0302020204030204" pitchFamily="34" charset="0"/>
                <a:ea typeface="AvenirNext LT Pro Regular" panose="020B0504020202020204" pitchFamily="34" charset="0"/>
                <a:cs typeface="Calibri Light" panose="020F0302020204030204" pitchFamily="34" charset="0"/>
              </a:rPr>
              <a:t>Pediatrics, 146</a:t>
            </a:r>
            <a:r>
              <a:rPr lang="en-US" sz="1400" spc="5" dirty="0">
                <a:latin typeface="Calibri Light" panose="020F0302020204030204" pitchFamily="34" charset="0"/>
                <a:ea typeface="AvenirNext LT Pro Regular" panose="020B0504020202020204" pitchFamily="34" charset="0"/>
                <a:cs typeface="Calibri Light" panose="020F0302020204030204" pitchFamily="34" charset="0"/>
              </a:rPr>
              <a:t>(4), DOI: https://doi.org/10.1542/peds.2020-016824</a:t>
            </a:r>
            <a:endParaRPr lang="en-US" sz="1400" spc="5" dirty="0">
              <a:latin typeface="Calibri Light" panose="020F0302020204030204" pitchFamily="34" charset="0"/>
              <a:ea typeface="AvenirNext LT Pro Regular" panose="020B05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72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E0D4-12E7-4E61-BDD5-3051D5F23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Impact of COVID on Children 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42332-CA19-41C1-9181-DB3A28927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1"/>
            <a:ext cx="10542981" cy="49638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Increased</a:t>
            </a:r>
          </a:p>
          <a:p>
            <a:pPr marL="800100" lvl="2">
              <a:spcBef>
                <a:spcPts val="0"/>
              </a:spcBef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Social Isolation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800100" lvl="2">
              <a:spcBef>
                <a:spcPts val="0"/>
              </a:spcBef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Health and Safety Concern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800100" lvl="2">
              <a:spcBef>
                <a:spcPts val="0"/>
              </a:spcBef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Caregiver Stress (e.g., work, financial)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800100" lvl="2">
              <a:spcBef>
                <a:spcPts val="0"/>
              </a:spcBef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Family Conflict (parent–child conflict, and/or child abuse, intimate partner)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800100" lvl="2">
              <a:spcBef>
                <a:spcPts val="0"/>
              </a:spcBef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Screen Time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800100" lvl="2">
              <a:spcBef>
                <a:spcPts val="0"/>
              </a:spcBef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Sedentary Behaviors</a:t>
            </a:r>
          </a:p>
          <a:p>
            <a:pPr marL="571500" lvl="2" indent="0">
              <a:spcBef>
                <a:spcPts val="0"/>
              </a:spcBef>
              <a:buNone/>
            </a:pPr>
            <a:endParaRPr lang="en-US" sz="2400" dirty="0">
              <a:solidFill>
                <a:srgbClr val="212121"/>
              </a:solidFill>
              <a:effectLst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212121"/>
                </a:solidFill>
                <a:ea typeface="Times New Roman" panose="02020603050405020304" pitchFamily="18" charset="0"/>
              </a:rPr>
              <a:t>Decreased</a:t>
            </a:r>
          </a:p>
          <a:p>
            <a:pPr marL="800100" lvl="2">
              <a:spcBef>
                <a:spcPts val="0"/>
              </a:spcBef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Prosocial activities (school, sports, social activities, hobbies)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800100" lvl="2">
              <a:spcBef>
                <a:spcPts val="0"/>
              </a:spcBef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Access to medical and mental health care</a:t>
            </a:r>
            <a:endParaRPr lang="en-US" sz="2400" dirty="0">
              <a:ea typeface="Times New Roman" panose="02020603050405020304" pitchFamily="18" charset="0"/>
            </a:endParaRPr>
          </a:p>
          <a:p>
            <a:pPr marL="571500" lvl="2" indent="0">
              <a:spcBef>
                <a:spcPts val="0"/>
              </a:spcBef>
              <a:buNone/>
            </a:pPr>
            <a:endParaRPr lang="en-US" sz="2400" dirty="0">
              <a:solidFill>
                <a:srgbClr val="212121"/>
              </a:solidFill>
              <a:effectLst/>
              <a:ea typeface="Times New Roman" panose="02020603050405020304" pitchFamily="18" charset="0"/>
            </a:endParaRPr>
          </a:p>
          <a:p>
            <a:pPr marL="171450" lvl="1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Adjustment and </a:t>
            </a:r>
            <a:r>
              <a:rPr lang="en-US" sz="2600" dirty="0">
                <a:solidFill>
                  <a:srgbClr val="212121"/>
                </a:solidFill>
                <a:ea typeface="Times New Roman" panose="02020603050405020304" pitchFamily="18" charset="0"/>
              </a:rPr>
              <a:t>Re-adjustment </a:t>
            </a:r>
            <a:r>
              <a:rPr lang="en-US" sz="26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to online schooling processes and demands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07B76-86D0-48FD-907D-A9219F68A7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9419" y="6183098"/>
            <a:ext cx="7929920" cy="480627"/>
          </a:xfrm>
        </p:spPr>
        <p:txBody>
          <a:bodyPr/>
          <a:lstStyle/>
          <a:p>
            <a:r>
              <a:rPr lang="en-US" sz="1400" b="1" dirty="0">
                <a:solidFill>
                  <a:srgbClr val="0973E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Meade (2021)</a:t>
            </a:r>
            <a:endParaRPr lang="en-US" sz="1400" b="1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solidFill>
                  <a:srgbClr val="0973E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 Health Effects of the COVID-19 Pandemic on Children and Adolescents - PMC (nih.gov)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089F6-5B33-48B4-B6DF-34CA91EAD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5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010DE-FE7C-4304-B484-1BD7AA533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" dirty="0">
                <a:ea typeface="AvenirNext LT Pro Regular" panose="020B0504020202020204" pitchFamily="34" charset="0"/>
                <a:cs typeface="Calibri Light" panose="020F0302020204030204" pitchFamily="34" charset="0"/>
              </a:rPr>
              <a:t>PAYS: Pennsylvania students in 6, 8, 10 and 12</a:t>
            </a:r>
            <a:r>
              <a:rPr lang="en-US" spc="5" baseline="30000" dirty="0">
                <a:ea typeface="AvenirNext LT Pro Regular" panose="020B0504020202020204" pitchFamily="34" charset="0"/>
                <a:cs typeface="Calibri Light" panose="020F0302020204030204" pitchFamily="34" charset="0"/>
              </a:rPr>
              <a:t>th</a:t>
            </a:r>
            <a:r>
              <a:rPr lang="en-US" spc="5" dirty="0">
                <a:ea typeface="AvenirNext LT Pro Regular" panose="020B0504020202020204" pitchFamily="34" charset="0"/>
                <a:cs typeface="Calibri Light" panose="020F0302020204030204" pitchFamily="34" charset="0"/>
              </a:rPr>
              <a:t> grade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007BD-5EA6-4963-948F-0F455E67A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Protective factors decreased</a:t>
            </a:r>
          </a:p>
          <a:p>
            <a:pPr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2400" spc="5" dirty="0">
              <a:effectLst/>
              <a:ea typeface="AvenirNext LT Pro Regular" panose="020B0504020202020204" pitchFamily="34" charset="0"/>
              <a:cs typeface="Calibri Light" panose="020F0302020204030204" pitchFamily="34" charset="0"/>
            </a:endParaRPr>
          </a:p>
          <a:p>
            <a:pPr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Increases in the following </a:t>
            </a:r>
            <a:r>
              <a:rPr lang="en-US" sz="2400" u="sng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mental health concerns</a:t>
            </a:r>
            <a:endParaRPr lang="en-US" sz="2400" spc="5" dirty="0">
              <a:effectLst/>
              <a:ea typeface="AvenirNext LT Pro Regular" panose="020B0504020202020204" pitchFamily="34" charset="0"/>
              <a:cs typeface="Calibri Light" panose="020F03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Self-harm (17.6%)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Felt depressed or sad MOST days (40.1%)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Sometimes I think that life is not worth it (27.9%)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At times I think I am no good at all (38.6%)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I am inclined to think that I am a failure (26.2%)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spc="5" dirty="0">
              <a:effectLst/>
              <a:ea typeface="AvenirNext LT Pro Regular" panose="020B0504020202020204" pitchFamily="34" charset="0"/>
              <a:cs typeface="Calibri Light" panose="020F0302020204030204" pitchFamily="34" charset="0"/>
            </a:endParaRPr>
          </a:p>
          <a:p>
            <a:pPr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Increases in the following </a:t>
            </a:r>
            <a:r>
              <a:rPr lang="en-US" sz="2400" u="sng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suicide risk behaviors</a:t>
            </a:r>
            <a:endParaRPr lang="en-US" sz="2400" spc="5" dirty="0">
              <a:effectLst/>
              <a:ea typeface="AvenirNext LT Pro Regular" panose="020B0504020202020204" pitchFamily="34" charset="0"/>
              <a:cs typeface="Calibri Light" panose="020F03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So sad stopped doing usual activities (31%)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Seriously considered suicide (18.6%)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Planned suicide (14.7%)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Attempted suicide (10.9%)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spc="5" dirty="0">
                <a:effectLst/>
                <a:ea typeface="AvenirNext LT Pro Regular" panose="020B0504020202020204" pitchFamily="34" charset="0"/>
                <a:cs typeface="Calibri Light" panose="020F0302020204030204" pitchFamily="34" charset="0"/>
              </a:rPr>
              <a:t>Needed medical treatment for suicide attempt (2.2%)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BDF6D-0B57-4485-92AE-C13C69AA52D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400" u="sng" spc="5" dirty="0">
                <a:solidFill>
                  <a:srgbClr val="0000FF"/>
                </a:solidFill>
                <a:effectLst/>
                <a:latin typeface="AvenirNext LT Pro Regular" panose="020B0504020202020204" pitchFamily="34" charset="0"/>
                <a:ea typeface="AvenirNext LT Pro Regular" panose="020B0504020202020204" pitchFamily="34" charset="0"/>
                <a:cs typeface="Calibri Light" panose="020F0302020204030204" pitchFamily="34" charset="0"/>
                <a:hlinkClick r:id="rId3"/>
              </a:rPr>
              <a:t>State </a:t>
            </a:r>
            <a:r>
              <a:rPr lang="en-US" sz="1400" u="sng" spc="5" dirty="0" err="1">
                <a:solidFill>
                  <a:srgbClr val="0000FF"/>
                </a:solidFill>
                <a:effectLst/>
                <a:latin typeface="AvenirNext LT Pro Regular" panose="020B0504020202020204" pitchFamily="34" charset="0"/>
                <a:ea typeface="AvenirNext LT Pro Regular" panose="020B0504020202020204" pitchFamily="34" charset="0"/>
                <a:cs typeface="Calibri Light" panose="020F0302020204030204" pitchFamily="34" charset="0"/>
                <a:hlinkClick r:id="rId3"/>
              </a:rPr>
              <a:t>Reports_State</a:t>
            </a:r>
            <a:r>
              <a:rPr lang="en-US" sz="1400" u="sng" spc="5" dirty="0">
                <a:solidFill>
                  <a:srgbClr val="0000FF"/>
                </a:solidFill>
                <a:effectLst/>
                <a:latin typeface="AvenirNext LT Pro Regular" panose="020B0504020202020204" pitchFamily="34" charset="0"/>
                <a:ea typeface="AvenirNext LT Pro Regular" panose="020B0504020202020204" pitchFamily="34" charset="0"/>
                <a:cs typeface="Calibri Light" panose="020F0302020204030204" pitchFamily="34" charset="0"/>
                <a:hlinkClick r:id="rId3"/>
              </a:rPr>
              <a:t> of Pennsylvania Profile Report.pdf (pa.gov)</a:t>
            </a:r>
            <a:endParaRPr lang="en-US" sz="1400" spc="5" dirty="0">
              <a:effectLst/>
              <a:latin typeface="AvenirNext LT Pro Regular" panose="020B0504020202020204" pitchFamily="34" charset="0"/>
              <a:ea typeface="AvenirNext LT Pro Regular" panose="020B0504020202020204" pitchFamily="34" charset="0"/>
              <a:cs typeface="Calibri Light" panose="020F0302020204030204" pitchFamily="34" charset="0"/>
            </a:endParaRPr>
          </a:p>
          <a:p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234D8-EDD7-4B19-AD63-2A446C269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CE2B40-8763-45E4-9758-579B0FB876D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969465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">
  <a:themeElements>
    <a:clrScheme name="CCBH">
      <a:dk1>
        <a:srgbClr val="000000"/>
      </a:dk1>
      <a:lt1>
        <a:srgbClr val="FFFFFF"/>
      </a:lt1>
      <a:dk2>
        <a:srgbClr val="5E6367"/>
      </a:dk2>
      <a:lt2>
        <a:srgbClr val="FFFFFF"/>
      </a:lt2>
      <a:accent1>
        <a:srgbClr val="771B61"/>
      </a:accent1>
      <a:accent2>
        <a:srgbClr val="FCB71E"/>
      </a:accent2>
      <a:accent3>
        <a:srgbClr val="4298B5"/>
      </a:accent3>
      <a:accent4>
        <a:srgbClr val="007F6E"/>
      </a:accent4>
      <a:accent5>
        <a:srgbClr val="A7AD37"/>
      </a:accent5>
      <a:accent6>
        <a:srgbClr val="00427A"/>
      </a:accent6>
      <a:hlink>
        <a:srgbClr val="0973EB"/>
      </a:hlink>
      <a:folHlink>
        <a:srgbClr val="B940E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DTAR Summary 202108" id="{8894E32A-118B-495D-A132-35C84A885B6C}" vid="{9BE1DDA5-6DBB-49F5-BEA8-A4D932C83A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7F86A3C1482D41A821F690E5AD35F6" ma:contentTypeVersion="9" ma:contentTypeDescription="Create a new document." ma:contentTypeScope="" ma:versionID="aec1bb81340ad58dad11be27783733cc">
  <xsd:schema xmlns:xsd="http://www.w3.org/2001/XMLSchema" xmlns:xs="http://www.w3.org/2001/XMLSchema" xmlns:p="http://schemas.microsoft.com/office/2006/metadata/properties" xmlns:ns2="b12a0aec-6884-44c0-afca-88db3b3019fc" targetNamespace="http://schemas.microsoft.com/office/2006/metadata/properties" ma:root="true" ma:fieldsID="dc462bbeaf535d277b7e5f001cd64f71" ns2:_="">
    <xsd:import namespace="b12a0aec-6884-44c0-afca-88db3b3019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2a0aec-6884-44c0-afca-88db3b3019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92E50C-425B-4E8D-AF29-E830BC6F2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4F4784-73EF-4E31-BA8F-7441EC9DB1B2}">
  <ds:schemaRefs>
    <ds:schemaRef ds:uri="b12a0aec-6884-44c0-afca-88db3b3019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713561A-E774-4509-88A9-CDE1EB011BB1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b12a0aec-6884-44c0-afca-88db3b3019f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SPEDTAR 101 2021</Template>
  <TotalTime>5868</TotalTime>
  <Words>1091</Words>
  <Application>Microsoft Office PowerPoint</Application>
  <PresentationFormat>Widescreen</PresentationFormat>
  <Paragraphs>198</Paragraphs>
  <Slides>26</Slides>
  <Notes>15</Notes>
  <HiddenSlides>1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AvenirNext LT Pro Medium</vt:lpstr>
      <vt:lpstr>AvenirNext LT Pro Regular</vt:lpstr>
      <vt:lpstr>Calibri</vt:lpstr>
      <vt:lpstr>Calibri Light</vt:lpstr>
      <vt:lpstr>Century Gothic</vt:lpstr>
      <vt:lpstr>Courier New</vt:lpstr>
      <vt:lpstr>Wingdings</vt:lpstr>
      <vt:lpstr>purple</vt:lpstr>
      <vt:lpstr>Getting Off to a Good Start:  The Importance of Early Childhood to Lifelong Health  Amy D. Herschell, Ph.D. June 30, 2022 2:30pm – 4:00pm </vt:lpstr>
      <vt:lpstr>WELCOME</vt:lpstr>
      <vt:lpstr>Overview</vt:lpstr>
      <vt:lpstr>How early childhood affects lifelong health and learning</vt:lpstr>
      <vt:lpstr>VIDEO  </vt:lpstr>
      <vt:lpstr>How Early Childhood Experiences Affect Lifelong Health and Learning - Center on the Developing Child at Harvard University </vt:lpstr>
      <vt:lpstr>This is MORE IMPORTANT than ever now!</vt:lpstr>
      <vt:lpstr>The Impact of COVID on Children (continued)</vt:lpstr>
      <vt:lpstr>PAYS: Pennsylvania students in 6, 8, 10 and 12th grade</vt:lpstr>
      <vt:lpstr>What matters most?</vt:lpstr>
      <vt:lpstr>Parent-Child Interaction Therapy (PCIT)</vt:lpstr>
      <vt:lpstr>Parent-Child Interaction Therapy (PCIT)</vt:lpstr>
      <vt:lpstr>VIDEO: Parent Child Interaction Therapy Overview</vt:lpstr>
      <vt:lpstr>Parent-Child Interaction Therapy</vt:lpstr>
      <vt:lpstr>Who is PCIT Appropriate For?</vt:lpstr>
      <vt:lpstr>What are important components of PCIT?</vt:lpstr>
      <vt:lpstr>Coaching is Key</vt:lpstr>
      <vt:lpstr>Parent Child Interaction Therapy’s  Recognition as an Evidence-based Treatment </vt:lpstr>
      <vt:lpstr>Parent Outcomes</vt:lpstr>
      <vt:lpstr>Child Outcomes</vt:lpstr>
      <vt:lpstr>Enduring Change</vt:lpstr>
      <vt:lpstr>What treatments are similar to PCIT?</vt:lpstr>
      <vt:lpstr>What should the Primary Caregiver expect from treatment?</vt:lpstr>
      <vt:lpstr>Trusted Sources of Information to Learn More</vt:lpstr>
      <vt:lpstr>Saul and Saul Jr, A Pennsylvania Family</vt:lpstr>
      <vt:lpstr>Questions, Comments &amp;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Successful Prevention, Early Detection, Treatment and Recovery (SPEDTAR) for Substance Use Disorders</dc:title>
  <dc:creator>Hutchison, Shari Lynn</dc:creator>
  <cp:lastModifiedBy>Ford, Jamal</cp:lastModifiedBy>
  <cp:revision>160</cp:revision>
  <dcterms:created xsi:type="dcterms:W3CDTF">2021-09-02T19:07:58Z</dcterms:created>
  <dcterms:modified xsi:type="dcterms:W3CDTF">2022-06-30T20:04:38Z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4b1be8-281e-475d-98b0-21c3457e5a46_Enabled">
    <vt:lpwstr>true</vt:lpwstr>
  </property>
  <property fmtid="{D5CDD505-2E9C-101B-9397-08002B2CF9AE}" pid="3" name="MSIP_Label_5e4b1be8-281e-475d-98b0-21c3457e5a46_SetDate">
    <vt:lpwstr>2021-09-02T19:07:59Z</vt:lpwstr>
  </property>
  <property fmtid="{D5CDD505-2E9C-101B-9397-08002B2CF9AE}" pid="4" name="MSIP_Label_5e4b1be8-281e-475d-98b0-21c3457e5a46_Method">
    <vt:lpwstr>Standard</vt:lpwstr>
  </property>
  <property fmtid="{D5CDD505-2E9C-101B-9397-08002B2CF9AE}" pid="5" name="MSIP_Label_5e4b1be8-281e-475d-98b0-21c3457e5a46_Name">
    <vt:lpwstr>Public</vt:lpwstr>
  </property>
  <property fmtid="{D5CDD505-2E9C-101B-9397-08002B2CF9AE}" pid="6" name="MSIP_Label_5e4b1be8-281e-475d-98b0-21c3457e5a46_SiteId">
    <vt:lpwstr>8b3dd73e-4e72-4679-b191-56da1588712b</vt:lpwstr>
  </property>
  <property fmtid="{D5CDD505-2E9C-101B-9397-08002B2CF9AE}" pid="7" name="MSIP_Label_5e4b1be8-281e-475d-98b0-21c3457e5a46_ActionId">
    <vt:lpwstr>b7591fdc-b0f4-4a67-a3e2-c3076e1bfb63</vt:lpwstr>
  </property>
  <property fmtid="{D5CDD505-2E9C-101B-9397-08002B2CF9AE}" pid="8" name="MSIP_Label_5e4b1be8-281e-475d-98b0-21c3457e5a46_ContentBits">
    <vt:lpwstr>0</vt:lpwstr>
  </property>
  <property fmtid="{D5CDD505-2E9C-101B-9397-08002B2CF9AE}" pid="9" name="ContentTypeId">
    <vt:lpwstr>0x010100E17F86A3C1482D41A821F690E5AD35F6</vt:lpwstr>
  </property>
</Properties>
</file>