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5"/>
  </p:notesMasterIdLst>
  <p:sldIdLst>
    <p:sldId id="257" r:id="rId2"/>
    <p:sldId id="270" r:id="rId3"/>
    <p:sldId id="274" r:id="rId4"/>
    <p:sldId id="273" r:id="rId5"/>
    <p:sldId id="272" r:id="rId6"/>
    <p:sldId id="268" r:id="rId7"/>
    <p:sldId id="260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A2B4-3F2E-4625-8A43-6317685F3747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40AE-C1D4-4789-AA4D-E05D807FB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4414-857C-4B8A-A2F8-CA83C62746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396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40AE-C1D4-4789-AA4D-E05D807FBE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378B0-27D1-4B01-B686-6D6E503BF77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3EF052-C6E0-43EC-BCA2-CDE2EF4B8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ocpartnership.org/family-partner/team-up-for-your-family-roadmap-training-tuff/" TargetMode="External"/><Relationship Id="rId4" Type="http://schemas.openxmlformats.org/officeDocument/2006/relationships/hyperlink" Target="http://www.pasocpartnership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ide Roa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91200" y="2286000"/>
            <a:ext cx="7110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229600" cy="1676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1F4382"/>
                </a:solidFill>
                <a:latin typeface="PT Sans" pitchFamily="34" charset="0"/>
              </a:rPr>
              <a:t>Family Member Roadmap</a:t>
            </a:r>
            <a:endParaRPr lang="en-US" b="1" dirty="0">
              <a:solidFill>
                <a:srgbClr val="1F4382"/>
              </a:solidFill>
              <a:latin typeface="PT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305300" y="3009900"/>
            <a:ext cx="304800" cy="891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oadMap2logosWEB-96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0"/>
            <a:ext cx="1981200" cy="10668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5867400"/>
            <a:ext cx="2057400" cy="1219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Five       Making the Most of Appointment 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447800"/>
            <a:ext cx="441579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 Learning Objectives: After viewing this module the family member/learner will...</a:t>
            </a:r>
          </a:p>
          <a:p>
            <a:r>
              <a:rPr lang="en-US" dirty="0" smtClean="0"/>
              <a:t>1. Understand the roles of the attendees of an appointment.</a:t>
            </a:r>
          </a:p>
          <a:p>
            <a:r>
              <a:rPr lang="en-US" dirty="0" smtClean="0"/>
              <a:t>2. Recognize what makes a good appointment.</a:t>
            </a:r>
          </a:p>
          <a:p>
            <a:r>
              <a:rPr lang="en-US" dirty="0" smtClean="0"/>
              <a:t>3. Apply techniques to aid in listening and reflective response.</a:t>
            </a:r>
          </a:p>
          <a:p>
            <a:r>
              <a:rPr lang="en-US" dirty="0" smtClean="0"/>
              <a:t>4. Practice assertiveness during appointments.</a:t>
            </a:r>
          </a:p>
          <a:p>
            <a:r>
              <a:rPr lang="en-US" dirty="0" smtClean="0"/>
              <a:t>5. Identify helpful resources for preparing for and handling issues that may arise during appointments.</a:t>
            </a:r>
            <a:endParaRPr lang="en-US" dirty="0"/>
          </a:p>
        </p:txBody>
      </p:sp>
      <p:pic>
        <p:nvPicPr>
          <p:cNvPr id="5" name="Content Placeholder 4" descr="1196719_175134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975" t="3150" r="10709" b="27559"/>
          <a:stretch>
            <a:fillRect/>
          </a:stretch>
        </p:blipFill>
        <p:spPr>
          <a:xfrm flipH="1">
            <a:off x="1524000" y="2667000"/>
            <a:ext cx="228668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Six    Resolving Mistakes and Misunderstandings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 Learning Objectives: After viewing this module the</a:t>
            </a:r>
          </a:p>
          <a:p>
            <a:pPr>
              <a:buNone/>
            </a:pPr>
            <a:r>
              <a:rPr lang="en-US" b="1" dirty="0" smtClean="0"/>
              <a:t>     family member/learner will...</a:t>
            </a:r>
          </a:p>
          <a:p>
            <a:r>
              <a:rPr lang="en-US" dirty="0" smtClean="0"/>
              <a:t>1. Acknowledge the potential for mistakes.</a:t>
            </a:r>
          </a:p>
          <a:p>
            <a:r>
              <a:rPr lang="en-US" dirty="0" smtClean="0"/>
              <a:t>2. Understand the importance of advocating for one’s child or youth when mistakes occur.</a:t>
            </a:r>
          </a:p>
          <a:p>
            <a:r>
              <a:rPr lang="en-US" dirty="0" smtClean="0"/>
              <a:t>3. Describe possible ways to find resolution when mistakes occur.             </a:t>
            </a:r>
            <a:endParaRPr lang="en-US" dirty="0"/>
          </a:p>
        </p:txBody>
      </p:sp>
      <p:pic>
        <p:nvPicPr>
          <p:cNvPr id="1027" name="Picture 3" descr="C:\Users\Jill Santiago\Pictures\Roadmap Icons\Wendy wkbk icons\light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5400"/>
            <a:ext cx="120015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Seven  Bringing it all Together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 Learning Objectives: After viewing this module the family member/learner will...</a:t>
            </a:r>
          </a:p>
          <a:p>
            <a:r>
              <a:rPr lang="en-US" dirty="0" smtClean="0"/>
              <a:t>1. Recognize the benefits of the ROAD MAP ® tips and recommendations.</a:t>
            </a:r>
          </a:p>
          <a:p>
            <a:r>
              <a:rPr lang="en-US" dirty="0" smtClean="0"/>
              <a:t>2. Identify ways to find help and assistance to find solutions for their children and youth.</a:t>
            </a:r>
          </a:p>
          <a:p>
            <a:r>
              <a:rPr lang="en-US" dirty="0" smtClean="0"/>
              <a:t>3. Understand where to find more information to help their children and youth.</a:t>
            </a:r>
            <a:endParaRPr lang="en-US" dirty="0"/>
          </a:p>
        </p:txBody>
      </p:sp>
      <p:pic>
        <p:nvPicPr>
          <p:cNvPr id="2050" name="Picture 2" descr="C:\Users\Jill Santiago\Pictures\SOC 2\diverse you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2486330"/>
            <a:ext cx="3749675" cy="2494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For More Information</a:t>
            </a:r>
            <a:endParaRPr lang="en-US" dirty="0"/>
          </a:p>
        </p:txBody>
      </p:sp>
      <p:pic>
        <p:nvPicPr>
          <p:cNvPr id="4098" name="Picture 2" descr="C:\Users\Jill Santiago\Pictures\Roadmap Icons\RoadMap2logosWEB-96dp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4343400"/>
            <a:ext cx="3733800" cy="1981200"/>
          </a:xfrm>
        </p:spPr>
      </p:pic>
      <p:pic>
        <p:nvPicPr>
          <p:cNvPr id="4100" name="Picture 4" descr="http://www.pasocpartnership.org/uploads/pa-part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3524250" cy="23526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399" y="1828801"/>
            <a:ext cx="77724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 access the Family Member </a:t>
            </a:r>
            <a:r>
              <a:rPr lang="en-US" sz="2000" b="1" dirty="0" smtClean="0"/>
              <a:t>Roadmaps use the address or link below. Once on the PA System of Care Partnership website click the Pa Partners Learn Together icon .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hlinkClick r:id="rId4"/>
              </a:rPr>
              <a:t>http://www.pasocpartnership.org/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endParaRPr lang="en-US" sz="2000" b="1" dirty="0" smtClean="0"/>
          </a:p>
          <a:p>
            <a:r>
              <a:rPr lang="en-US" sz="2000" b="1" dirty="0" smtClean="0"/>
              <a:t>To view the modules outside of the Learning Management System visit </a:t>
            </a:r>
            <a:r>
              <a:rPr lang="en-US" sz="2000" b="1" dirty="0" smtClean="0">
                <a:hlinkClick r:id="rId5"/>
              </a:rPr>
              <a:t>http</a:t>
            </a:r>
            <a:r>
              <a:rPr lang="en-US" sz="2000" b="1" dirty="0" smtClean="0">
                <a:hlinkClick r:id="rId5"/>
              </a:rPr>
              <a:t>://www.pasocpartnership.org/family-partner/team-up-for-your-family-roadmap-training-tuff/ 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Introducing Family Member Roadmap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developed by families</a:t>
            </a:r>
          </a:p>
          <a:p>
            <a:r>
              <a:rPr lang="en-US" dirty="0" smtClean="0"/>
              <a:t>For the purpose of supporting families</a:t>
            </a:r>
          </a:p>
          <a:p>
            <a:r>
              <a:rPr lang="en-US" dirty="0" smtClean="0"/>
              <a:t>And, to illuminate the importance of engaged families</a:t>
            </a:r>
          </a:p>
          <a:p>
            <a:r>
              <a:rPr lang="en-US" dirty="0" smtClean="0"/>
              <a:t>And, to ensure highest quality family support</a:t>
            </a:r>
          </a:p>
          <a:p>
            <a:r>
              <a:rPr lang="en-US" dirty="0" smtClean="0"/>
              <a:t>And, to promote family driven services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Who are the Family Member    Roadmaps For ???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Family Members: Anyone raising children and youth with mental health issues and other system involvement (like child welfare, juvenile justice, education, mental health and drug &amp; alcohol).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hutterstock_14095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0"/>
            <a:ext cx="3581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Why are the Family Member Roadmaps Important for Families-What  Will They Learn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28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WHY---Research findings support that family members involved in their youth’s treatment, services, etc. </a:t>
            </a:r>
            <a:r>
              <a:rPr lang="en-US" sz="2800" u="sng" dirty="0" smtClean="0"/>
              <a:t>produce better outcomes </a:t>
            </a:r>
            <a:r>
              <a:rPr lang="en-US" sz="2800" dirty="0" smtClean="0"/>
              <a:t>for the youth. 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They are NOT ALONE!!</a:t>
            </a:r>
          </a:p>
          <a:p>
            <a:r>
              <a:rPr lang="en-US" dirty="0" smtClean="0"/>
              <a:t>The modules/lessons are easy to use in language families will understand.</a:t>
            </a:r>
          </a:p>
          <a:p>
            <a:r>
              <a:rPr lang="en-US" dirty="0" smtClean="0"/>
              <a:t>The goal is to help families navigate the systems and give them the tools necessary to feel empowered to help their family member. </a:t>
            </a:r>
          </a:p>
          <a:p>
            <a:r>
              <a:rPr lang="en-US" dirty="0" smtClean="0"/>
              <a:t>The modules/lessons can be taken alone or with a support person.</a:t>
            </a:r>
          </a:p>
          <a:p>
            <a:r>
              <a:rPr lang="en-US" dirty="0" smtClean="0"/>
              <a:t>The family member can complete all at one time or skip around. </a:t>
            </a:r>
          </a:p>
          <a:p>
            <a:r>
              <a:rPr lang="en-US" dirty="0" smtClean="0"/>
              <a:t>Once they are registered they can access the site as many times as they would like.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28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Key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527048"/>
            <a:ext cx="7434071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Finding Your New Reality </a:t>
            </a:r>
          </a:p>
          <a:p>
            <a:endParaRPr lang="en-US" dirty="0" smtClean="0"/>
          </a:p>
          <a:p>
            <a:r>
              <a:rPr lang="en-US" dirty="0" smtClean="0"/>
              <a:t>Keeping Good Records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Sharing Your Child’s Story </a:t>
            </a:r>
          </a:p>
          <a:p>
            <a:endParaRPr lang="en-US" dirty="0" smtClean="0"/>
          </a:p>
          <a:p>
            <a:r>
              <a:rPr lang="en-US" dirty="0" smtClean="0"/>
              <a:t>Asking Questions to Produce Useful Answers</a:t>
            </a:r>
          </a:p>
          <a:p>
            <a:endParaRPr lang="en-US" dirty="0" smtClean="0"/>
          </a:p>
          <a:p>
            <a:r>
              <a:rPr lang="en-US" dirty="0" smtClean="0"/>
              <a:t>Making the Most of Appointment Time</a:t>
            </a:r>
          </a:p>
          <a:p>
            <a:endParaRPr lang="en-US" dirty="0" smtClean="0"/>
          </a:p>
          <a:p>
            <a:r>
              <a:rPr lang="en-US" dirty="0" smtClean="0"/>
              <a:t>Resolving Mistakes and Misunderstandings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Bringing it All Together  </a:t>
            </a:r>
            <a:endParaRPr lang="en-US" dirty="0"/>
          </a:p>
        </p:txBody>
      </p:sp>
      <p:pic>
        <p:nvPicPr>
          <p:cNvPr id="1026" name="Picture 2" descr="C:\Users\Jill Santiago\Pictures\SOC Pics\772 x451 websit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057400" cy="137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48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One  Finding Your New Reality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02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1. Identify with other family members.</a:t>
            </a:r>
          </a:p>
          <a:p>
            <a:r>
              <a:rPr lang="en-US" sz="1800" dirty="0" smtClean="0"/>
              <a:t>2. Recognize that though their child, family and situation are </a:t>
            </a:r>
            <a:r>
              <a:rPr lang="en-US" sz="1800" dirty="0" err="1" smtClean="0"/>
              <a:t>unique,there</a:t>
            </a:r>
            <a:r>
              <a:rPr lang="en-US" sz="1800" dirty="0" smtClean="0"/>
              <a:t> are actions they can take to help their child and themselves reach their goals.</a:t>
            </a:r>
          </a:p>
          <a:p>
            <a:r>
              <a:rPr lang="en-US" sz="1800" dirty="0" smtClean="0"/>
              <a:t>3. Communicate the importance of the  Big Picture for their child or youth.</a:t>
            </a:r>
          </a:p>
          <a:p>
            <a:r>
              <a:rPr lang="en-US" sz="1800" dirty="0" smtClean="0"/>
              <a:t>4. Identify the importance of creating a   team for their child or youth.</a:t>
            </a:r>
          </a:p>
          <a:p>
            <a:r>
              <a:rPr lang="en-US" sz="1800" dirty="0" smtClean="0"/>
              <a:t>5. Recognize their role on the team.</a:t>
            </a:r>
          </a:p>
          <a:p>
            <a:r>
              <a:rPr lang="en-US" sz="1800" dirty="0" smtClean="0"/>
              <a:t>6. Begin to recognize their new reality.</a:t>
            </a:r>
          </a:p>
          <a:p>
            <a:r>
              <a:rPr lang="en-US" sz="1800" dirty="0" smtClean="0"/>
              <a:t>7. Become more familiar with basics of the ROAD MAP tips.</a:t>
            </a:r>
            <a:endParaRPr lang="en-US" sz="1800" dirty="0"/>
          </a:p>
        </p:txBody>
      </p:sp>
      <p:pic>
        <p:nvPicPr>
          <p:cNvPr id="3076" name="Picture 4" descr="C:\Users\Jill Santiago\Pictures\SOC Pics\shutterstock_2470855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Module Two    Keeping Good Records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1172305_9974410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61032" y="2096192"/>
            <a:ext cx="2456411" cy="32752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sz="quarter" idx="2"/>
          </p:nvPr>
        </p:nvSpPr>
        <p:spPr>
          <a:xfrm>
            <a:off x="5181601" y="1219200"/>
            <a:ext cx="3962399" cy="5638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1E4483"/>
                </a:solidFill>
                <a:latin typeface="Arial Black" pitchFamily="34" charset="0"/>
              </a:rPr>
              <a:t>    Learning Objectives: After viewing this module the family member/learner will...</a:t>
            </a:r>
          </a:p>
          <a:p>
            <a:pPr>
              <a:buNone/>
            </a:pPr>
            <a:endParaRPr lang="en-US" sz="1400" b="1" dirty="0" smtClean="0">
              <a:solidFill>
                <a:srgbClr val="1E4483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1. Identify how keeping good records can positively affect the family member, child or youth and team.</a:t>
            </a: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2. Recognize different ways to keep records that might work best for the individual family.</a:t>
            </a: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3. Describe why keeping good records is important to the family member, child or youth and team.</a:t>
            </a: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4. Identify the types of information that could be helpful for their child or youth.</a:t>
            </a: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5. Describe the importance of taking good notes.</a:t>
            </a:r>
          </a:p>
          <a:p>
            <a:pPr>
              <a:buNone/>
            </a:pPr>
            <a:r>
              <a:rPr lang="en-US" sz="1400" dirty="0" smtClean="0">
                <a:solidFill>
                  <a:srgbClr val="1E4483"/>
                </a:solidFill>
                <a:latin typeface="Arial Black" pitchFamily="34" charset="0"/>
              </a:rPr>
              <a:t>6. List some note taking practices that can be helpful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763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Module Three   Sharing Your Child’s History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76600" y="1524000"/>
            <a:ext cx="54102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Learning Objectives: After viewing this module the family member/learner will...</a:t>
            </a:r>
          </a:p>
          <a:p>
            <a:r>
              <a:rPr lang="en-US" dirty="0" smtClean="0"/>
              <a:t>1. Identify the importance of communicating your child’s strengths, needs</a:t>
            </a:r>
          </a:p>
          <a:p>
            <a:r>
              <a:rPr lang="en-US" dirty="0" smtClean="0"/>
              <a:t>and history with service providers and system partners.</a:t>
            </a:r>
          </a:p>
          <a:p>
            <a:r>
              <a:rPr lang="en-US" dirty="0" smtClean="0"/>
              <a:t>2. Describe ways of building a fuller picture of your child’s story, history and your top areas of concern.</a:t>
            </a:r>
          </a:p>
          <a:p>
            <a:r>
              <a:rPr lang="en-US" dirty="0" smtClean="0"/>
              <a:t>3. List items that the family member should consider including in the history/profile.</a:t>
            </a:r>
          </a:p>
          <a:p>
            <a:r>
              <a:rPr lang="en-US" dirty="0" smtClean="0"/>
              <a:t>4. Describe the steps that can be taken to identify your top areas of concern for your child.</a:t>
            </a:r>
            <a:endParaRPr lang="en-US" dirty="0"/>
          </a:p>
        </p:txBody>
      </p:sp>
      <p:pic>
        <p:nvPicPr>
          <p:cNvPr id="5" name="Picture 4" descr="1361797_52190285.jpg"/>
          <p:cNvPicPr>
            <a:picLocks noChangeAspect="1"/>
          </p:cNvPicPr>
          <p:nvPr/>
        </p:nvPicPr>
        <p:blipFill>
          <a:blip r:embed="rId2" cstate="print"/>
          <a:srcRect r="21120" b="1785"/>
          <a:stretch>
            <a:fillRect/>
          </a:stretch>
        </p:blipFill>
        <p:spPr>
          <a:xfrm flipH="1">
            <a:off x="685800" y="1524000"/>
            <a:ext cx="2438400" cy="456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Module Four    Asking Questions to  Produce Useful Answers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0600" y="3048000"/>
            <a:ext cx="1905000" cy="21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1148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Learning Objectives:</a:t>
            </a:r>
          </a:p>
          <a:p>
            <a:pPr>
              <a:buNone/>
            </a:pPr>
            <a:r>
              <a:rPr lang="en-US" b="1" dirty="0" smtClean="0"/>
              <a:t>    After viewing this module the family member/learner will...</a:t>
            </a:r>
          </a:p>
          <a:p>
            <a:r>
              <a:rPr lang="en-US" dirty="0" smtClean="0"/>
              <a:t>1. Explain why it is important to ask questions to gain understanding.</a:t>
            </a:r>
          </a:p>
          <a:p>
            <a:r>
              <a:rPr lang="en-US" dirty="0" smtClean="0"/>
              <a:t>2. List different types of questions that can be asked and the times it is helpful to ask them.</a:t>
            </a:r>
          </a:p>
          <a:p>
            <a:r>
              <a:rPr lang="en-US" dirty="0" smtClean="0"/>
              <a:t>3. Describe tips for asking questions that might be helpful to family members.</a:t>
            </a:r>
          </a:p>
          <a:p>
            <a:r>
              <a:rPr lang="en-US" dirty="0" smtClean="0"/>
              <a:t>4. Recognize that asking questions demonstrates partnership and investment.</a:t>
            </a:r>
            <a:endParaRPr lang="en-US" dirty="0"/>
          </a:p>
        </p:txBody>
      </p:sp>
      <p:pic>
        <p:nvPicPr>
          <p:cNvPr id="5" name="Picture 4" descr="472014_85632864.jpg"/>
          <p:cNvPicPr>
            <a:picLocks noChangeAspect="1"/>
          </p:cNvPicPr>
          <p:nvPr/>
        </p:nvPicPr>
        <p:blipFill>
          <a:blip r:embed="rId2" cstate="print"/>
          <a:srcRect l="16976" r="7306" b="30233"/>
          <a:stretch>
            <a:fillRect/>
          </a:stretch>
        </p:blipFill>
        <p:spPr>
          <a:xfrm>
            <a:off x="152400" y="2514600"/>
            <a:ext cx="4343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470</TotalTime>
  <Words>890</Words>
  <Application>Microsoft Office PowerPoint</Application>
  <PresentationFormat>On-screen Show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Family Member Roadmap</vt:lpstr>
      <vt:lpstr>Introducing Family Member Roadmap</vt:lpstr>
      <vt:lpstr>Who are the Family Member    Roadmaps For ???</vt:lpstr>
      <vt:lpstr>Why are the Family Member Roadmaps Important for Families-What  Will They Learn</vt:lpstr>
      <vt:lpstr>              Key Concepts</vt:lpstr>
      <vt:lpstr>Module One  Finding Your New Reality</vt:lpstr>
      <vt:lpstr>Module Two    Keeping Good Records</vt:lpstr>
      <vt:lpstr>  Module Three   Sharing Your Child’s History</vt:lpstr>
      <vt:lpstr>Module Four    Asking Questions to  Produce Useful Answers</vt:lpstr>
      <vt:lpstr>Module Five       Making the Most of Appointment Time</vt:lpstr>
      <vt:lpstr>Module Six    Resolving Mistakes and Misunderstandings</vt:lpstr>
      <vt:lpstr>Module Seven  Bringing it all Together</vt:lpstr>
      <vt:lpstr>           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Member Roadmap</dc:title>
  <dc:creator>Jill Santiago</dc:creator>
  <cp:lastModifiedBy>Jill Santiago</cp:lastModifiedBy>
  <cp:revision>34</cp:revision>
  <dcterms:created xsi:type="dcterms:W3CDTF">2016-10-03T15:55:38Z</dcterms:created>
  <dcterms:modified xsi:type="dcterms:W3CDTF">2017-08-23T18:47:25Z</dcterms:modified>
</cp:coreProperties>
</file>