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88" r:id="rId3"/>
    <p:sldId id="290" r:id="rId4"/>
    <p:sldId id="263" r:id="rId5"/>
    <p:sldId id="292" r:id="rId6"/>
    <p:sldId id="297" r:id="rId7"/>
    <p:sldId id="298" r:id="rId8"/>
    <p:sldId id="293" r:id="rId9"/>
    <p:sldId id="272" r:id="rId10"/>
    <p:sldId id="273" r:id="rId11"/>
    <p:sldId id="296" r:id="rId12"/>
    <p:sldId id="268" r:id="rId13"/>
    <p:sldId id="269" r:id="rId14"/>
    <p:sldId id="284" r:id="rId15"/>
    <p:sldId id="28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3ADDD"/>
    <a:srgbClr val="80AED0"/>
    <a:srgbClr val="80AEE6"/>
    <a:srgbClr val="80AEE0"/>
    <a:srgbClr val="80AEEA"/>
    <a:srgbClr val="00B0E6"/>
    <a:srgbClr val="00B0ED"/>
    <a:srgbClr val="80AED5"/>
    <a:srgbClr val="013E7F"/>
    <a:srgbClr val="7EAE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8" autoAdjust="0"/>
    <p:restoredTop sz="86535" autoAdjust="0"/>
  </p:normalViewPr>
  <p:slideViewPr>
    <p:cSldViewPr>
      <p:cViewPr varScale="1">
        <p:scale>
          <a:sx n="67" d="100"/>
          <a:sy n="67" d="100"/>
        </p:scale>
        <p:origin x="-11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00" d="100"/>
          <a:sy n="100" d="100"/>
        </p:scale>
        <p:origin x="2466"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7137F6-05AE-4968-8D6A-93FDB2EFF5E1}" type="doc">
      <dgm:prSet loTypeId="urn:microsoft.com/office/officeart/2005/8/layout/cycle6" loCatId="relationship" qsTypeId="urn:microsoft.com/office/officeart/2005/8/quickstyle/simple5" qsCatId="simple" csTypeId="urn:microsoft.com/office/officeart/2005/8/colors/accent1_2" csCatId="accent1" phldr="1"/>
      <dgm:spPr/>
      <dgm:t>
        <a:bodyPr/>
        <a:lstStyle/>
        <a:p>
          <a:endParaRPr lang="en-US"/>
        </a:p>
      </dgm:t>
    </dgm:pt>
    <dgm:pt modelId="{8629F037-9035-450C-A594-6D8424866C8B}">
      <dgm:prSet phldrT="[Text]" custT="1"/>
      <dgm:spPr/>
      <dgm:t>
        <a:bodyPr/>
        <a:lstStyle/>
        <a:p>
          <a:r>
            <a:rPr lang="en-US" sz="2100" dirty="0" smtClean="0">
              <a:solidFill>
                <a:schemeClr val="tx1"/>
              </a:solidFill>
            </a:rPr>
            <a:t>Protocols for helping students at risk of suicide</a:t>
          </a:r>
          <a:endParaRPr lang="en-US" sz="2100" dirty="0">
            <a:solidFill>
              <a:schemeClr val="tx1"/>
            </a:solidFill>
          </a:endParaRPr>
        </a:p>
      </dgm:t>
    </dgm:pt>
    <dgm:pt modelId="{FB88E2E1-B24E-48C1-BB27-0045E15CD705}" type="parTrans" cxnId="{596CC4B9-BA19-4703-9479-FC0B45FFA268}">
      <dgm:prSet/>
      <dgm:spPr/>
      <dgm:t>
        <a:bodyPr/>
        <a:lstStyle/>
        <a:p>
          <a:endParaRPr lang="en-US">
            <a:solidFill>
              <a:schemeClr val="tx1"/>
            </a:solidFill>
          </a:endParaRPr>
        </a:p>
      </dgm:t>
    </dgm:pt>
    <dgm:pt modelId="{EEE06374-AED0-40D7-80D6-F43BC801FC33}" type="sibTrans" cxnId="{596CC4B9-BA19-4703-9479-FC0B45FFA268}">
      <dgm:prSet/>
      <dgm:spPr/>
      <dgm:t>
        <a:bodyPr/>
        <a:lstStyle/>
        <a:p>
          <a:endParaRPr lang="en-US">
            <a:solidFill>
              <a:schemeClr val="tx1"/>
            </a:solidFill>
          </a:endParaRPr>
        </a:p>
      </dgm:t>
    </dgm:pt>
    <dgm:pt modelId="{94330B33-C0A0-4DDE-B73D-C42CD943BC2D}">
      <dgm:prSet phldrT="[Text]" custT="1"/>
      <dgm:spPr/>
      <dgm:t>
        <a:bodyPr/>
        <a:lstStyle/>
        <a:p>
          <a:r>
            <a:rPr lang="en-US" sz="2100" dirty="0" smtClean="0">
              <a:solidFill>
                <a:schemeClr val="tx1"/>
              </a:solidFill>
            </a:rPr>
            <a:t>Protocols for responding to suicide death</a:t>
          </a:r>
          <a:endParaRPr lang="en-US" sz="2100" dirty="0">
            <a:solidFill>
              <a:schemeClr val="tx1"/>
            </a:solidFill>
          </a:endParaRPr>
        </a:p>
      </dgm:t>
    </dgm:pt>
    <dgm:pt modelId="{2ECA6EA7-AB64-4DB7-8EA0-AC87E6EC12C6}" type="parTrans" cxnId="{45C21768-4D9F-4A68-AFF5-FAE5638AAAF1}">
      <dgm:prSet/>
      <dgm:spPr/>
      <dgm:t>
        <a:bodyPr/>
        <a:lstStyle/>
        <a:p>
          <a:endParaRPr lang="en-US">
            <a:solidFill>
              <a:schemeClr val="tx1"/>
            </a:solidFill>
          </a:endParaRPr>
        </a:p>
      </dgm:t>
    </dgm:pt>
    <dgm:pt modelId="{7AE673AB-2648-40F2-892D-E0AC13A89A8C}" type="sibTrans" cxnId="{45C21768-4D9F-4A68-AFF5-FAE5638AAAF1}">
      <dgm:prSet/>
      <dgm:spPr/>
      <dgm:t>
        <a:bodyPr/>
        <a:lstStyle/>
        <a:p>
          <a:endParaRPr lang="en-US">
            <a:solidFill>
              <a:schemeClr val="tx1"/>
            </a:solidFill>
          </a:endParaRPr>
        </a:p>
      </dgm:t>
    </dgm:pt>
    <dgm:pt modelId="{18380769-0030-43AD-9D7F-CFF9738FC9EE}">
      <dgm:prSet phldrT="[Text]"/>
      <dgm:spPr/>
      <dgm:t>
        <a:bodyPr/>
        <a:lstStyle/>
        <a:p>
          <a:r>
            <a:rPr lang="en-US" dirty="0" smtClean="0">
              <a:solidFill>
                <a:schemeClr val="tx1"/>
              </a:solidFill>
            </a:rPr>
            <a:t>Parent Education</a:t>
          </a:r>
          <a:endParaRPr lang="en-US" dirty="0">
            <a:solidFill>
              <a:schemeClr val="tx1"/>
            </a:solidFill>
          </a:endParaRPr>
        </a:p>
      </dgm:t>
    </dgm:pt>
    <dgm:pt modelId="{C90E7F43-23FA-479D-9D3B-1A4BEED55A4D}" type="parTrans" cxnId="{170D9373-CE85-4A61-8723-A70A38FF9548}">
      <dgm:prSet/>
      <dgm:spPr/>
      <dgm:t>
        <a:bodyPr/>
        <a:lstStyle/>
        <a:p>
          <a:endParaRPr lang="en-US">
            <a:solidFill>
              <a:schemeClr val="tx1"/>
            </a:solidFill>
          </a:endParaRPr>
        </a:p>
      </dgm:t>
    </dgm:pt>
    <dgm:pt modelId="{CD5720AE-FB73-40AB-8FA2-8479FB23FEFB}" type="sibTrans" cxnId="{170D9373-CE85-4A61-8723-A70A38FF9548}">
      <dgm:prSet/>
      <dgm:spPr/>
      <dgm:t>
        <a:bodyPr/>
        <a:lstStyle/>
        <a:p>
          <a:endParaRPr lang="en-US">
            <a:solidFill>
              <a:schemeClr val="tx1"/>
            </a:solidFill>
          </a:endParaRPr>
        </a:p>
      </dgm:t>
    </dgm:pt>
    <dgm:pt modelId="{F3448A74-9DF4-4808-833C-F3537C758317}">
      <dgm:prSet phldrT="[Text]"/>
      <dgm:spPr/>
      <dgm:t>
        <a:bodyPr/>
        <a:lstStyle/>
        <a:p>
          <a:r>
            <a:rPr lang="en-US" dirty="0" smtClean="0">
              <a:solidFill>
                <a:schemeClr val="tx1"/>
              </a:solidFill>
            </a:rPr>
            <a:t>Student Education</a:t>
          </a:r>
          <a:endParaRPr lang="en-US" dirty="0">
            <a:solidFill>
              <a:schemeClr val="tx1"/>
            </a:solidFill>
          </a:endParaRPr>
        </a:p>
      </dgm:t>
    </dgm:pt>
    <dgm:pt modelId="{30FE5DFE-FA57-4FF9-A1E4-3103D8A3E30D}" type="parTrans" cxnId="{9CA5A4C2-5612-4F34-BD34-50A3C2829A58}">
      <dgm:prSet/>
      <dgm:spPr/>
      <dgm:t>
        <a:bodyPr/>
        <a:lstStyle/>
        <a:p>
          <a:endParaRPr lang="en-US">
            <a:solidFill>
              <a:schemeClr val="tx1"/>
            </a:solidFill>
          </a:endParaRPr>
        </a:p>
      </dgm:t>
    </dgm:pt>
    <dgm:pt modelId="{7562A9D9-208F-4600-9239-D9DA9B356576}" type="sibTrans" cxnId="{9CA5A4C2-5612-4F34-BD34-50A3C2829A58}">
      <dgm:prSet/>
      <dgm:spPr/>
      <dgm:t>
        <a:bodyPr/>
        <a:lstStyle/>
        <a:p>
          <a:endParaRPr lang="en-US">
            <a:solidFill>
              <a:schemeClr val="tx1"/>
            </a:solidFill>
          </a:endParaRPr>
        </a:p>
      </dgm:t>
    </dgm:pt>
    <dgm:pt modelId="{5D87E9DC-C9F5-4662-82EE-82A898C03627}">
      <dgm:prSet phldrT="[Text]"/>
      <dgm:spPr/>
      <dgm:t>
        <a:bodyPr/>
        <a:lstStyle/>
        <a:p>
          <a:r>
            <a:rPr lang="en-US" dirty="0" smtClean="0">
              <a:solidFill>
                <a:schemeClr val="tx1"/>
              </a:solidFill>
            </a:rPr>
            <a:t>Screening</a:t>
          </a:r>
          <a:endParaRPr lang="en-US" dirty="0">
            <a:solidFill>
              <a:schemeClr val="tx1"/>
            </a:solidFill>
          </a:endParaRPr>
        </a:p>
      </dgm:t>
    </dgm:pt>
    <dgm:pt modelId="{72E724EC-4232-438A-8849-4BCA65C3C1F5}" type="parTrans" cxnId="{66BD0086-5003-4913-A419-36914FA75E04}">
      <dgm:prSet/>
      <dgm:spPr/>
      <dgm:t>
        <a:bodyPr/>
        <a:lstStyle/>
        <a:p>
          <a:endParaRPr lang="en-US">
            <a:solidFill>
              <a:schemeClr val="tx1"/>
            </a:solidFill>
          </a:endParaRPr>
        </a:p>
      </dgm:t>
    </dgm:pt>
    <dgm:pt modelId="{B93CAAE4-42B7-4261-99B5-B24F92A859A5}" type="sibTrans" cxnId="{66BD0086-5003-4913-A419-36914FA75E04}">
      <dgm:prSet/>
      <dgm:spPr/>
      <dgm:t>
        <a:bodyPr/>
        <a:lstStyle/>
        <a:p>
          <a:endParaRPr lang="en-US">
            <a:solidFill>
              <a:schemeClr val="tx1"/>
            </a:solidFill>
          </a:endParaRPr>
        </a:p>
      </dgm:t>
    </dgm:pt>
    <dgm:pt modelId="{710F15F8-B3EE-46EA-A511-266789516FFF}">
      <dgm:prSet custT="1"/>
      <dgm:spPr/>
      <dgm:t>
        <a:bodyPr/>
        <a:lstStyle/>
        <a:p>
          <a:r>
            <a:rPr lang="en-US" sz="2100" dirty="0" smtClean="0">
              <a:solidFill>
                <a:schemeClr val="tx1"/>
              </a:solidFill>
            </a:rPr>
            <a:t>Staff education training</a:t>
          </a:r>
          <a:endParaRPr lang="en-US" sz="2100" dirty="0">
            <a:solidFill>
              <a:schemeClr val="tx1"/>
            </a:solidFill>
          </a:endParaRPr>
        </a:p>
      </dgm:t>
    </dgm:pt>
    <dgm:pt modelId="{64B80066-FD53-4526-9015-4E22D6E849D4}" type="parTrans" cxnId="{10A795A7-3A5D-4FBD-AA84-C32EC300973E}">
      <dgm:prSet/>
      <dgm:spPr/>
      <dgm:t>
        <a:bodyPr/>
        <a:lstStyle/>
        <a:p>
          <a:endParaRPr lang="en-US">
            <a:solidFill>
              <a:schemeClr val="tx1"/>
            </a:solidFill>
          </a:endParaRPr>
        </a:p>
      </dgm:t>
    </dgm:pt>
    <dgm:pt modelId="{F5D9628D-2B69-4766-B2F1-7902AC18579B}" type="sibTrans" cxnId="{10A795A7-3A5D-4FBD-AA84-C32EC300973E}">
      <dgm:prSet/>
      <dgm:spPr/>
      <dgm:t>
        <a:bodyPr/>
        <a:lstStyle/>
        <a:p>
          <a:endParaRPr lang="en-US">
            <a:solidFill>
              <a:schemeClr val="tx1"/>
            </a:solidFill>
          </a:endParaRPr>
        </a:p>
      </dgm:t>
    </dgm:pt>
    <dgm:pt modelId="{E9BB7B36-C527-4CBE-813D-FFB1445EA3E2}" type="pres">
      <dgm:prSet presAssocID="{EC7137F6-05AE-4968-8D6A-93FDB2EFF5E1}" presName="cycle" presStyleCnt="0">
        <dgm:presLayoutVars>
          <dgm:dir/>
          <dgm:resizeHandles val="exact"/>
        </dgm:presLayoutVars>
      </dgm:prSet>
      <dgm:spPr/>
      <dgm:t>
        <a:bodyPr/>
        <a:lstStyle/>
        <a:p>
          <a:endParaRPr lang="en-US"/>
        </a:p>
      </dgm:t>
    </dgm:pt>
    <dgm:pt modelId="{712F639E-7B19-42AE-8A30-1C24EF3BC534}" type="pres">
      <dgm:prSet presAssocID="{8629F037-9035-450C-A594-6D8424866C8B}" presName="node" presStyleLbl="node1" presStyleIdx="0" presStyleCnt="6" custScaleX="195538" custScaleY="167289">
        <dgm:presLayoutVars>
          <dgm:bulletEnabled val="1"/>
        </dgm:presLayoutVars>
      </dgm:prSet>
      <dgm:spPr/>
      <dgm:t>
        <a:bodyPr/>
        <a:lstStyle/>
        <a:p>
          <a:endParaRPr lang="en-US"/>
        </a:p>
      </dgm:t>
    </dgm:pt>
    <dgm:pt modelId="{1E4ED01D-8226-49AD-BD86-371CF8F01A67}" type="pres">
      <dgm:prSet presAssocID="{8629F037-9035-450C-A594-6D8424866C8B}" presName="spNode" presStyleCnt="0"/>
      <dgm:spPr/>
      <dgm:t>
        <a:bodyPr/>
        <a:lstStyle/>
        <a:p>
          <a:endParaRPr lang="en-US"/>
        </a:p>
      </dgm:t>
    </dgm:pt>
    <dgm:pt modelId="{8FD2CAC4-40B6-454A-9A45-CD54465D3EC0}" type="pres">
      <dgm:prSet presAssocID="{EEE06374-AED0-40D7-80D6-F43BC801FC33}" presName="sibTrans" presStyleLbl="sibTrans1D1" presStyleIdx="0" presStyleCnt="6"/>
      <dgm:spPr/>
      <dgm:t>
        <a:bodyPr/>
        <a:lstStyle/>
        <a:p>
          <a:endParaRPr lang="en-US"/>
        </a:p>
      </dgm:t>
    </dgm:pt>
    <dgm:pt modelId="{F4747A9A-43B8-45EB-919E-70E59EDDBD6F}" type="pres">
      <dgm:prSet presAssocID="{94330B33-C0A0-4DDE-B73D-C42CD943BC2D}" presName="node" presStyleLbl="node1" presStyleIdx="1" presStyleCnt="6" custScaleX="174911" custScaleY="165829" custRadScaleRad="110875" custRadScaleInc="80638">
        <dgm:presLayoutVars>
          <dgm:bulletEnabled val="1"/>
        </dgm:presLayoutVars>
      </dgm:prSet>
      <dgm:spPr/>
      <dgm:t>
        <a:bodyPr/>
        <a:lstStyle/>
        <a:p>
          <a:endParaRPr lang="en-US"/>
        </a:p>
      </dgm:t>
    </dgm:pt>
    <dgm:pt modelId="{B6ABC8E6-B2E1-4FAE-918F-947B9112BC3D}" type="pres">
      <dgm:prSet presAssocID="{94330B33-C0A0-4DDE-B73D-C42CD943BC2D}" presName="spNode" presStyleCnt="0"/>
      <dgm:spPr/>
      <dgm:t>
        <a:bodyPr/>
        <a:lstStyle/>
        <a:p>
          <a:endParaRPr lang="en-US"/>
        </a:p>
      </dgm:t>
    </dgm:pt>
    <dgm:pt modelId="{75180E83-92C7-409E-A868-336EA56870F0}" type="pres">
      <dgm:prSet presAssocID="{7AE673AB-2648-40F2-892D-E0AC13A89A8C}" presName="sibTrans" presStyleLbl="sibTrans1D1" presStyleIdx="1" presStyleCnt="6"/>
      <dgm:spPr/>
      <dgm:t>
        <a:bodyPr/>
        <a:lstStyle/>
        <a:p>
          <a:endParaRPr lang="en-US"/>
        </a:p>
      </dgm:t>
    </dgm:pt>
    <dgm:pt modelId="{A7B13FA9-808C-41BC-82AC-F50166EAD488}" type="pres">
      <dgm:prSet presAssocID="{710F15F8-B3EE-46EA-A511-266789516FFF}" presName="node" presStyleLbl="node1" presStyleIdx="2" presStyleCnt="6" custScaleX="171592" custScaleY="146415" custRadScaleRad="111061" custRadScaleInc="-36600">
        <dgm:presLayoutVars>
          <dgm:bulletEnabled val="1"/>
        </dgm:presLayoutVars>
      </dgm:prSet>
      <dgm:spPr/>
      <dgm:t>
        <a:bodyPr/>
        <a:lstStyle/>
        <a:p>
          <a:endParaRPr lang="en-US"/>
        </a:p>
      </dgm:t>
    </dgm:pt>
    <dgm:pt modelId="{28386E2A-1EB8-47AE-B134-28E23F10B530}" type="pres">
      <dgm:prSet presAssocID="{710F15F8-B3EE-46EA-A511-266789516FFF}" presName="spNode" presStyleCnt="0"/>
      <dgm:spPr/>
      <dgm:t>
        <a:bodyPr/>
        <a:lstStyle/>
        <a:p>
          <a:endParaRPr lang="en-US"/>
        </a:p>
      </dgm:t>
    </dgm:pt>
    <dgm:pt modelId="{4E2E3392-959B-4BCB-ADDC-CE85EC8536A7}" type="pres">
      <dgm:prSet presAssocID="{F5D9628D-2B69-4766-B2F1-7902AC18579B}" presName="sibTrans" presStyleLbl="sibTrans1D1" presStyleIdx="2" presStyleCnt="6"/>
      <dgm:spPr/>
      <dgm:t>
        <a:bodyPr/>
        <a:lstStyle/>
        <a:p>
          <a:endParaRPr lang="en-US"/>
        </a:p>
      </dgm:t>
    </dgm:pt>
    <dgm:pt modelId="{6F669249-D99E-4C91-9619-D88CD336A9AD}" type="pres">
      <dgm:prSet presAssocID="{18380769-0030-43AD-9D7F-CFF9738FC9EE}" presName="node" presStyleLbl="node1" presStyleIdx="3" presStyleCnt="6" custScaleX="149746" custScaleY="151050" custRadScaleRad="97855" custRadScaleInc="1460">
        <dgm:presLayoutVars>
          <dgm:bulletEnabled val="1"/>
        </dgm:presLayoutVars>
      </dgm:prSet>
      <dgm:spPr/>
      <dgm:t>
        <a:bodyPr/>
        <a:lstStyle/>
        <a:p>
          <a:endParaRPr lang="en-US"/>
        </a:p>
      </dgm:t>
    </dgm:pt>
    <dgm:pt modelId="{57BCB9BA-6829-4302-BFB0-E6C1E11E6F88}" type="pres">
      <dgm:prSet presAssocID="{18380769-0030-43AD-9D7F-CFF9738FC9EE}" presName="spNode" presStyleCnt="0"/>
      <dgm:spPr/>
      <dgm:t>
        <a:bodyPr/>
        <a:lstStyle/>
        <a:p>
          <a:endParaRPr lang="en-US"/>
        </a:p>
      </dgm:t>
    </dgm:pt>
    <dgm:pt modelId="{5629AAED-C289-409E-AFE3-3E196963CA07}" type="pres">
      <dgm:prSet presAssocID="{CD5720AE-FB73-40AB-8FA2-8479FB23FEFB}" presName="sibTrans" presStyleLbl="sibTrans1D1" presStyleIdx="3" presStyleCnt="6"/>
      <dgm:spPr/>
      <dgm:t>
        <a:bodyPr/>
        <a:lstStyle/>
        <a:p>
          <a:endParaRPr lang="en-US"/>
        </a:p>
      </dgm:t>
    </dgm:pt>
    <dgm:pt modelId="{30410351-4215-4EDD-8F5B-B6CFF2A967F1}" type="pres">
      <dgm:prSet presAssocID="{F3448A74-9DF4-4808-833C-F3537C758317}" presName="node" presStyleLbl="node1" presStyleIdx="4" presStyleCnt="6" custScaleX="165450" custScaleY="146415" custRadScaleRad="110763" custRadScaleInc="47642">
        <dgm:presLayoutVars>
          <dgm:bulletEnabled val="1"/>
        </dgm:presLayoutVars>
      </dgm:prSet>
      <dgm:spPr/>
      <dgm:t>
        <a:bodyPr/>
        <a:lstStyle/>
        <a:p>
          <a:endParaRPr lang="en-US"/>
        </a:p>
      </dgm:t>
    </dgm:pt>
    <dgm:pt modelId="{0F72D8FF-BB6C-4340-823F-09E5D53DE130}" type="pres">
      <dgm:prSet presAssocID="{F3448A74-9DF4-4808-833C-F3537C758317}" presName="spNode" presStyleCnt="0"/>
      <dgm:spPr/>
      <dgm:t>
        <a:bodyPr/>
        <a:lstStyle/>
        <a:p>
          <a:endParaRPr lang="en-US"/>
        </a:p>
      </dgm:t>
    </dgm:pt>
    <dgm:pt modelId="{BB485BCE-25D5-414B-A5EE-89FD3649149B}" type="pres">
      <dgm:prSet presAssocID="{7562A9D9-208F-4600-9239-D9DA9B356576}" presName="sibTrans" presStyleLbl="sibTrans1D1" presStyleIdx="4" presStyleCnt="6"/>
      <dgm:spPr/>
      <dgm:t>
        <a:bodyPr/>
        <a:lstStyle/>
        <a:p>
          <a:endParaRPr lang="en-US"/>
        </a:p>
      </dgm:t>
    </dgm:pt>
    <dgm:pt modelId="{B66CAE49-470D-4368-9B40-139CCDF5212B}" type="pres">
      <dgm:prSet presAssocID="{5D87E9DC-C9F5-4662-82EE-82A898C03627}" presName="node" presStyleLbl="node1" presStyleIdx="5" presStyleCnt="6" custScaleX="164351" custScaleY="154348" custRadScaleRad="108095" custRadScaleInc="-72137">
        <dgm:presLayoutVars>
          <dgm:bulletEnabled val="1"/>
        </dgm:presLayoutVars>
      </dgm:prSet>
      <dgm:spPr/>
      <dgm:t>
        <a:bodyPr/>
        <a:lstStyle/>
        <a:p>
          <a:endParaRPr lang="en-US"/>
        </a:p>
      </dgm:t>
    </dgm:pt>
    <dgm:pt modelId="{4287092F-E4EC-42E8-A783-69A809B9AF49}" type="pres">
      <dgm:prSet presAssocID="{5D87E9DC-C9F5-4662-82EE-82A898C03627}" presName="spNode" presStyleCnt="0"/>
      <dgm:spPr/>
      <dgm:t>
        <a:bodyPr/>
        <a:lstStyle/>
        <a:p>
          <a:endParaRPr lang="en-US"/>
        </a:p>
      </dgm:t>
    </dgm:pt>
    <dgm:pt modelId="{A8991944-AB94-42AD-8152-A12569EBAE7F}" type="pres">
      <dgm:prSet presAssocID="{B93CAAE4-42B7-4261-99B5-B24F92A859A5}" presName="sibTrans" presStyleLbl="sibTrans1D1" presStyleIdx="5" presStyleCnt="6"/>
      <dgm:spPr/>
      <dgm:t>
        <a:bodyPr/>
        <a:lstStyle/>
        <a:p>
          <a:endParaRPr lang="en-US"/>
        </a:p>
      </dgm:t>
    </dgm:pt>
  </dgm:ptLst>
  <dgm:cxnLst>
    <dgm:cxn modelId="{9CA5A4C2-5612-4F34-BD34-50A3C2829A58}" srcId="{EC7137F6-05AE-4968-8D6A-93FDB2EFF5E1}" destId="{F3448A74-9DF4-4808-833C-F3537C758317}" srcOrd="4" destOrd="0" parTransId="{30FE5DFE-FA57-4FF9-A1E4-3103D8A3E30D}" sibTransId="{7562A9D9-208F-4600-9239-D9DA9B356576}"/>
    <dgm:cxn modelId="{66BD0086-5003-4913-A419-36914FA75E04}" srcId="{EC7137F6-05AE-4968-8D6A-93FDB2EFF5E1}" destId="{5D87E9DC-C9F5-4662-82EE-82A898C03627}" srcOrd="5" destOrd="0" parTransId="{72E724EC-4232-438A-8849-4BCA65C3C1F5}" sibTransId="{B93CAAE4-42B7-4261-99B5-B24F92A859A5}"/>
    <dgm:cxn modelId="{08CEE549-57BE-49C8-B5A2-1C17523CE519}" type="presOf" srcId="{5D87E9DC-C9F5-4662-82EE-82A898C03627}" destId="{B66CAE49-470D-4368-9B40-139CCDF5212B}" srcOrd="0" destOrd="0" presId="urn:microsoft.com/office/officeart/2005/8/layout/cycle6"/>
    <dgm:cxn modelId="{45C21768-4D9F-4A68-AFF5-FAE5638AAAF1}" srcId="{EC7137F6-05AE-4968-8D6A-93FDB2EFF5E1}" destId="{94330B33-C0A0-4DDE-B73D-C42CD943BC2D}" srcOrd="1" destOrd="0" parTransId="{2ECA6EA7-AB64-4DB7-8EA0-AC87E6EC12C6}" sibTransId="{7AE673AB-2648-40F2-892D-E0AC13A89A8C}"/>
    <dgm:cxn modelId="{170D9373-CE85-4A61-8723-A70A38FF9548}" srcId="{EC7137F6-05AE-4968-8D6A-93FDB2EFF5E1}" destId="{18380769-0030-43AD-9D7F-CFF9738FC9EE}" srcOrd="3" destOrd="0" parTransId="{C90E7F43-23FA-479D-9D3B-1A4BEED55A4D}" sibTransId="{CD5720AE-FB73-40AB-8FA2-8479FB23FEFB}"/>
    <dgm:cxn modelId="{B741BE7D-E77B-4E71-AD8A-C831D5F530B0}" type="presOf" srcId="{F3448A74-9DF4-4808-833C-F3537C758317}" destId="{30410351-4215-4EDD-8F5B-B6CFF2A967F1}" srcOrd="0" destOrd="0" presId="urn:microsoft.com/office/officeart/2005/8/layout/cycle6"/>
    <dgm:cxn modelId="{2247CC84-45AD-43F7-BECA-E575F4482A32}" type="presOf" srcId="{710F15F8-B3EE-46EA-A511-266789516FFF}" destId="{A7B13FA9-808C-41BC-82AC-F50166EAD488}" srcOrd="0" destOrd="0" presId="urn:microsoft.com/office/officeart/2005/8/layout/cycle6"/>
    <dgm:cxn modelId="{C8ECE927-EAD6-48B4-8CF0-24D5E48EA181}" type="presOf" srcId="{18380769-0030-43AD-9D7F-CFF9738FC9EE}" destId="{6F669249-D99E-4C91-9619-D88CD336A9AD}" srcOrd="0" destOrd="0" presId="urn:microsoft.com/office/officeart/2005/8/layout/cycle6"/>
    <dgm:cxn modelId="{596CC4B9-BA19-4703-9479-FC0B45FFA268}" srcId="{EC7137F6-05AE-4968-8D6A-93FDB2EFF5E1}" destId="{8629F037-9035-450C-A594-6D8424866C8B}" srcOrd="0" destOrd="0" parTransId="{FB88E2E1-B24E-48C1-BB27-0045E15CD705}" sibTransId="{EEE06374-AED0-40D7-80D6-F43BC801FC33}"/>
    <dgm:cxn modelId="{1089CFE5-2E2B-427F-BBB1-327C4D14C008}" type="presOf" srcId="{8629F037-9035-450C-A594-6D8424866C8B}" destId="{712F639E-7B19-42AE-8A30-1C24EF3BC534}" srcOrd="0" destOrd="0" presId="urn:microsoft.com/office/officeart/2005/8/layout/cycle6"/>
    <dgm:cxn modelId="{E91A9A44-9249-4176-AA81-7766FE6BF705}" type="presOf" srcId="{F5D9628D-2B69-4766-B2F1-7902AC18579B}" destId="{4E2E3392-959B-4BCB-ADDC-CE85EC8536A7}" srcOrd="0" destOrd="0" presId="urn:microsoft.com/office/officeart/2005/8/layout/cycle6"/>
    <dgm:cxn modelId="{BC14682D-55A9-4D56-9A3E-41191B99B249}" type="presOf" srcId="{94330B33-C0A0-4DDE-B73D-C42CD943BC2D}" destId="{F4747A9A-43B8-45EB-919E-70E59EDDBD6F}" srcOrd="0" destOrd="0" presId="urn:microsoft.com/office/officeart/2005/8/layout/cycle6"/>
    <dgm:cxn modelId="{E3D12323-EC87-459D-9DFC-0CC8CF9EADF7}" type="presOf" srcId="{7562A9D9-208F-4600-9239-D9DA9B356576}" destId="{BB485BCE-25D5-414B-A5EE-89FD3649149B}" srcOrd="0" destOrd="0" presId="urn:microsoft.com/office/officeart/2005/8/layout/cycle6"/>
    <dgm:cxn modelId="{2575436D-BA4A-4E01-B9CB-CF2C31F22429}" type="presOf" srcId="{EC7137F6-05AE-4968-8D6A-93FDB2EFF5E1}" destId="{E9BB7B36-C527-4CBE-813D-FFB1445EA3E2}" srcOrd="0" destOrd="0" presId="urn:microsoft.com/office/officeart/2005/8/layout/cycle6"/>
    <dgm:cxn modelId="{1411B2A9-05A8-495F-A0E0-78A53C868B42}" type="presOf" srcId="{7AE673AB-2648-40F2-892D-E0AC13A89A8C}" destId="{75180E83-92C7-409E-A868-336EA56870F0}" srcOrd="0" destOrd="0" presId="urn:microsoft.com/office/officeart/2005/8/layout/cycle6"/>
    <dgm:cxn modelId="{9985A06F-9CFB-41B3-92CE-D106E630BA8D}" type="presOf" srcId="{B93CAAE4-42B7-4261-99B5-B24F92A859A5}" destId="{A8991944-AB94-42AD-8152-A12569EBAE7F}" srcOrd="0" destOrd="0" presId="urn:microsoft.com/office/officeart/2005/8/layout/cycle6"/>
    <dgm:cxn modelId="{4F162C98-E12C-4419-A54F-709154C1269C}" type="presOf" srcId="{CD5720AE-FB73-40AB-8FA2-8479FB23FEFB}" destId="{5629AAED-C289-409E-AFE3-3E196963CA07}" srcOrd="0" destOrd="0" presId="urn:microsoft.com/office/officeart/2005/8/layout/cycle6"/>
    <dgm:cxn modelId="{4B3EB74C-D022-4BA7-90FC-747E0443BD21}" type="presOf" srcId="{EEE06374-AED0-40D7-80D6-F43BC801FC33}" destId="{8FD2CAC4-40B6-454A-9A45-CD54465D3EC0}" srcOrd="0" destOrd="0" presId="urn:microsoft.com/office/officeart/2005/8/layout/cycle6"/>
    <dgm:cxn modelId="{10A795A7-3A5D-4FBD-AA84-C32EC300973E}" srcId="{EC7137F6-05AE-4968-8D6A-93FDB2EFF5E1}" destId="{710F15F8-B3EE-46EA-A511-266789516FFF}" srcOrd="2" destOrd="0" parTransId="{64B80066-FD53-4526-9015-4E22D6E849D4}" sibTransId="{F5D9628D-2B69-4766-B2F1-7902AC18579B}"/>
    <dgm:cxn modelId="{9CB29D18-004A-4D6C-B600-C4925C8A6EE6}" type="presParOf" srcId="{E9BB7B36-C527-4CBE-813D-FFB1445EA3E2}" destId="{712F639E-7B19-42AE-8A30-1C24EF3BC534}" srcOrd="0" destOrd="0" presId="urn:microsoft.com/office/officeart/2005/8/layout/cycle6"/>
    <dgm:cxn modelId="{F5843C2D-8A3B-4912-BEFE-DDCC93F11D06}" type="presParOf" srcId="{E9BB7B36-C527-4CBE-813D-FFB1445EA3E2}" destId="{1E4ED01D-8226-49AD-BD86-371CF8F01A67}" srcOrd="1" destOrd="0" presId="urn:microsoft.com/office/officeart/2005/8/layout/cycle6"/>
    <dgm:cxn modelId="{92CBC3E3-764B-4DE9-A60B-DB4EAC1124F6}" type="presParOf" srcId="{E9BB7B36-C527-4CBE-813D-FFB1445EA3E2}" destId="{8FD2CAC4-40B6-454A-9A45-CD54465D3EC0}" srcOrd="2" destOrd="0" presId="urn:microsoft.com/office/officeart/2005/8/layout/cycle6"/>
    <dgm:cxn modelId="{A886E789-B071-4553-89F3-BBE0B142C989}" type="presParOf" srcId="{E9BB7B36-C527-4CBE-813D-FFB1445EA3E2}" destId="{F4747A9A-43B8-45EB-919E-70E59EDDBD6F}" srcOrd="3" destOrd="0" presId="urn:microsoft.com/office/officeart/2005/8/layout/cycle6"/>
    <dgm:cxn modelId="{71C66737-1DEC-4F54-AE1B-1DE6C550C069}" type="presParOf" srcId="{E9BB7B36-C527-4CBE-813D-FFB1445EA3E2}" destId="{B6ABC8E6-B2E1-4FAE-918F-947B9112BC3D}" srcOrd="4" destOrd="0" presId="urn:microsoft.com/office/officeart/2005/8/layout/cycle6"/>
    <dgm:cxn modelId="{1384D2FC-10B6-4538-B6A0-B45E8CF36BED}" type="presParOf" srcId="{E9BB7B36-C527-4CBE-813D-FFB1445EA3E2}" destId="{75180E83-92C7-409E-A868-336EA56870F0}" srcOrd="5" destOrd="0" presId="urn:microsoft.com/office/officeart/2005/8/layout/cycle6"/>
    <dgm:cxn modelId="{F831D15C-127F-4DBD-96A2-0067ADDE8EAD}" type="presParOf" srcId="{E9BB7B36-C527-4CBE-813D-FFB1445EA3E2}" destId="{A7B13FA9-808C-41BC-82AC-F50166EAD488}" srcOrd="6" destOrd="0" presId="urn:microsoft.com/office/officeart/2005/8/layout/cycle6"/>
    <dgm:cxn modelId="{D9A20DFF-C6E9-48C5-8044-29EDA85374C4}" type="presParOf" srcId="{E9BB7B36-C527-4CBE-813D-FFB1445EA3E2}" destId="{28386E2A-1EB8-47AE-B134-28E23F10B530}" srcOrd="7" destOrd="0" presId="urn:microsoft.com/office/officeart/2005/8/layout/cycle6"/>
    <dgm:cxn modelId="{E946EE2A-BD28-4BDB-80E2-8BED2458C5B1}" type="presParOf" srcId="{E9BB7B36-C527-4CBE-813D-FFB1445EA3E2}" destId="{4E2E3392-959B-4BCB-ADDC-CE85EC8536A7}" srcOrd="8" destOrd="0" presId="urn:microsoft.com/office/officeart/2005/8/layout/cycle6"/>
    <dgm:cxn modelId="{25C6778E-BBBD-400B-9EFB-470689C13CFC}" type="presParOf" srcId="{E9BB7B36-C527-4CBE-813D-FFB1445EA3E2}" destId="{6F669249-D99E-4C91-9619-D88CD336A9AD}" srcOrd="9" destOrd="0" presId="urn:microsoft.com/office/officeart/2005/8/layout/cycle6"/>
    <dgm:cxn modelId="{6E3CEEA8-F5FB-4100-8DC6-2C1532B621F5}" type="presParOf" srcId="{E9BB7B36-C527-4CBE-813D-FFB1445EA3E2}" destId="{57BCB9BA-6829-4302-BFB0-E6C1E11E6F88}" srcOrd="10" destOrd="0" presId="urn:microsoft.com/office/officeart/2005/8/layout/cycle6"/>
    <dgm:cxn modelId="{0F97CCAE-41B0-4257-B1C6-CC18791555C4}" type="presParOf" srcId="{E9BB7B36-C527-4CBE-813D-FFB1445EA3E2}" destId="{5629AAED-C289-409E-AFE3-3E196963CA07}" srcOrd="11" destOrd="0" presId="urn:microsoft.com/office/officeart/2005/8/layout/cycle6"/>
    <dgm:cxn modelId="{D01AB09C-0877-42B3-A5B4-8707509561B9}" type="presParOf" srcId="{E9BB7B36-C527-4CBE-813D-FFB1445EA3E2}" destId="{30410351-4215-4EDD-8F5B-B6CFF2A967F1}" srcOrd="12" destOrd="0" presId="urn:microsoft.com/office/officeart/2005/8/layout/cycle6"/>
    <dgm:cxn modelId="{5E29BF13-15B1-4971-8343-1E1FD8004679}" type="presParOf" srcId="{E9BB7B36-C527-4CBE-813D-FFB1445EA3E2}" destId="{0F72D8FF-BB6C-4340-823F-09E5D53DE130}" srcOrd="13" destOrd="0" presId="urn:microsoft.com/office/officeart/2005/8/layout/cycle6"/>
    <dgm:cxn modelId="{06D113B3-6874-4AFE-AB86-F94B090F104C}" type="presParOf" srcId="{E9BB7B36-C527-4CBE-813D-FFB1445EA3E2}" destId="{BB485BCE-25D5-414B-A5EE-89FD3649149B}" srcOrd="14" destOrd="0" presId="urn:microsoft.com/office/officeart/2005/8/layout/cycle6"/>
    <dgm:cxn modelId="{5DC2E9B1-233B-4788-BACB-A55C9CE9D9AA}" type="presParOf" srcId="{E9BB7B36-C527-4CBE-813D-FFB1445EA3E2}" destId="{B66CAE49-470D-4368-9B40-139CCDF5212B}" srcOrd="15" destOrd="0" presId="urn:microsoft.com/office/officeart/2005/8/layout/cycle6"/>
    <dgm:cxn modelId="{B138AEAA-7410-4892-B3B8-DB8360F58413}" type="presParOf" srcId="{E9BB7B36-C527-4CBE-813D-FFB1445EA3E2}" destId="{4287092F-E4EC-42E8-A783-69A809B9AF49}" srcOrd="16" destOrd="0" presId="urn:microsoft.com/office/officeart/2005/8/layout/cycle6"/>
    <dgm:cxn modelId="{54043BE8-3C37-44DB-93D6-09DBF37946A0}" type="presParOf" srcId="{E9BB7B36-C527-4CBE-813D-FFB1445EA3E2}" destId="{A8991944-AB94-42AD-8152-A12569EBAE7F}"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C43B72-A2BF-4D3E-9F22-33C6015FC4EC}" type="doc">
      <dgm:prSet loTypeId="urn:microsoft.com/office/officeart/2005/8/layout/gear1" loCatId="relationship" qsTypeId="urn:microsoft.com/office/officeart/2005/8/quickstyle/simple1" qsCatId="simple" csTypeId="urn:microsoft.com/office/officeart/2005/8/colors/accent2_3" csCatId="accent2" phldr="1"/>
      <dgm:spPr/>
    </dgm:pt>
    <dgm:pt modelId="{CE4A78E7-7E62-4B1C-873E-CB89FF934C2D}">
      <dgm:prSet phldrT="[Text]" custT="1"/>
      <dgm:spPr/>
      <dgm:t>
        <a:bodyPr/>
        <a:lstStyle/>
        <a:p>
          <a:r>
            <a:rPr lang="en-US" sz="1800" b="1" dirty="0" smtClean="0"/>
            <a:t>Gatekeeper</a:t>
          </a:r>
          <a:endParaRPr lang="en-US" sz="1800" b="1" dirty="0"/>
        </a:p>
      </dgm:t>
    </dgm:pt>
    <dgm:pt modelId="{552E084F-8895-4743-9B32-36D6B2617643}" type="parTrans" cxnId="{4DB88FE1-F6FC-41B7-8FD6-35BBBA917F85}">
      <dgm:prSet/>
      <dgm:spPr/>
      <dgm:t>
        <a:bodyPr/>
        <a:lstStyle/>
        <a:p>
          <a:endParaRPr lang="en-US"/>
        </a:p>
      </dgm:t>
    </dgm:pt>
    <dgm:pt modelId="{98A36BCB-390E-45EE-9FED-A0D333A9F2BF}" type="sibTrans" cxnId="{4DB88FE1-F6FC-41B7-8FD6-35BBBA917F85}">
      <dgm:prSet/>
      <dgm:spPr/>
      <dgm:t>
        <a:bodyPr/>
        <a:lstStyle/>
        <a:p>
          <a:endParaRPr lang="en-US"/>
        </a:p>
      </dgm:t>
    </dgm:pt>
    <dgm:pt modelId="{77C6615D-65BB-42C9-98EA-C9ADB7AC87E4}">
      <dgm:prSet phldrT="[Text]" custT="1"/>
      <dgm:spPr/>
      <dgm:t>
        <a:bodyPr/>
        <a:lstStyle/>
        <a:p>
          <a:r>
            <a:rPr lang="en-US" sz="1300" b="1" dirty="0" smtClean="0"/>
            <a:t>Specialized</a:t>
          </a:r>
          <a:endParaRPr lang="en-US" sz="1300" b="1" dirty="0"/>
        </a:p>
      </dgm:t>
    </dgm:pt>
    <dgm:pt modelId="{8FAB609D-7D4C-4EA4-85AA-5371A765B8D7}" type="parTrans" cxnId="{41B0789A-1412-4097-A546-0FBAA6FC21ED}">
      <dgm:prSet/>
      <dgm:spPr/>
      <dgm:t>
        <a:bodyPr/>
        <a:lstStyle/>
        <a:p>
          <a:endParaRPr lang="en-US"/>
        </a:p>
      </dgm:t>
    </dgm:pt>
    <dgm:pt modelId="{F7C51E94-2E7F-4E5C-A368-D27DD3DB40F6}" type="sibTrans" cxnId="{41B0789A-1412-4097-A546-0FBAA6FC21ED}">
      <dgm:prSet/>
      <dgm:spPr/>
      <dgm:t>
        <a:bodyPr/>
        <a:lstStyle/>
        <a:p>
          <a:endParaRPr lang="en-US"/>
        </a:p>
      </dgm:t>
    </dgm:pt>
    <dgm:pt modelId="{4DFE57AE-6BD5-4893-B1DA-6A7A8A003BF0}">
      <dgm:prSet phldrT="[Text]" custT="1"/>
      <dgm:spPr/>
      <dgm:t>
        <a:bodyPr/>
        <a:lstStyle/>
        <a:p>
          <a:r>
            <a:rPr lang="en-US" sz="1800" b="1" dirty="0" smtClean="0"/>
            <a:t>Clinical</a:t>
          </a:r>
          <a:endParaRPr lang="en-US" sz="1800" b="1" dirty="0"/>
        </a:p>
      </dgm:t>
    </dgm:pt>
    <dgm:pt modelId="{EA89C5B8-D22E-4342-870A-689A307D7B5C}" type="parTrans" cxnId="{56A8C003-4708-4176-9908-7AC39BF48E03}">
      <dgm:prSet/>
      <dgm:spPr/>
      <dgm:t>
        <a:bodyPr/>
        <a:lstStyle/>
        <a:p>
          <a:endParaRPr lang="en-US"/>
        </a:p>
      </dgm:t>
    </dgm:pt>
    <dgm:pt modelId="{A2741628-A17A-4366-B3FD-5F21E6C06926}" type="sibTrans" cxnId="{56A8C003-4708-4176-9908-7AC39BF48E03}">
      <dgm:prSet/>
      <dgm:spPr/>
      <dgm:t>
        <a:bodyPr/>
        <a:lstStyle/>
        <a:p>
          <a:endParaRPr lang="en-US"/>
        </a:p>
      </dgm:t>
    </dgm:pt>
    <dgm:pt modelId="{5F0EE425-5174-4190-95AE-70AA9F60E6A2}" type="pres">
      <dgm:prSet presAssocID="{49C43B72-A2BF-4D3E-9F22-33C6015FC4EC}" presName="composite" presStyleCnt="0">
        <dgm:presLayoutVars>
          <dgm:chMax val="3"/>
          <dgm:animLvl val="lvl"/>
          <dgm:resizeHandles val="exact"/>
        </dgm:presLayoutVars>
      </dgm:prSet>
      <dgm:spPr/>
    </dgm:pt>
    <dgm:pt modelId="{80DC159F-67C7-4290-9FE8-D21E756FEA13}" type="pres">
      <dgm:prSet presAssocID="{CE4A78E7-7E62-4B1C-873E-CB89FF934C2D}" presName="gear1" presStyleLbl="node1" presStyleIdx="0" presStyleCnt="3">
        <dgm:presLayoutVars>
          <dgm:chMax val="1"/>
          <dgm:bulletEnabled val="1"/>
        </dgm:presLayoutVars>
      </dgm:prSet>
      <dgm:spPr/>
      <dgm:t>
        <a:bodyPr/>
        <a:lstStyle/>
        <a:p>
          <a:endParaRPr lang="en-US"/>
        </a:p>
      </dgm:t>
    </dgm:pt>
    <dgm:pt modelId="{C0ECEBA2-6F00-4F2F-B92C-8FECA5D519C5}" type="pres">
      <dgm:prSet presAssocID="{CE4A78E7-7E62-4B1C-873E-CB89FF934C2D}" presName="gear1srcNode" presStyleLbl="node1" presStyleIdx="0" presStyleCnt="3"/>
      <dgm:spPr/>
      <dgm:t>
        <a:bodyPr/>
        <a:lstStyle/>
        <a:p>
          <a:endParaRPr lang="en-US"/>
        </a:p>
      </dgm:t>
    </dgm:pt>
    <dgm:pt modelId="{389072FC-A17B-41E8-8251-7A3A074E926A}" type="pres">
      <dgm:prSet presAssocID="{CE4A78E7-7E62-4B1C-873E-CB89FF934C2D}" presName="gear1dstNode" presStyleLbl="node1" presStyleIdx="0" presStyleCnt="3"/>
      <dgm:spPr/>
      <dgm:t>
        <a:bodyPr/>
        <a:lstStyle/>
        <a:p>
          <a:endParaRPr lang="en-US"/>
        </a:p>
      </dgm:t>
    </dgm:pt>
    <dgm:pt modelId="{ABCD6467-63EE-41DF-8CDF-58DB93753624}" type="pres">
      <dgm:prSet presAssocID="{77C6615D-65BB-42C9-98EA-C9ADB7AC87E4}" presName="gear2" presStyleLbl="node1" presStyleIdx="1" presStyleCnt="3" custScaleX="112316" custScaleY="103861">
        <dgm:presLayoutVars>
          <dgm:chMax val="1"/>
          <dgm:bulletEnabled val="1"/>
        </dgm:presLayoutVars>
      </dgm:prSet>
      <dgm:spPr/>
      <dgm:t>
        <a:bodyPr/>
        <a:lstStyle/>
        <a:p>
          <a:endParaRPr lang="en-US"/>
        </a:p>
      </dgm:t>
    </dgm:pt>
    <dgm:pt modelId="{ACC97802-C13D-4E09-9689-35000EFB827F}" type="pres">
      <dgm:prSet presAssocID="{77C6615D-65BB-42C9-98EA-C9ADB7AC87E4}" presName="gear2srcNode" presStyleLbl="node1" presStyleIdx="1" presStyleCnt="3"/>
      <dgm:spPr/>
      <dgm:t>
        <a:bodyPr/>
        <a:lstStyle/>
        <a:p>
          <a:endParaRPr lang="en-US"/>
        </a:p>
      </dgm:t>
    </dgm:pt>
    <dgm:pt modelId="{B75FD82F-A916-4739-8EC2-DE0D5ACF8651}" type="pres">
      <dgm:prSet presAssocID="{77C6615D-65BB-42C9-98EA-C9ADB7AC87E4}" presName="gear2dstNode" presStyleLbl="node1" presStyleIdx="1" presStyleCnt="3"/>
      <dgm:spPr/>
      <dgm:t>
        <a:bodyPr/>
        <a:lstStyle/>
        <a:p>
          <a:endParaRPr lang="en-US"/>
        </a:p>
      </dgm:t>
    </dgm:pt>
    <dgm:pt modelId="{CD25E8A0-A78C-45E6-9D01-6B7D5F0DB9CF}" type="pres">
      <dgm:prSet presAssocID="{4DFE57AE-6BD5-4893-B1DA-6A7A8A003BF0}" presName="gear3" presStyleLbl="node1" presStyleIdx="2" presStyleCnt="3"/>
      <dgm:spPr/>
      <dgm:t>
        <a:bodyPr/>
        <a:lstStyle/>
        <a:p>
          <a:endParaRPr lang="en-US"/>
        </a:p>
      </dgm:t>
    </dgm:pt>
    <dgm:pt modelId="{C3736DEC-5326-41DA-AF96-218C5B9DACB1}" type="pres">
      <dgm:prSet presAssocID="{4DFE57AE-6BD5-4893-B1DA-6A7A8A003BF0}" presName="gear3tx" presStyleLbl="node1" presStyleIdx="2" presStyleCnt="3">
        <dgm:presLayoutVars>
          <dgm:chMax val="1"/>
          <dgm:bulletEnabled val="1"/>
        </dgm:presLayoutVars>
      </dgm:prSet>
      <dgm:spPr/>
      <dgm:t>
        <a:bodyPr/>
        <a:lstStyle/>
        <a:p>
          <a:endParaRPr lang="en-US"/>
        </a:p>
      </dgm:t>
    </dgm:pt>
    <dgm:pt modelId="{18A92109-76C7-43BB-88C6-E0B26B09B5B0}" type="pres">
      <dgm:prSet presAssocID="{4DFE57AE-6BD5-4893-B1DA-6A7A8A003BF0}" presName="gear3srcNode" presStyleLbl="node1" presStyleIdx="2" presStyleCnt="3"/>
      <dgm:spPr/>
      <dgm:t>
        <a:bodyPr/>
        <a:lstStyle/>
        <a:p>
          <a:endParaRPr lang="en-US"/>
        </a:p>
      </dgm:t>
    </dgm:pt>
    <dgm:pt modelId="{6496A0E2-C133-4CB0-B9E3-1761950CDB5B}" type="pres">
      <dgm:prSet presAssocID="{4DFE57AE-6BD5-4893-B1DA-6A7A8A003BF0}" presName="gear3dstNode" presStyleLbl="node1" presStyleIdx="2" presStyleCnt="3"/>
      <dgm:spPr/>
      <dgm:t>
        <a:bodyPr/>
        <a:lstStyle/>
        <a:p>
          <a:endParaRPr lang="en-US"/>
        </a:p>
      </dgm:t>
    </dgm:pt>
    <dgm:pt modelId="{0525AD90-2EC3-4A91-985E-7361BDFDCF42}" type="pres">
      <dgm:prSet presAssocID="{98A36BCB-390E-45EE-9FED-A0D333A9F2BF}" presName="connector1" presStyleLbl="sibTrans2D1" presStyleIdx="0" presStyleCnt="3"/>
      <dgm:spPr/>
      <dgm:t>
        <a:bodyPr/>
        <a:lstStyle/>
        <a:p>
          <a:endParaRPr lang="en-US"/>
        </a:p>
      </dgm:t>
    </dgm:pt>
    <dgm:pt modelId="{A82BE0AC-11A3-4B80-8B0D-B0EC29E3353A}" type="pres">
      <dgm:prSet presAssocID="{F7C51E94-2E7F-4E5C-A368-D27DD3DB40F6}" presName="connector2" presStyleLbl="sibTrans2D1" presStyleIdx="1" presStyleCnt="3"/>
      <dgm:spPr/>
      <dgm:t>
        <a:bodyPr/>
        <a:lstStyle/>
        <a:p>
          <a:endParaRPr lang="en-US"/>
        </a:p>
      </dgm:t>
    </dgm:pt>
    <dgm:pt modelId="{364A1E83-FA96-402F-AFAA-FE87E62846E3}" type="pres">
      <dgm:prSet presAssocID="{A2741628-A17A-4366-B3FD-5F21E6C06926}" presName="connector3" presStyleLbl="sibTrans2D1" presStyleIdx="2" presStyleCnt="3"/>
      <dgm:spPr/>
      <dgm:t>
        <a:bodyPr/>
        <a:lstStyle/>
        <a:p>
          <a:endParaRPr lang="en-US"/>
        </a:p>
      </dgm:t>
    </dgm:pt>
  </dgm:ptLst>
  <dgm:cxnLst>
    <dgm:cxn modelId="{D42D3B87-064E-4B76-9C25-25B7F8C25F0E}" type="presOf" srcId="{77C6615D-65BB-42C9-98EA-C9ADB7AC87E4}" destId="{ACC97802-C13D-4E09-9689-35000EFB827F}" srcOrd="1" destOrd="0" presId="urn:microsoft.com/office/officeart/2005/8/layout/gear1"/>
    <dgm:cxn modelId="{4DB88FE1-F6FC-41B7-8FD6-35BBBA917F85}" srcId="{49C43B72-A2BF-4D3E-9F22-33C6015FC4EC}" destId="{CE4A78E7-7E62-4B1C-873E-CB89FF934C2D}" srcOrd="0" destOrd="0" parTransId="{552E084F-8895-4743-9B32-36D6B2617643}" sibTransId="{98A36BCB-390E-45EE-9FED-A0D333A9F2BF}"/>
    <dgm:cxn modelId="{56A8C003-4708-4176-9908-7AC39BF48E03}" srcId="{49C43B72-A2BF-4D3E-9F22-33C6015FC4EC}" destId="{4DFE57AE-6BD5-4893-B1DA-6A7A8A003BF0}" srcOrd="2" destOrd="0" parTransId="{EA89C5B8-D22E-4342-870A-689A307D7B5C}" sibTransId="{A2741628-A17A-4366-B3FD-5F21E6C06926}"/>
    <dgm:cxn modelId="{166B3E17-FE69-4C89-AE55-6DD9E261101C}" type="presOf" srcId="{49C43B72-A2BF-4D3E-9F22-33C6015FC4EC}" destId="{5F0EE425-5174-4190-95AE-70AA9F60E6A2}" srcOrd="0" destOrd="0" presId="urn:microsoft.com/office/officeart/2005/8/layout/gear1"/>
    <dgm:cxn modelId="{16957A17-2E02-4C91-AF74-8A03E1E15E82}" type="presOf" srcId="{77C6615D-65BB-42C9-98EA-C9ADB7AC87E4}" destId="{B75FD82F-A916-4739-8EC2-DE0D5ACF8651}" srcOrd="2" destOrd="0" presId="urn:microsoft.com/office/officeart/2005/8/layout/gear1"/>
    <dgm:cxn modelId="{3DC79242-F2CC-474B-8117-F73BF829624F}" type="presOf" srcId="{77C6615D-65BB-42C9-98EA-C9ADB7AC87E4}" destId="{ABCD6467-63EE-41DF-8CDF-58DB93753624}" srcOrd="0" destOrd="0" presId="urn:microsoft.com/office/officeart/2005/8/layout/gear1"/>
    <dgm:cxn modelId="{F4982DB7-98F1-4CE8-9DE6-07FFB3CC29A6}" type="presOf" srcId="{CE4A78E7-7E62-4B1C-873E-CB89FF934C2D}" destId="{C0ECEBA2-6F00-4F2F-B92C-8FECA5D519C5}" srcOrd="1" destOrd="0" presId="urn:microsoft.com/office/officeart/2005/8/layout/gear1"/>
    <dgm:cxn modelId="{DA4D4269-582C-4E3F-A941-2E71E4294923}" type="presOf" srcId="{4DFE57AE-6BD5-4893-B1DA-6A7A8A003BF0}" destId="{C3736DEC-5326-41DA-AF96-218C5B9DACB1}" srcOrd="1" destOrd="0" presId="urn:microsoft.com/office/officeart/2005/8/layout/gear1"/>
    <dgm:cxn modelId="{DB4D75EC-47B2-4869-B7FE-7CDD90936CC3}" type="presOf" srcId="{CE4A78E7-7E62-4B1C-873E-CB89FF934C2D}" destId="{389072FC-A17B-41E8-8251-7A3A074E926A}" srcOrd="2" destOrd="0" presId="urn:microsoft.com/office/officeart/2005/8/layout/gear1"/>
    <dgm:cxn modelId="{5E444DB0-9459-4B3C-9E82-C1672134F744}" type="presOf" srcId="{4DFE57AE-6BD5-4893-B1DA-6A7A8A003BF0}" destId="{6496A0E2-C133-4CB0-B9E3-1761950CDB5B}" srcOrd="3" destOrd="0" presId="urn:microsoft.com/office/officeart/2005/8/layout/gear1"/>
    <dgm:cxn modelId="{B7ABDA7A-471E-47F4-A3FF-150B815CAD22}" type="presOf" srcId="{4DFE57AE-6BD5-4893-B1DA-6A7A8A003BF0}" destId="{18A92109-76C7-43BB-88C6-E0B26B09B5B0}" srcOrd="2" destOrd="0" presId="urn:microsoft.com/office/officeart/2005/8/layout/gear1"/>
    <dgm:cxn modelId="{5809C655-FA5B-48FE-BCB3-867EBA545A7F}" type="presOf" srcId="{98A36BCB-390E-45EE-9FED-A0D333A9F2BF}" destId="{0525AD90-2EC3-4A91-985E-7361BDFDCF42}" srcOrd="0" destOrd="0" presId="urn:microsoft.com/office/officeart/2005/8/layout/gear1"/>
    <dgm:cxn modelId="{41B0789A-1412-4097-A546-0FBAA6FC21ED}" srcId="{49C43B72-A2BF-4D3E-9F22-33C6015FC4EC}" destId="{77C6615D-65BB-42C9-98EA-C9ADB7AC87E4}" srcOrd="1" destOrd="0" parTransId="{8FAB609D-7D4C-4EA4-85AA-5371A765B8D7}" sibTransId="{F7C51E94-2E7F-4E5C-A368-D27DD3DB40F6}"/>
    <dgm:cxn modelId="{14F149B2-B397-438C-B3F6-E66757DFEBFB}" type="presOf" srcId="{A2741628-A17A-4366-B3FD-5F21E6C06926}" destId="{364A1E83-FA96-402F-AFAA-FE87E62846E3}" srcOrd="0" destOrd="0" presId="urn:microsoft.com/office/officeart/2005/8/layout/gear1"/>
    <dgm:cxn modelId="{332EA7A1-150C-4A27-9976-41C29CD6B2C5}" type="presOf" srcId="{F7C51E94-2E7F-4E5C-A368-D27DD3DB40F6}" destId="{A82BE0AC-11A3-4B80-8B0D-B0EC29E3353A}" srcOrd="0" destOrd="0" presId="urn:microsoft.com/office/officeart/2005/8/layout/gear1"/>
    <dgm:cxn modelId="{2BA70995-75D3-4A2D-A2AB-3BEC353213C0}" type="presOf" srcId="{CE4A78E7-7E62-4B1C-873E-CB89FF934C2D}" destId="{80DC159F-67C7-4290-9FE8-D21E756FEA13}" srcOrd="0" destOrd="0" presId="urn:microsoft.com/office/officeart/2005/8/layout/gear1"/>
    <dgm:cxn modelId="{53B8CE3F-999A-477C-AD34-42F0B1254BE1}" type="presOf" srcId="{4DFE57AE-6BD5-4893-B1DA-6A7A8A003BF0}" destId="{CD25E8A0-A78C-45E6-9D01-6B7D5F0DB9CF}" srcOrd="0" destOrd="0" presId="urn:microsoft.com/office/officeart/2005/8/layout/gear1"/>
    <dgm:cxn modelId="{18BF5DE8-B0A4-42A9-973A-8B0454347259}" type="presParOf" srcId="{5F0EE425-5174-4190-95AE-70AA9F60E6A2}" destId="{80DC159F-67C7-4290-9FE8-D21E756FEA13}" srcOrd="0" destOrd="0" presId="urn:microsoft.com/office/officeart/2005/8/layout/gear1"/>
    <dgm:cxn modelId="{32D4A5F4-614C-45E0-A9F0-C42DDE863724}" type="presParOf" srcId="{5F0EE425-5174-4190-95AE-70AA9F60E6A2}" destId="{C0ECEBA2-6F00-4F2F-B92C-8FECA5D519C5}" srcOrd="1" destOrd="0" presId="urn:microsoft.com/office/officeart/2005/8/layout/gear1"/>
    <dgm:cxn modelId="{08CB26A7-0675-4AE9-BC7E-B3C894916819}" type="presParOf" srcId="{5F0EE425-5174-4190-95AE-70AA9F60E6A2}" destId="{389072FC-A17B-41E8-8251-7A3A074E926A}" srcOrd="2" destOrd="0" presId="urn:microsoft.com/office/officeart/2005/8/layout/gear1"/>
    <dgm:cxn modelId="{966AD0D7-C186-43F8-816F-3F99927B4184}" type="presParOf" srcId="{5F0EE425-5174-4190-95AE-70AA9F60E6A2}" destId="{ABCD6467-63EE-41DF-8CDF-58DB93753624}" srcOrd="3" destOrd="0" presId="urn:microsoft.com/office/officeart/2005/8/layout/gear1"/>
    <dgm:cxn modelId="{C47A1681-7356-4068-8012-FD4A75ED1DA5}" type="presParOf" srcId="{5F0EE425-5174-4190-95AE-70AA9F60E6A2}" destId="{ACC97802-C13D-4E09-9689-35000EFB827F}" srcOrd="4" destOrd="0" presId="urn:microsoft.com/office/officeart/2005/8/layout/gear1"/>
    <dgm:cxn modelId="{5D7DDB19-9459-4538-93E9-7421C49B6188}" type="presParOf" srcId="{5F0EE425-5174-4190-95AE-70AA9F60E6A2}" destId="{B75FD82F-A916-4739-8EC2-DE0D5ACF8651}" srcOrd="5" destOrd="0" presId="urn:microsoft.com/office/officeart/2005/8/layout/gear1"/>
    <dgm:cxn modelId="{4962D64D-55A3-41FD-9CE0-40C35BA7C0C9}" type="presParOf" srcId="{5F0EE425-5174-4190-95AE-70AA9F60E6A2}" destId="{CD25E8A0-A78C-45E6-9D01-6B7D5F0DB9CF}" srcOrd="6" destOrd="0" presId="urn:microsoft.com/office/officeart/2005/8/layout/gear1"/>
    <dgm:cxn modelId="{FA75CAE4-AB51-4830-9052-9441E8DCA798}" type="presParOf" srcId="{5F0EE425-5174-4190-95AE-70AA9F60E6A2}" destId="{C3736DEC-5326-41DA-AF96-218C5B9DACB1}" srcOrd="7" destOrd="0" presId="urn:microsoft.com/office/officeart/2005/8/layout/gear1"/>
    <dgm:cxn modelId="{80C8BE95-A004-42EB-8844-7973A60EF9CA}" type="presParOf" srcId="{5F0EE425-5174-4190-95AE-70AA9F60E6A2}" destId="{18A92109-76C7-43BB-88C6-E0B26B09B5B0}" srcOrd="8" destOrd="0" presId="urn:microsoft.com/office/officeart/2005/8/layout/gear1"/>
    <dgm:cxn modelId="{6F97E77F-4024-42F8-BFAF-2729D0C8E52D}" type="presParOf" srcId="{5F0EE425-5174-4190-95AE-70AA9F60E6A2}" destId="{6496A0E2-C133-4CB0-B9E3-1761950CDB5B}" srcOrd="9" destOrd="0" presId="urn:microsoft.com/office/officeart/2005/8/layout/gear1"/>
    <dgm:cxn modelId="{A96BCEE6-8669-48C9-9BFA-E1B09AC1576E}" type="presParOf" srcId="{5F0EE425-5174-4190-95AE-70AA9F60E6A2}" destId="{0525AD90-2EC3-4A91-985E-7361BDFDCF42}" srcOrd="10" destOrd="0" presId="urn:microsoft.com/office/officeart/2005/8/layout/gear1"/>
    <dgm:cxn modelId="{DCC528C4-2636-405C-BD4B-F7F61FE60109}" type="presParOf" srcId="{5F0EE425-5174-4190-95AE-70AA9F60E6A2}" destId="{A82BE0AC-11A3-4B80-8B0D-B0EC29E3353A}" srcOrd="11" destOrd="0" presId="urn:microsoft.com/office/officeart/2005/8/layout/gear1"/>
    <dgm:cxn modelId="{5228C4F0-1F80-4943-B04A-A10FDCA5E035}" type="presParOf" srcId="{5F0EE425-5174-4190-95AE-70AA9F60E6A2}" destId="{364A1E83-FA96-402F-AFAA-FE87E62846E3}"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2F639E-7B19-42AE-8A30-1C24EF3BC534}">
      <dsp:nvSpPr>
        <dsp:cNvPr id="0" name=""/>
        <dsp:cNvSpPr/>
      </dsp:nvSpPr>
      <dsp:spPr>
        <a:xfrm>
          <a:off x="2374078" y="-217010"/>
          <a:ext cx="2208807" cy="122830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Protocols for helping students at risk of suicide</a:t>
          </a:r>
          <a:endParaRPr lang="en-US" sz="2100" kern="1200" dirty="0">
            <a:solidFill>
              <a:schemeClr val="tx1"/>
            </a:solidFill>
          </a:endParaRPr>
        </a:p>
      </dsp:txBody>
      <dsp:txXfrm>
        <a:off x="2374078" y="-217010"/>
        <a:ext cx="2208807" cy="1228308"/>
      </dsp:txXfrm>
    </dsp:sp>
    <dsp:sp modelId="{8FD2CAC4-40B6-454A-9A45-CD54465D3EC0}">
      <dsp:nvSpPr>
        <dsp:cNvPr id="0" name=""/>
        <dsp:cNvSpPr/>
      </dsp:nvSpPr>
      <dsp:spPr>
        <a:xfrm>
          <a:off x="2291078" y="701581"/>
          <a:ext cx="3456328" cy="3456328"/>
        </a:xfrm>
        <a:custGeom>
          <a:avLst/>
          <a:gdLst/>
          <a:ahLst/>
          <a:cxnLst/>
          <a:rect l="0" t="0" r="0" b="0"/>
          <a:pathLst>
            <a:path>
              <a:moveTo>
                <a:pt x="2297022" y="96308"/>
              </a:moveTo>
              <a:arcTo wR="1728164" hR="1728164" stAng="17353101" swAng="108071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747A9A-43B8-45EB-919E-70E59EDDBD6F}">
      <dsp:nvSpPr>
        <dsp:cNvPr id="0" name=""/>
        <dsp:cNvSpPr/>
      </dsp:nvSpPr>
      <dsp:spPr>
        <a:xfrm>
          <a:off x="4350793" y="1057108"/>
          <a:ext cx="1975804" cy="121758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Protocols for responding to suicide death</a:t>
          </a:r>
          <a:endParaRPr lang="en-US" sz="2100" kern="1200" dirty="0">
            <a:solidFill>
              <a:schemeClr val="tx1"/>
            </a:solidFill>
          </a:endParaRPr>
        </a:p>
      </dsp:txBody>
      <dsp:txXfrm>
        <a:off x="4350793" y="1057108"/>
        <a:ext cx="1975804" cy="1217588"/>
      </dsp:txXfrm>
    </dsp:sp>
    <dsp:sp modelId="{75180E83-92C7-409E-A868-336EA56870F0}">
      <dsp:nvSpPr>
        <dsp:cNvPr id="0" name=""/>
        <dsp:cNvSpPr/>
      </dsp:nvSpPr>
      <dsp:spPr>
        <a:xfrm>
          <a:off x="1932644" y="518855"/>
          <a:ext cx="3456328" cy="3456328"/>
        </a:xfrm>
        <a:custGeom>
          <a:avLst/>
          <a:gdLst/>
          <a:ahLst/>
          <a:cxnLst/>
          <a:rect l="0" t="0" r="0" b="0"/>
          <a:pathLst>
            <a:path>
              <a:moveTo>
                <a:pt x="3456098" y="1756373"/>
              </a:moveTo>
              <a:arcTo wR="1728164" hR="1728164" stAng="56118" swAng="1036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B13FA9-808C-41BC-82AC-F50166EAD488}">
      <dsp:nvSpPr>
        <dsp:cNvPr id="0" name=""/>
        <dsp:cNvSpPr/>
      </dsp:nvSpPr>
      <dsp:spPr>
        <a:xfrm>
          <a:off x="4280226" y="2327844"/>
          <a:ext cx="1938312" cy="107504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Staff education training</a:t>
          </a:r>
          <a:endParaRPr lang="en-US" sz="2100" kern="1200" dirty="0">
            <a:solidFill>
              <a:schemeClr val="tx1"/>
            </a:solidFill>
          </a:endParaRPr>
        </a:p>
      </dsp:txBody>
      <dsp:txXfrm>
        <a:off x="4280226" y="2327844"/>
        <a:ext cx="1938312" cy="1075042"/>
      </dsp:txXfrm>
    </dsp:sp>
    <dsp:sp modelId="{4E2E3392-959B-4BCB-ADDC-CE85EC8536A7}">
      <dsp:nvSpPr>
        <dsp:cNvPr id="0" name=""/>
        <dsp:cNvSpPr/>
      </dsp:nvSpPr>
      <dsp:spPr>
        <a:xfrm>
          <a:off x="2363815" y="152860"/>
          <a:ext cx="3456328" cy="3456328"/>
        </a:xfrm>
        <a:custGeom>
          <a:avLst/>
          <a:gdLst/>
          <a:ahLst/>
          <a:cxnLst/>
          <a:rect l="0" t="0" r="0" b="0"/>
          <a:pathLst>
            <a:path>
              <a:moveTo>
                <a:pt x="2541483" y="3252980"/>
              </a:moveTo>
              <a:arcTo wR="1728164" hR="1728164" stAng="3715503" swAng="12259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669249-D99E-4C91-9619-D88CD336A9AD}">
      <dsp:nvSpPr>
        <dsp:cNvPr id="0" name=""/>
        <dsp:cNvSpPr/>
      </dsp:nvSpPr>
      <dsp:spPr>
        <a:xfrm>
          <a:off x="2624094" y="3261844"/>
          <a:ext cx="1691539" cy="110907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Parent Education</a:t>
          </a:r>
          <a:endParaRPr lang="en-US" sz="2400" kern="1200" dirty="0">
            <a:solidFill>
              <a:schemeClr val="tx1"/>
            </a:solidFill>
          </a:endParaRPr>
        </a:p>
      </dsp:txBody>
      <dsp:txXfrm>
        <a:off x="2624094" y="3261844"/>
        <a:ext cx="1691539" cy="1109074"/>
      </dsp:txXfrm>
    </dsp:sp>
    <dsp:sp modelId="{5629AAED-C289-409E-AFE3-3E196963CA07}">
      <dsp:nvSpPr>
        <dsp:cNvPr id="0" name=""/>
        <dsp:cNvSpPr/>
      </dsp:nvSpPr>
      <dsp:spPr>
        <a:xfrm>
          <a:off x="1209340" y="157028"/>
          <a:ext cx="3456328" cy="3456328"/>
        </a:xfrm>
        <a:custGeom>
          <a:avLst/>
          <a:gdLst/>
          <a:ahLst/>
          <a:cxnLst/>
          <a:rect l="0" t="0" r="0" b="0"/>
          <a:pathLst>
            <a:path>
              <a:moveTo>
                <a:pt x="1408070" y="3426425"/>
              </a:moveTo>
              <a:arcTo wR="1728164" hR="1728164" stAng="6040444" swAng="133426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410351-4215-4EDD-8F5B-B6CFF2A967F1}">
      <dsp:nvSpPr>
        <dsp:cNvPr id="0" name=""/>
        <dsp:cNvSpPr/>
      </dsp:nvSpPr>
      <dsp:spPr>
        <a:xfrm>
          <a:off x="750737" y="2257253"/>
          <a:ext cx="1868932" cy="107504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Student Education</a:t>
          </a:r>
          <a:endParaRPr lang="en-US" sz="2400" kern="1200" dirty="0">
            <a:solidFill>
              <a:schemeClr val="tx1"/>
            </a:solidFill>
          </a:endParaRPr>
        </a:p>
      </dsp:txBody>
      <dsp:txXfrm>
        <a:off x="750737" y="2257253"/>
        <a:ext cx="1868932" cy="1075042"/>
      </dsp:txXfrm>
    </dsp:sp>
    <dsp:sp modelId="{BB485BCE-25D5-414B-A5EE-89FD3649149B}">
      <dsp:nvSpPr>
        <dsp:cNvPr id="0" name=""/>
        <dsp:cNvSpPr/>
      </dsp:nvSpPr>
      <dsp:spPr>
        <a:xfrm>
          <a:off x="1317840" y="1426095"/>
          <a:ext cx="3456328" cy="3456328"/>
        </a:xfrm>
        <a:custGeom>
          <a:avLst/>
          <a:gdLst/>
          <a:ahLst/>
          <a:cxnLst/>
          <a:rect l="0" t="0" r="0" b="0"/>
          <a:pathLst>
            <a:path>
              <a:moveTo>
                <a:pt x="251439" y="830480"/>
              </a:moveTo>
              <a:arcTo wR="1728164" hR="1728164" stAng="12677696" swAng="1545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6CAE49-470D-4368-9B40-139CCDF5212B}">
      <dsp:nvSpPr>
        <dsp:cNvPr id="0" name=""/>
        <dsp:cNvSpPr/>
      </dsp:nvSpPr>
      <dsp:spPr>
        <a:xfrm>
          <a:off x="750738" y="1057165"/>
          <a:ext cx="1856517" cy="113329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Screening</a:t>
          </a:r>
          <a:endParaRPr lang="en-US" sz="2400" kern="1200" dirty="0">
            <a:solidFill>
              <a:schemeClr val="tx1"/>
            </a:solidFill>
          </a:endParaRPr>
        </a:p>
      </dsp:txBody>
      <dsp:txXfrm>
        <a:off x="750738" y="1057165"/>
        <a:ext cx="1856517" cy="1133290"/>
      </dsp:txXfrm>
    </dsp:sp>
    <dsp:sp modelId="{A8991944-AB94-42AD-8152-A12569EBAE7F}">
      <dsp:nvSpPr>
        <dsp:cNvPr id="0" name=""/>
        <dsp:cNvSpPr/>
      </dsp:nvSpPr>
      <dsp:spPr>
        <a:xfrm>
          <a:off x="1322059" y="658319"/>
          <a:ext cx="3456328" cy="3456328"/>
        </a:xfrm>
        <a:custGeom>
          <a:avLst/>
          <a:gdLst/>
          <a:ahLst/>
          <a:cxnLst/>
          <a:rect l="0" t="0" r="0" b="0"/>
          <a:pathLst>
            <a:path>
              <a:moveTo>
                <a:pt x="627732" y="395647"/>
              </a:moveTo>
              <a:arcTo wR="1728164" hR="1728164" stAng="13826946" swAng="9811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DC159F-67C7-4290-9FE8-D21E756FEA13}">
      <dsp:nvSpPr>
        <dsp:cNvPr id="0" name=""/>
        <dsp:cNvSpPr/>
      </dsp:nvSpPr>
      <dsp:spPr>
        <a:xfrm>
          <a:off x="3909060" y="1851659"/>
          <a:ext cx="2263140" cy="2263140"/>
        </a:xfrm>
        <a:prstGeom prst="gear9">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Gatekeeper</a:t>
          </a:r>
          <a:endParaRPr lang="en-US" sz="1800" b="1" kern="1200" dirty="0"/>
        </a:p>
      </dsp:txBody>
      <dsp:txXfrm>
        <a:off x="3909060" y="1851659"/>
        <a:ext cx="2263140" cy="2263140"/>
      </dsp:txXfrm>
    </dsp:sp>
    <dsp:sp modelId="{ABCD6467-63EE-41DF-8CDF-58DB93753624}">
      <dsp:nvSpPr>
        <dsp:cNvPr id="0" name=""/>
        <dsp:cNvSpPr/>
      </dsp:nvSpPr>
      <dsp:spPr>
        <a:xfrm>
          <a:off x="2490968" y="1284961"/>
          <a:ext cx="1848631" cy="1709468"/>
        </a:xfrm>
        <a:prstGeom prst="gear6">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Specialized</a:t>
          </a:r>
          <a:endParaRPr lang="en-US" sz="1300" b="1" kern="1200" dirty="0"/>
        </a:p>
      </dsp:txBody>
      <dsp:txXfrm>
        <a:off x="2490968" y="1284961"/>
        <a:ext cx="1848631" cy="1709468"/>
      </dsp:txXfrm>
    </dsp:sp>
    <dsp:sp modelId="{CD25E8A0-A78C-45E6-9D01-6B7D5F0DB9CF}">
      <dsp:nvSpPr>
        <dsp:cNvPr id="0" name=""/>
        <dsp:cNvSpPr/>
      </dsp:nvSpPr>
      <dsp:spPr>
        <a:xfrm rot="20700000">
          <a:off x="3514207" y="181219"/>
          <a:ext cx="1612665" cy="1612665"/>
        </a:xfrm>
        <a:prstGeom prst="gear6">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Clinical</a:t>
          </a:r>
          <a:endParaRPr lang="en-US" sz="1800" b="1" kern="1200" dirty="0"/>
        </a:p>
      </dsp:txBody>
      <dsp:txXfrm>
        <a:off x="3867912" y="534923"/>
        <a:ext cx="905256" cy="905256"/>
      </dsp:txXfrm>
    </dsp:sp>
    <dsp:sp modelId="{0525AD90-2EC3-4A91-985E-7361BDFDCF42}">
      <dsp:nvSpPr>
        <dsp:cNvPr id="0" name=""/>
        <dsp:cNvSpPr/>
      </dsp:nvSpPr>
      <dsp:spPr>
        <a:xfrm>
          <a:off x="3734171" y="1510650"/>
          <a:ext cx="2896819" cy="2896819"/>
        </a:xfrm>
        <a:prstGeom prst="circularArrow">
          <a:avLst>
            <a:gd name="adj1" fmla="val 4688"/>
            <a:gd name="adj2" fmla="val 299029"/>
            <a:gd name="adj3" fmla="val 2514337"/>
            <a:gd name="adj4" fmla="val 15865222"/>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2BE0AC-11A3-4B80-8B0D-B0EC29E3353A}">
      <dsp:nvSpPr>
        <dsp:cNvPr id="0" name=""/>
        <dsp:cNvSpPr/>
      </dsp:nvSpPr>
      <dsp:spPr>
        <a:xfrm>
          <a:off x="2300834" y="952897"/>
          <a:ext cx="2104720" cy="2104720"/>
        </a:xfrm>
        <a:prstGeom prst="leftCircularArrow">
          <a:avLst>
            <a:gd name="adj1" fmla="val 6452"/>
            <a:gd name="adj2" fmla="val 429999"/>
            <a:gd name="adj3" fmla="val 10489124"/>
            <a:gd name="adj4" fmla="val 14837806"/>
            <a:gd name="adj5" fmla="val 7527"/>
          </a:avLst>
        </a:prstGeom>
        <a:solidFill>
          <a:schemeClr val="accent2">
            <a:shade val="90000"/>
            <a:hueOff val="0"/>
            <a:satOff val="-13825"/>
            <a:lumOff val="148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4A1E83-FA96-402F-AFAA-FE87E62846E3}">
      <dsp:nvSpPr>
        <dsp:cNvPr id="0" name=""/>
        <dsp:cNvSpPr/>
      </dsp:nvSpPr>
      <dsp:spPr>
        <a:xfrm>
          <a:off x="3141180" y="-171674"/>
          <a:ext cx="2269312" cy="2269312"/>
        </a:xfrm>
        <a:prstGeom prst="circularArrow">
          <a:avLst>
            <a:gd name="adj1" fmla="val 5984"/>
            <a:gd name="adj2" fmla="val 394124"/>
            <a:gd name="adj3" fmla="val 13313824"/>
            <a:gd name="adj4" fmla="val 10508221"/>
            <a:gd name="adj5" fmla="val 6981"/>
          </a:avLst>
        </a:prstGeom>
        <a:solidFill>
          <a:schemeClr val="accent2">
            <a:shade val="90000"/>
            <a:hueOff val="0"/>
            <a:satOff val="-27650"/>
            <a:lumOff val="2966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AFB4EF5A-3E85-4D21-B912-F7DBD40365C8}" type="datetime1">
              <a:rPr lang="en-US"/>
              <a:pPr>
                <a:defRPr/>
              </a:pPr>
              <a:t>2/15/2018</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A07F27FA-8F11-4222-9CF1-8562D74EE338}" type="slidenum">
              <a:rPr lang="en-US"/>
              <a:pPr>
                <a:defRPr/>
              </a:pPr>
              <a:t>‹#›</a:t>
            </a:fld>
            <a:endParaRPr lang="en-US"/>
          </a:p>
        </p:txBody>
      </p:sp>
    </p:spTree>
    <p:extLst>
      <p:ext uri="{BB962C8B-B14F-4D97-AF65-F5344CB8AC3E}">
        <p14:creationId xmlns:p14="http://schemas.microsoft.com/office/powerpoint/2010/main" xmlns="" val="4007090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F6D97-B4F4-4FC9-80FB-0A782C57BE63}" type="datetimeFigureOut">
              <a:rPr lang="en-US" smtClean="0"/>
              <a:pPr/>
              <a:t>2/15/2018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C8DCC-A699-4726-B387-DEE03FDAAF64}" type="slidenum">
              <a:rPr lang="en-US" smtClean="0"/>
              <a:pPr/>
              <a:t>‹#›</a:t>
            </a:fld>
            <a:endParaRPr lang="en-US"/>
          </a:p>
        </p:txBody>
      </p:sp>
    </p:spTree>
    <p:extLst>
      <p:ext uri="{BB962C8B-B14F-4D97-AF65-F5344CB8AC3E}">
        <p14:creationId xmlns:p14="http://schemas.microsoft.com/office/powerpoint/2010/main" xmlns="" val="334080080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hworks.mdlogix.co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mailto:demo@demo.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1</a:t>
            </a:fld>
            <a:endParaRPr lang="en-US"/>
          </a:p>
        </p:txBody>
      </p:sp>
    </p:spTree>
    <p:extLst>
      <p:ext uri="{BB962C8B-B14F-4D97-AF65-F5344CB8AC3E}">
        <p14:creationId xmlns:p14="http://schemas.microsoft.com/office/powerpoint/2010/main" xmlns="" val="388727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29CB010-BFB3-4DF0-AED7-0D0EDEB90510}" type="slidenum">
              <a:rPr lang="en-US" smtClean="0"/>
              <a:pPr/>
              <a:t>3</a:t>
            </a:fld>
            <a:endParaRPr lang="en-US"/>
          </a:p>
        </p:txBody>
      </p:sp>
    </p:spTree>
    <p:extLst>
      <p:ext uri="{BB962C8B-B14F-4D97-AF65-F5344CB8AC3E}">
        <p14:creationId xmlns:p14="http://schemas.microsoft.com/office/powerpoint/2010/main" xmlns="" val="391164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C8DCC-A699-4726-B387-DEE03FDAAF64}" type="slidenum">
              <a:rPr lang="en-US" smtClean="0"/>
              <a:pPr/>
              <a:t>7</a:t>
            </a:fld>
            <a:endParaRPr lang="en-US"/>
          </a:p>
        </p:txBody>
      </p:sp>
    </p:spTree>
    <p:extLst>
      <p:ext uri="{BB962C8B-B14F-4D97-AF65-F5344CB8AC3E}">
        <p14:creationId xmlns:p14="http://schemas.microsoft.com/office/powerpoint/2010/main" xmlns="" val="24964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CB010-BFB3-4DF0-AED7-0D0EDEB90510}" type="slidenum">
              <a:rPr lang="en-US" smtClean="0"/>
              <a:pPr/>
              <a:t>8</a:t>
            </a:fld>
            <a:endParaRPr lang="en-US"/>
          </a:p>
        </p:txBody>
      </p:sp>
    </p:spTree>
    <p:extLst>
      <p:ext uri="{BB962C8B-B14F-4D97-AF65-F5344CB8AC3E}">
        <p14:creationId xmlns:p14="http://schemas.microsoft.com/office/powerpoint/2010/main" xmlns="" val="396339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lvl1pPr>
              <a:tabLst>
                <a:tab pos="684737" algn="l"/>
                <a:tab pos="1369474" algn="l"/>
                <a:tab pos="2054211" algn="l"/>
                <a:tab pos="2738948" algn="l"/>
              </a:tabLst>
              <a:defRPr sz="2300">
                <a:solidFill>
                  <a:schemeClr val="bg1"/>
                </a:solidFill>
                <a:latin typeface="Times New Roman" pitchFamily="18" charset="0"/>
                <a:ea typeface="Microsoft YaHei" pitchFamily="34" charset="-122"/>
              </a:defRPr>
            </a:lvl1pPr>
            <a:lvl2pPr marL="740297" indent="-283806">
              <a:tabLst>
                <a:tab pos="684737" algn="l"/>
                <a:tab pos="1369474" algn="l"/>
                <a:tab pos="2054211" algn="l"/>
                <a:tab pos="2738948" algn="l"/>
              </a:tabLst>
              <a:defRPr sz="2300">
                <a:solidFill>
                  <a:schemeClr val="bg1"/>
                </a:solidFill>
                <a:latin typeface="Times New Roman" pitchFamily="18" charset="0"/>
                <a:ea typeface="Microsoft YaHei" pitchFamily="34" charset="-122"/>
              </a:defRPr>
            </a:lvl2pPr>
            <a:lvl3pPr marL="1141228" indent="-226745">
              <a:tabLst>
                <a:tab pos="684737" algn="l"/>
                <a:tab pos="1369474" algn="l"/>
                <a:tab pos="2054211" algn="l"/>
                <a:tab pos="2738948" algn="l"/>
              </a:tabLst>
              <a:defRPr sz="2300">
                <a:solidFill>
                  <a:schemeClr val="bg1"/>
                </a:solidFill>
                <a:latin typeface="Times New Roman" pitchFamily="18" charset="0"/>
                <a:ea typeface="Microsoft YaHei" pitchFamily="34" charset="-122"/>
              </a:defRPr>
            </a:lvl3pPr>
            <a:lvl4pPr marL="1599222" indent="-226745">
              <a:tabLst>
                <a:tab pos="684737" algn="l"/>
                <a:tab pos="1369474" algn="l"/>
                <a:tab pos="2054211" algn="l"/>
                <a:tab pos="2738948" algn="l"/>
              </a:tabLst>
              <a:defRPr sz="2300">
                <a:solidFill>
                  <a:schemeClr val="bg1"/>
                </a:solidFill>
                <a:latin typeface="Times New Roman" pitchFamily="18" charset="0"/>
                <a:ea typeface="Microsoft YaHei" pitchFamily="34" charset="-122"/>
              </a:defRPr>
            </a:lvl4pPr>
            <a:lvl5pPr marL="2055713" indent="-226745">
              <a:tabLst>
                <a:tab pos="684737" algn="l"/>
                <a:tab pos="1369474" algn="l"/>
                <a:tab pos="2054211" algn="l"/>
                <a:tab pos="2738948" algn="l"/>
              </a:tabLst>
              <a:defRPr sz="2300">
                <a:solidFill>
                  <a:schemeClr val="bg1"/>
                </a:solidFill>
                <a:latin typeface="Times New Roman" pitchFamily="18" charset="0"/>
                <a:ea typeface="Microsoft YaHei" pitchFamily="34" charset="-122"/>
              </a:defRPr>
            </a:lvl5pPr>
            <a:lvl6pPr marL="2488179"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6pPr>
            <a:lvl7pPr marL="2920644"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7pPr>
            <a:lvl8pPr marL="3353110"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8pPr>
            <a:lvl9pPr marL="3785575"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9pPr>
          </a:lstStyle>
          <a:p>
            <a:fld id="{2FF82D9B-261C-4C34-B402-D863DA15277C}" type="slidenum">
              <a:rPr lang="en-US" altLang="en-US" sz="1200">
                <a:solidFill>
                  <a:prstClr val="black"/>
                </a:solidFill>
                <a:latin typeface="Arial" pitchFamily="34" charset="0"/>
                <a:ea typeface="Arial Unicode MS" pitchFamily="34" charset="-128"/>
              </a:rPr>
              <a:pPr/>
              <a:t>9</a:t>
            </a:fld>
            <a:endParaRPr lang="en-US" altLang="en-US" sz="1200">
              <a:solidFill>
                <a:prstClr val="black"/>
              </a:solidFill>
              <a:latin typeface="Arial" pitchFamily="34" charset="0"/>
              <a:ea typeface="Arial Unicode MS" pitchFamily="34" charset="-128"/>
            </a:endParaRPr>
          </a:p>
        </p:txBody>
      </p:sp>
      <p:sp>
        <p:nvSpPr>
          <p:cNvPr id="11267" name="Rectangle 2"/>
          <p:cNvSpPr>
            <a:spLocks noGrp="1" noRot="1" noChangeAspect="1" noTextEdit="1"/>
          </p:cNvSpPr>
          <p:nvPr>
            <p:ph type="sldImg"/>
          </p:nvPr>
        </p:nvSpPr>
        <p:spPr>
          <a:ln/>
        </p:spPr>
      </p:sp>
      <p:sp>
        <p:nvSpPr>
          <p:cNvPr id="11268" name="Rectangle 3"/>
          <p:cNvSpPr>
            <a:spLocks noGrp="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xmlns="" val="389971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lvl1pPr>
              <a:tabLst>
                <a:tab pos="684737" algn="l"/>
                <a:tab pos="1369474" algn="l"/>
                <a:tab pos="2054211" algn="l"/>
                <a:tab pos="2738948" algn="l"/>
              </a:tabLst>
              <a:defRPr sz="2300">
                <a:solidFill>
                  <a:schemeClr val="bg1"/>
                </a:solidFill>
                <a:latin typeface="Times New Roman" pitchFamily="18" charset="0"/>
                <a:ea typeface="Microsoft YaHei" pitchFamily="34" charset="-122"/>
              </a:defRPr>
            </a:lvl1pPr>
            <a:lvl2pPr marL="740297" indent="-283806">
              <a:tabLst>
                <a:tab pos="684737" algn="l"/>
                <a:tab pos="1369474" algn="l"/>
                <a:tab pos="2054211" algn="l"/>
                <a:tab pos="2738948" algn="l"/>
              </a:tabLst>
              <a:defRPr sz="2300">
                <a:solidFill>
                  <a:schemeClr val="bg1"/>
                </a:solidFill>
                <a:latin typeface="Times New Roman" pitchFamily="18" charset="0"/>
                <a:ea typeface="Microsoft YaHei" pitchFamily="34" charset="-122"/>
              </a:defRPr>
            </a:lvl2pPr>
            <a:lvl3pPr marL="1141228" indent="-226745">
              <a:tabLst>
                <a:tab pos="684737" algn="l"/>
                <a:tab pos="1369474" algn="l"/>
                <a:tab pos="2054211" algn="l"/>
                <a:tab pos="2738948" algn="l"/>
              </a:tabLst>
              <a:defRPr sz="2300">
                <a:solidFill>
                  <a:schemeClr val="bg1"/>
                </a:solidFill>
                <a:latin typeface="Times New Roman" pitchFamily="18" charset="0"/>
                <a:ea typeface="Microsoft YaHei" pitchFamily="34" charset="-122"/>
              </a:defRPr>
            </a:lvl3pPr>
            <a:lvl4pPr marL="1599222" indent="-226745">
              <a:tabLst>
                <a:tab pos="684737" algn="l"/>
                <a:tab pos="1369474" algn="l"/>
                <a:tab pos="2054211" algn="l"/>
                <a:tab pos="2738948" algn="l"/>
              </a:tabLst>
              <a:defRPr sz="2300">
                <a:solidFill>
                  <a:schemeClr val="bg1"/>
                </a:solidFill>
                <a:latin typeface="Times New Roman" pitchFamily="18" charset="0"/>
                <a:ea typeface="Microsoft YaHei" pitchFamily="34" charset="-122"/>
              </a:defRPr>
            </a:lvl4pPr>
            <a:lvl5pPr marL="2055713" indent="-226745">
              <a:tabLst>
                <a:tab pos="684737" algn="l"/>
                <a:tab pos="1369474" algn="l"/>
                <a:tab pos="2054211" algn="l"/>
                <a:tab pos="2738948" algn="l"/>
              </a:tabLst>
              <a:defRPr sz="2300">
                <a:solidFill>
                  <a:schemeClr val="bg1"/>
                </a:solidFill>
                <a:latin typeface="Times New Roman" pitchFamily="18" charset="0"/>
                <a:ea typeface="Microsoft YaHei" pitchFamily="34" charset="-122"/>
              </a:defRPr>
            </a:lvl5pPr>
            <a:lvl6pPr marL="2488179"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6pPr>
            <a:lvl7pPr marL="2920644"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7pPr>
            <a:lvl8pPr marL="3353110"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8pPr>
            <a:lvl9pPr marL="3785575" indent="-226745" defTabSz="432465" eaLnBrk="0" fontAlgn="base" hangingPunct="0">
              <a:spcBef>
                <a:spcPct val="0"/>
              </a:spcBef>
              <a:spcAft>
                <a:spcPct val="0"/>
              </a:spcAft>
              <a:buClr>
                <a:srgbClr val="000000"/>
              </a:buClr>
              <a:buSzPct val="100000"/>
              <a:buFont typeface="Times New Roman" pitchFamily="18" charset="0"/>
              <a:tabLst>
                <a:tab pos="684737" algn="l"/>
                <a:tab pos="1369474" algn="l"/>
                <a:tab pos="2054211" algn="l"/>
                <a:tab pos="2738948" algn="l"/>
              </a:tabLst>
              <a:defRPr sz="2300">
                <a:solidFill>
                  <a:schemeClr val="bg1"/>
                </a:solidFill>
                <a:latin typeface="Times New Roman" pitchFamily="18" charset="0"/>
                <a:ea typeface="Microsoft YaHei" pitchFamily="34" charset="-122"/>
              </a:defRPr>
            </a:lvl9pPr>
          </a:lstStyle>
          <a:p>
            <a:fld id="{2FF82D9B-261C-4C34-B402-D863DA15277C}" type="slidenum">
              <a:rPr lang="en-US" altLang="en-US" sz="1200">
                <a:solidFill>
                  <a:prstClr val="black"/>
                </a:solidFill>
                <a:latin typeface="Arial" pitchFamily="34" charset="0"/>
                <a:ea typeface="Arial Unicode MS" pitchFamily="34" charset="-128"/>
              </a:rPr>
              <a:pPr/>
              <a:t>10</a:t>
            </a:fld>
            <a:endParaRPr lang="en-US" altLang="en-US" sz="1200">
              <a:solidFill>
                <a:prstClr val="black"/>
              </a:solidFill>
              <a:latin typeface="Arial" pitchFamily="34" charset="0"/>
              <a:ea typeface="Arial Unicode MS" pitchFamily="34" charset="-128"/>
            </a:endParaRPr>
          </a:p>
        </p:txBody>
      </p:sp>
      <p:sp>
        <p:nvSpPr>
          <p:cNvPr id="11267" name="Rectangle 2"/>
          <p:cNvSpPr>
            <a:spLocks noGrp="1" noRot="1" noChangeAspect="1" noTextEdit="1"/>
          </p:cNvSpPr>
          <p:nvPr>
            <p:ph type="sldImg"/>
          </p:nvPr>
        </p:nvSpPr>
        <p:spPr>
          <a:ln/>
        </p:spPr>
      </p:sp>
      <p:sp>
        <p:nvSpPr>
          <p:cNvPr id="11268" name="Rectangle 3"/>
          <p:cNvSpPr>
            <a:spLocks noGrp="1"/>
          </p:cNvSpPr>
          <p:nvPr>
            <p:ph type="body" idx="1"/>
          </p:nvPr>
        </p:nvSpPr>
        <p:spPr>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600" kern="1200" dirty="0" smtClean="0">
                <a:solidFill>
                  <a:schemeClr val="tx1"/>
                </a:solidFill>
                <a:effectLst/>
                <a:latin typeface="+mn-lt"/>
                <a:ea typeface="+mn-ea"/>
                <a:cs typeface="+mn-cs"/>
              </a:rPr>
              <a:t>Go to: </a:t>
            </a:r>
            <a:r>
              <a:rPr lang="en-US" sz="1600" u="sng" kern="1200" dirty="0" smtClean="0">
                <a:solidFill>
                  <a:schemeClr val="tx1"/>
                </a:solidFill>
                <a:effectLst/>
                <a:latin typeface="+mn-lt"/>
                <a:ea typeface="+mn-ea"/>
                <a:cs typeface="+mn-cs"/>
                <a:hlinkClick r:id="rId3"/>
              </a:rPr>
              <a:t>https://bhworks.mdlogix.com</a:t>
            </a:r>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             Login as Staff</a:t>
            </a:r>
          </a:p>
          <a:p>
            <a:r>
              <a:rPr lang="en-US" sz="1600" kern="1200" dirty="0" smtClean="0">
                <a:solidFill>
                  <a:schemeClr val="tx1"/>
                </a:solidFill>
                <a:effectLst/>
                <a:latin typeface="+mn-lt"/>
                <a:ea typeface="+mn-ea"/>
                <a:cs typeface="+mn-cs"/>
              </a:rPr>
              <a:t>*             Username: </a:t>
            </a:r>
            <a:r>
              <a:rPr lang="en-US" sz="1600" u="sng" kern="1200" dirty="0" smtClean="0">
                <a:solidFill>
                  <a:schemeClr val="tx1"/>
                </a:solidFill>
                <a:effectLst/>
                <a:latin typeface="+mn-lt"/>
                <a:ea typeface="+mn-ea"/>
                <a:cs typeface="+mn-cs"/>
                <a:hlinkClick r:id="rId4"/>
              </a:rPr>
              <a:t>demo@demo.com</a:t>
            </a:r>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             PW: demo123</a:t>
            </a:r>
          </a:p>
          <a:p>
            <a:pPr eaLnBrk="1" hangingPunct="1"/>
            <a:endParaRPr lang="en-US" altLang="en-US" dirty="0" smtClean="0"/>
          </a:p>
        </p:txBody>
      </p:sp>
    </p:spTree>
    <p:extLst>
      <p:ext uri="{BB962C8B-B14F-4D97-AF65-F5344CB8AC3E}">
        <p14:creationId xmlns:p14="http://schemas.microsoft.com/office/powerpoint/2010/main" xmlns="" val="3899711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YEAR 1 </a:t>
            </a:r>
            <a:r>
              <a:rPr lang="en-US" dirty="0" smtClean="0">
                <a:sym typeface="Wingdings" panose="05000000000000000000" pitchFamily="2" charset="2"/>
              </a:rPr>
              <a:t> </a:t>
            </a:r>
            <a:r>
              <a:rPr lang="en-US" dirty="0" smtClean="0"/>
              <a:t>26 Counties (training</a:t>
            </a:r>
            <a:r>
              <a:rPr lang="en-US" baseline="0" dirty="0" smtClean="0"/>
              <a:t> OR screening)</a:t>
            </a:r>
          </a:p>
          <a:p>
            <a:endParaRPr lang="en-US" baseline="0" dirty="0" smtClean="0"/>
          </a:p>
          <a:p>
            <a:r>
              <a:rPr lang="en-US" baseline="0" dirty="0" smtClean="0"/>
              <a:t>YEAR 2 </a:t>
            </a:r>
            <a:r>
              <a:rPr lang="en-US" baseline="0" dirty="0" smtClean="0">
                <a:sym typeface="Wingdings" panose="05000000000000000000" pitchFamily="2" charset="2"/>
              </a:rPr>
              <a:t> 33 Counties (training and/or screening)</a:t>
            </a:r>
            <a:endParaRPr lang="en-US" dirty="0" smtClean="0"/>
          </a:p>
          <a:p>
            <a:endParaRPr lang="en-US" b="1" baseline="0" dirty="0" smtClean="0">
              <a:solidFill>
                <a:srgbClr val="FFFF00"/>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YEAR 3 </a:t>
            </a:r>
            <a:r>
              <a:rPr lang="en-US" baseline="0" dirty="0" smtClean="0">
                <a:sym typeface="Wingdings" panose="05000000000000000000" pitchFamily="2" charset="2"/>
              </a:rPr>
              <a:t> 52 Counties (training and/or screening) ~78% of counties</a:t>
            </a:r>
            <a:endParaRPr lang="en-US" dirty="0" smtClean="0"/>
          </a:p>
          <a:p>
            <a:endParaRPr lang="en-US" b="1" baseline="0" dirty="0" smtClean="0">
              <a:solidFill>
                <a:srgbClr val="FFFF00"/>
              </a:solidFill>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B7E48FA2-80B0-4374-806D-2CEA0338BB0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391614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77E1AB5-44BB-4A31-8388-224E4459F5C2}" type="slidenum">
              <a:rPr lang="en-US">
                <a:solidFill>
                  <a:prstClr val="black"/>
                </a:solidFill>
              </a:rPr>
              <a:pPr eaLnBrk="1" hangingPunct="1"/>
              <a:t>14</a:t>
            </a:fld>
            <a:endParaRPr lang="en-US">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xmlns="" val="111007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1EFB6826-B3ED-4798-B521-4B5857165F20}" type="datetime1">
              <a:rPr lang="en-US" smtClean="0"/>
              <a:pPr>
                <a:defRPr/>
              </a:pPr>
              <a:t>2/15/2018</a:t>
            </a:fld>
            <a:endParaRPr lang="en-US" dirty="0"/>
          </a:p>
        </p:txBody>
      </p:sp>
      <p:sp>
        <p:nvSpPr>
          <p:cNvPr id="5"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xmlns="" val="26680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762000" y="1066800"/>
            <a:ext cx="7543800" cy="4800600"/>
          </a:xfrm>
          <a:prstGeom prst="rect">
            <a:avLst/>
          </a:prstGeom>
        </p:spPr>
        <p:txBody>
          <a:bodyPr/>
          <a:lstStyle>
            <a:lvl1pPr>
              <a:buClrTx/>
              <a:defRPr sz="2400"/>
            </a:lvl1pPr>
            <a:lvl2pPr>
              <a:buClrTx/>
              <a:defRPr sz="2000"/>
            </a:lvl2pPr>
            <a:lvl3pPr>
              <a:buClrTx/>
              <a:defRPr sz="1800"/>
            </a:lvl3pPr>
            <a:lvl4pPr>
              <a:buClrTx/>
              <a:defRPr sz="1600"/>
            </a:lvl4pPr>
            <a:lvl5pPr>
              <a:buClrTx/>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19016256-A15E-472F-A44B-6D4C4106F6AD}" type="datetime1">
              <a:rPr lang="en-US" smtClean="0"/>
              <a:pPr>
                <a:defRPr/>
              </a:pPr>
              <a:t>2/15/2018</a:t>
            </a:fld>
            <a:endParaRPr lang="en-US" dirty="0"/>
          </a:p>
        </p:txBody>
      </p:sp>
      <p:sp>
        <p:nvSpPr>
          <p:cNvPr id="12"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xmlns="" val="153539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4800600"/>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143001"/>
            <a:ext cx="4038600" cy="4800600"/>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
        <p:nvSpPr>
          <p:cNvPr id="9" name="Rectangle 4"/>
          <p:cNvSpPr>
            <a:spLocks noGrp="1" noChangeArrowheads="1"/>
          </p:cNvSpPr>
          <p:nvPr>
            <p:ph type="dt" sz="half" idx="10"/>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6908C381-0B50-4C5E-ABC8-46BD068596A9}" type="datetime1">
              <a:rPr lang="en-US" smtClean="0"/>
              <a:pPr>
                <a:defRPr/>
              </a:pPr>
              <a:t>2/15/2018</a:t>
            </a:fld>
            <a:endParaRPr lang="en-US" dirty="0"/>
          </a:p>
        </p:txBody>
      </p:sp>
      <p:sp>
        <p:nvSpPr>
          <p:cNvPr id="10"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xmlns="" val="155136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buClrTx/>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199248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685800" y="304800"/>
            <a:ext cx="8001000" cy="457200"/>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
        <p:nvSpPr>
          <p:cNvPr id="7"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47D42AC0-6820-488A-92DE-F6D746560CD7}" type="datetime1">
              <a:rPr lang="en-US" smtClean="0"/>
              <a:pPr>
                <a:defRPr/>
              </a:pPr>
              <a:t>2/15/2018</a:t>
            </a:fld>
            <a:endParaRPr lang="en-US" dirty="0"/>
          </a:p>
        </p:txBody>
      </p:sp>
      <p:sp>
        <p:nvSpPr>
          <p:cNvPr id="8"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xmlns="" val="420639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30D92E14-721C-4074-B8A7-1DBD9C77FDA3}" type="datetime1">
              <a:rPr lang="en-US" smtClean="0"/>
              <a:pPr>
                <a:defRPr/>
              </a:pPr>
              <a:t>2/15/2018</a:t>
            </a:fld>
            <a:endParaRPr lang="en-US" dirty="0"/>
          </a:p>
        </p:txBody>
      </p:sp>
      <p:sp>
        <p:nvSpPr>
          <p:cNvPr id="6"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spTree>
    <p:extLst>
      <p:ext uri="{BB962C8B-B14F-4D97-AF65-F5344CB8AC3E}">
        <p14:creationId xmlns:p14="http://schemas.microsoft.com/office/powerpoint/2010/main" xmlns="" val="155999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4008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ea typeface="ＭＳ Ｐゴシック" pitchFamily="-111" charset="-128"/>
                <a:cs typeface="+mn-cs"/>
              </a:defRPr>
            </a:lvl1pPr>
          </a:lstStyle>
          <a:p>
            <a:pPr>
              <a:defRPr/>
            </a:pPr>
            <a:fld id="{64C94BE0-B807-4ECC-BD58-A2C4F6CFFEFE}" type="datetime1">
              <a:rPr lang="en-US" smtClean="0"/>
              <a:pPr>
                <a:defRPr/>
              </a:pPr>
              <a:t>2/15/2018</a:t>
            </a:fld>
            <a:endParaRPr lang="en-US" dirty="0"/>
          </a:p>
        </p:txBody>
      </p:sp>
      <p:sp>
        <p:nvSpPr>
          <p:cNvPr id="7" name="Slide Number Placeholder 5"/>
          <p:cNvSpPr>
            <a:spLocks noGrp="1"/>
          </p:cNvSpPr>
          <p:nvPr>
            <p:ph type="sldNum" sz="quarter" idx="4"/>
          </p:nvPr>
        </p:nvSpPr>
        <p:spPr>
          <a:xfrm>
            <a:off x="3505200" y="6400800"/>
            <a:ext cx="2133600" cy="244475"/>
          </a:xfrm>
          <a:prstGeom prst="rect">
            <a:avLst/>
          </a:prstGeom>
        </p:spPr>
        <p:txBody>
          <a:bodyPr vert="horz" wrap="square" lIns="91440" tIns="45720" rIns="91440" bIns="45720" numCol="1" anchor="t" anchorCtr="0" compatLnSpc="1">
            <a:prstTxWarp prst="textNoShape">
              <a:avLst/>
            </a:prstTxWarp>
          </a:bodyPr>
          <a:lstStyle>
            <a:lvl1pPr algn="ctr">
              <a:defRPr sz="1100">
                <a:ea typeface="ＭＳ Ｐゴシック" pitchFamily="-111" charset="-128"/>
                <a:cs typeface="+mn-cs"/>
              </a:defRPr>
            </a:lvl1pPr>
          </a:lstStyle>
          <a:p>
            <a:pPr>
              <a:defRPr/>
            </a:pPr>
            <a:fld id="{70265E95-77F9-457A-9EE3-4D9004F83F9A}" type="slidenum">
              <a:rPr lang="en-US" smtClean="0"/>
              <a:pPr>
                <a:defRPr/>
              </a:pPr>
              <a:t>‹#›</a:t>
            </a:fld>
            <a:endParaRPr lang="en-US"/>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023811" y="6083297"/>
            <a:ext cx="2667000" cy="546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5"/>
          <p:cNvGrpSpPr/>
          <p:nvPr/>
        </p:nvGrpSpPr>
        <p:grpSpPr>
          <a:xfrm>
            <a:off x="457200" y="304800"/>
            <a:ext cx="8229600" cy="690499"/>
            <a:chOff x="457200" y="304800"/>
            <a:chExt cx="8229600" cy="690499"/>
          </a:xfrm>
        </p:grpSpPr>
        <p:sp>
          <p:nvSpPr>
            <p:cNvPr id="4" name="Rectangle 3"/>
            <p:cNvSpPr/>
            <p:nvPr userDrawn="1"/>
          </p:nvSpPr>
          <p:spPr>
            <a:xfrm>
              <a:off x="457200" y="877824"/>
              <a:ext cx="8229600" cy="117475"/>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9"/>
            <a:stretch>
              <a:fillRect/>
            </a:stretch>
          </p:blipFill>
          <p:spPr>
            <a:xfrm>
              <a:off x="457200" y="304800"/>
              <a:ext cx="8229600" cy="533400"/>
            </a:xfrm>
            <a:prstGeom prst="rect">
              <a:avLst/>
            </a:prstGeom>
          </p:spPr>
        </p:pic>
      </p:gr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6" r:id="rId3"/>
    <p:sldLayoutId id="2147483807" r:id="rId4"/>
    <p:sldLayoutId id="2147483808" r:id="rId5"/>
    <p:sldLayoutId id="2147483809"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bh-works.com/whybh-works/&amp;ei=Qk1wVY3MDeexsAT0pIDYCA&amp;bvm=bv.94911696,d.cWc&amp;psig=AFQjCNHEq8wt3d3PplDO8N-dPd5eGkA1Uw&amp;ust=1433509416516149"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hyperlink" Target="http://psa.preventsuicidepa.org/2018ps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c-prosen@p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ore.samhsa.gov/" TargetMode="External"/><Relationship Id="rId7" Type="http://schemas.openxmlformats.org/officeDocument/2006/relationships/hyperlink" Target="http://www.sprc.org/library/SafeMessagingfinal.pdf" TargetMode="External"/><Relationship Id="rId2" Type="http://schemas.openxmlformats.org/officeDocument/2006/relationships/hyperlink" Target="https://www.preventsuicidepa.org/" TargetMode="External"/><Relationship Id="rId1" Type="http://schemas.openxmlformats.org/officeDocument/2006/relationships/slideLayout" Target="../slideLayouts/slideLayout2.xml"/><Relationship Id="rId6" Type="http://schemas.openxmlformats.org/officeDocument/2006/relationships/hyperlink" Target="http://www.suicidology.org/Portals/14/docs/Resources/FactSheets/Youth2012.pdf" TargetMode="External"/><Relationship Id="rId5" Type="http://schemas.openxmlformats.org/officeDocument/2006/relationships/hyperlink" Target="http://www.cdc.gov/mmwr/pdf/ss/ss6304.pdf" TargetMode="External"/><Relationship Id="rId4" Type="http://schemas.openxmlformats.org/officeDocument/2006/relationships/hyperlink" Target="http://www.sprc.org/bp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youtu.be/GgSHZOTEHcg" TargetMode="External"/><Relationship Id="rId3" Type="http://schemas.openxmlformats.org/officeDocument/2006/relationships/hyperlink" Target="https://youtu.be/TMp0xHmWAO0" TargetMode="External"/><Relationship Id="rId7" Type="http://schemas.openxmlformats.org/officeDocument/2006/relationships/hyperlink" Target="https://youtu.be/aPXYHuwus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youtu.be/HOW7op3vQxc" TargetMode="External"/><Relationship Id="rId11" Type="http://schemas.openxmlformats.org/officeDocument/2006/relationships/image" Target="../media/image5.png"/><Relationship Id="rId5" Type="http://schemas.openxmlformats.org/officeDocument/2006/relationships/hyperlink" Target="https://youtu.be/0IZg4hbywNw" TargetMode="External"/><Relationship Id="rId10" Type="http://schemas.openxmlformats.org/officeDocument/2006/relationships/hyperlink" Target="https://youtu.be/JZXBRAw-Mmc" TargetMode="External"/><Relationship Id="rId4" Type="http://schemas.openxmlformats.org/officeDocument/2006/relationships/hyperlink" Target="https://youtu.be/ep6XI3qpfoU" TargetMode="External"/><Relationship Id="rId9" Type="http://schemas.openxmlformats.org/officeDocument/2006/relationships/hyperlink" Target="https://youtu.be/nHOD9uPnbN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bh-works.com/&amp;ei=3ExwVbXdEZPIsQSZ2YDQAQ&amp;bvm=bv.94911696,d.cWc&amp;psig=AFQjCNHEq8wt3d3PplDO8N-dPd5eGkA1Uw&amp;ust=1433509416516149"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www.google.com/url?sa=i&amp;rct=j&amp;q=&amp;esrc=s&amp;frm=1&amp;source=images&amp;cd=&amp;cad=rja&amp;uact=8&amp;ved=0CAcQjRw&amp;url=http://bh-works.com/&amp;ei=_0xwVZOZGLTPsQSbg4O4AQ&amp;bvm=bv.94911696,d.cWc&amp;psig=AFQjCNHEq8wt3d3PplDO8N-dPd5eGkA1Uw&amp;ust=1433509416516149"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66800"/>
            <a:ext cx="8229600" cy="1470025"/>
          </a:xfrm>
        </p:spPr>
        <p:txBody>
          <a:bodyPr/>
          <a:lstStyle/>
          <a:p>
            <a:r>
              <a:rPr lang="en-US" sz="3600" dirty="0"/>
              <a:t>Garrett Lee Smith Youth Suicide Prevention Grant in Schools &amp; Colleges</a:t>
            </a:r>
          </a:p>
        </p:txBody>
      </p:sp>
      <p:sp>
        <p:nvSpPr>
          <p:cNvPr id="3" name="Subtitle 2"/>
          <p:cNvSpPr>
            <a:spLocks noGrp="1"/>
          </p:cNvSpPr>
          <p:nvPr>
            <p:ph type="subTitle" idx="1"/>
          </p:nvPr>
        </p:nvSpPr>
        <p:spPr>
          <a:xfrm>
            <a:off x="533399" y="5562600"/>
            <a:ext cx="8077200" cy="609600"/>
          </a:xfrm>
        </p:spPr>
        <p:txBody>
          <a:bodyPr/>
          <a:lstStyle/>
          <a:p>
            <a:r>
              <a:rPr lang="en-US" sz="900" i="1" dirty="0"/>
              <a:t>This </a:t>
            </a:r>
            <a:r>
              <a:rPr lang="en-US" sz="900" i="1" dirty="0" err="1"/>
              <a:t>powerpoint</a:t>
            </a:r>
            <a:r>
              <a:rPr lang="en-US" sz="900" i="1" dirty="0"/>
              <a:t> was funded under award SM061750 by the Substance Abuse and Mental Health Services Administration (SAMHSA). The views expressed herein do not necessarily reflect the official policies of the Department of Health and Human Services, nor does mention of trade names, commercial practices, or organizations imply endorsement by the U.S. Government.  Additionally, the Garrett Lee Smith grant team does not specifically endorse any one model or program related to suicide prevention.</a:t>
            </a:r>
          </a:p>
          <a:p>
            <a:endParaRPr lang="en-US" dirty="0"/>
          </a:p>
        </p:txBody>
      </p:sp>
      <p:sp>
        <p:nvSpPr>
          <p:cNvPr id="4" name="Date Placeholder 3"/>
          <p:cNvSpPr>
            <a:spLocks noGrp="1"/>
          </p:cNvSpPr>
          <p:nvPr>
            <p:ph type="dt" sz="half" idx="2"/>
          </p:nvPr>
        </p:nvSpPr>
        <p:spPr/>
        <p:txBody>
          <a:bodyPr/>
          <a:lstStyle/>
          <a:p>
            <a:pPr>
              <a:defRPr/>
            </a:pPr>
            <a:fld id="{20411AF3-D6D3-4B99-9CA6-93DA040E36D8}" type="datetime1">
              <a:rPr lang="en-US" smtClean="0"/>
              <a:pPr>
                <a:defRPr/>
              </a:pPr>
              <a:t>2/15/2018</a:t>
            </a:fld>
            <a:endParaRPr lang="en-US" dirty="0"/>
          </a:p>
        </p:txBody>
      </p:sp>
      <p:sp>
        <p:nvSpPr>
          <p:cNvPr id="5" name="Slide Number Placeholder 4"/>
          <p:cNvSpPr>
            <a:spLocks noGrp="1"/>
          </p:cNvSpPr>
          <p:nvPr>
            <p:ph type="sldNum" sz="quarter" idx="4"/>
          </p:nvPr>
        </p:nvSpPr>
        <p:spPr/>
        <p:txBody>
          <a:bodyPr/>
          <a:lstStyle/>
          <a:p>
            <a:pPr>
              <a:defRPr/>
            </a:pPr>
            <a:fld id="{70265E95-77F9-457A-9EE3-4D9004F83F9A}" type="slidenum">
              <a:rPr lang="en-US" smtClean="0"/>
              <a:pPr>
                <a:defRPr/>
              </a:pPr>
              <a:t>1</a:t>
            </a:fld>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9749" t="12078" r="11040" b="21533"/>
          <a:stretch/>
        </p:blipFill>
        <p:spPr>
          <a:xfrm>
            <a:off x="2409091" y="2646485"/>
            <a:ext cx="4325815" cy="2426677"/>
          </a:xfrm>
          <a:prstGeom prst="rect">
            <a:avLst/>
          </a:prstGeom>
        </p:spPr>
      </p:pic>
    </p:spTree>
    <p:extLst>
      <p:ext uri="{BB962C8B-B14F-4D97-AF65-F5344CB8AC3E}">
        <p14:creationId xmlns:p14="http://schemas.microsoft.com/office/powerpoint/2010/main" xmlns="" val="3560217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609600" y="304800"/>
            <a:ext cx="8077200" cy="1295400"/>
          </a:xfrm>
          <a:prstGeom prst="rect">
            <a:avLst/>
          </a:prstGeom>
        </p:spPr>
        <p:txBody>
          <a:bodyPr/>
          <a:lstStyle/>
          <a:p>
            <a:pPr algn="l"/>
            <a:r>
              <a:rPr lang="en-US" sz="2800" dirty="0" smtClean="0">
                <a:solidFill>
                  <a:schemeClr val="bg1"/>
                </a:solidFill>
              </a:rPr>
              <a:t>BHS – A Broad-based Tool</a:t>
            </a:r>
            <a:endParaRPr lang="en-US" altLang="en-US" sz="2800" dirty="0" smtClean="0">
              <a:solidFill>
                <a:schemeClr val="bg1"/>
              </a:solidFill>
            </a:endParaRPr>
          </a:p>
        </p:txBody>
      </p:sp>
      <p:sp>
        <p:nvSpPr>
          <p:cNvPr id="5123" name="Content Placeholder 2"/>
          <p:cNvSpPr>
            <a:spLocks noGrp="1"/>
          </p:cNvSpPr>
          <p:nvPr>
            <p:ph idx="4294967295"/>
          </p:nvPr>
        </p:nvSpPr>
        <p:spPr>
          <a:xfrm>
            <a:off x="76200" y="1177134"/>
            <a:ext cx="5791200" cy="5181600"/>
          </a:xfrm>
          <a:prstGeom prst="rect">
            <a:avLst/>
          </a:prstGeom>
        </p:spPr>
        <p:txBody>
          <a:bodyPr>
            <a:normAutofit/>
          </a:bodyPr>
          <a:lstStyle/>
          <a:p>
            <a:pPr defTabSz="457200" fontAlgn="base">
              <a:lnSpc>
                <a:spcPct val="81000"/>
              </a:lnSpc>
              <a:spcBef>
                <a:spcPts val="1250"/>
              </a:spcBef>
              <a:spcAft>
                <a:spcPct val="0"/>
              </a:spcAft>
              <a:buClr>
                <a:srgbClr val="A2552D"/>
              </a:buClr>
              <a:buSzPct val="100000"/>
              <a:buFont typeface="Wingdings" pitchFamily="2" charset="2"/>
              <a:buChar char=""/>
            </a:pPr>
            <a:r>
              <a:rPr lang="en-US" altLang="en-US" sz="2200" b="1" u="sng" dirty="0"/>
              <a:t>Web-based screening</a:t>
            </a:r>
            <a:r>
              <a:rPr lang="en-US" altLang="en-US" sz="2200" dirty="0"/>
              <a:t> efficiently addresses identification and prevention by</a:t>
            </a:r>
          </a:p>
          <a:p>
            <a:pPr lvl="1" defTabSz="457200" fontAlgn="base">
              <a:lnSpc>
                <a:spcPct val="81000"/>
              </a:lnSpc>
              <a:spcBef>
                <a:spcPts val="1250"/>
              </a:spcBef>
              <a:spcAft>
                <a:spcPct val="0"/>
              </a:spcAft>
              <a:buClr>
                <a:srgbClr val="A2552D"/>
              </a:buClr>
              <a:buSzPct val="100000"/>
              <a:buFont typeface="Wingdings" pitchFamily="2" charset="2"/>
              <a:buChar char=""/>
            </a:pPr>
            <a:r>
              <a:rPr lang="en-US" altLang="en-US" sz="2200" dirty="0"/>
              <a:t>Covering 13 Domains in </a:t>
            </a:r>
            <a:r>
              <a:rPr lang="en-US" altLang="en-US" sz="2200" dirty="0" smtClean="0"/>
              <a:t>approximately 7 </a:t>
            </a:r>
            <a:r>
              <a:rPr lang="en-US" altLang="en-US" sz="2200" dirty="0"/>
              <a:t>minutes</a:t>
            </a:r>
          </a:p>
          <a:p>
            <a:pPr lvl="1" defTabSz="457200" fontAlgn="base">
              <a:lnSpc>
                <a:spcPct val="81000"/>
              </a:lnSpc>
              <a:spcBef>
                <a:spcPts val="1250"/>
              </a:spcBef>
              <a:spcAft>
                <a:spcPct val="0"/>
              </a:spcAft>
              <a:buClr>
                <a:srgbClr val="A2552D"/>
              </a:buClr>
              <a:buSzPct val="100000"/>
              <a:buFont typeface="Wingdings" pitchFamily="2" charset="2"/>
              <a:buChar char=""/>
            </a:pPr>
            <a:r>
              <a:rPr lang="en-US" altLang="en-US" sz="2200" u="sng" dirty="0"/>
              <a:t>Identifying Critical </a:t>
            </a:r>
            <a:r>
              <a:rPr lang="en-US" altLang="en-US" sz="2200" u="sng" dirty="0" smtClean="0"/>
              <a:t>Issues</a:t>
            </a:r>
            <a:r>
              <a:rPr lang="en-US" altLang="en-US" sz="2200" dirty="0" smtClean="0"/>
              <a:t>:</a:t>
            </a:r>
          </a:p>
          <a:p>
            <a:pPr lvl="2" defTabSz="457200">
              <a:lnSpc>
                <a:spcPct val="81000"/>
              </a:lnSpc>
              <a:spcBef>
                <a:spcPts val="1250"/>
              </a:spcBef>
              <a:buClr>
                <a:srgbClr val="A2552D"/>
              </a:buClr>
              <a:buSzPct val="100000"/>
              <a:buFont typeface="Wingdings" pitchFamily="2" charset="2"/>
              <a:buChar char=""/>
            </a:pPr>
            <a:r>
              <a:rPr lang="en-US" altLang="en-US" sz="1800" dirty="0" smtClean="0"/>
              <a:t>Suicide</a:t>
            </a:r>
            <a:r>
              <a:rPr lang="en-US" altLang="en-US" sz="1800" dirty="0"/>
              <a:t>, Violence, Gun Access</a:t>
            </a:r>
          </a:p>
          <a:p>
            <a:pPr lvl="1" defTabSz="457200" fontAlgn="base">
              <a:lnSpc>
                <a:spcPct val="81000"/>
              </a:lnSpc>
              <a:spcBef>
                <a:spcPts val="1250"/>
              </a:spcBef>
              <a:spcAft>
                <a:spcPct val="0"/>
              </a:spcAft>
              <a:buClr>
                <a:srgbClr val="A2552D"/>
              </a:buClr>
              <a:buSzPct val="100000"/>
              <a:buFont typeface="Wingdings" pitchFamily="2" charset="2"/>
              <a:buChar char=""/>
            </a:pPr>
            <a:r>
              <a:rPr lang="en-US" altLang="en-US" sz="2200" u="sng" dirty="0"/>
              <a:t>Automatically Scoring</a:t>
            </a:r>
            <a:r>
              <a:rPr lang="en-US" altLang="en-US" sz="2200" dirty="0"/>
              <a:t>: </a:t>
            </a:r>
            <a:r>
              <a:rPr lang="en-US" altLang="en-US" sz="2200" dirty="0" smtClean="0"/>
              <a:t>    </a:t>
            </a:r>
            <a:endParaRPr lang="en-US" altLang="en-US" sz="2200" dirty="0"/>
          </a:p>
          <a:p>
            <a:pPr lvl="2" defTabSz="457200">
              <a:lnSpc>
                <a:spcPct val="81000"/>
              </a:lnSpc>
              <a:spcBef>
                <a:spcPts val="1250"/>
              </a:spcBef>
              <a:buClr>
                <a:srgbClr val="A2552D"/>
              </a:buClr>
              <a:buSzPct val="100000"/>
              <a:buFont typeface="Wingdings" pitchFamily="2" charset="2"/>
              <a:buChar char=""/>
            </a:pPr>
            <a:r>
              <a:rPr lang="en-US" altLang="en-US" sz="1800" dirty="0" smtClean="0"/>
              <a:t>Depression</a:t>
            </a:r>
            <a:r>
              <a:rPr lang="en-US" altLang="en-US" sz="1800" dirty="0"/>
              <a:t>, Suicide, </a:t>
            </a:r>
            <a:r>
              <a:rPr lang="en-US" altLang="en-US" sz="1800" dirty="0" smtClean="0"/>
              <a:t>Anxiety, Trauma, Substance Abuse, Eating Disorder</a:t>
            </a:r>
            <a:endParaRPr lang="en-US" altLang="en-US" sz="2200" dirty="0"/>
          </a:p>
          <a:p>
            <a:pPr lvl="1" defTabSz="457200" fontAlgn="base">
              <a:lnSpc>
                <a:spcPct val="81000"/>
              </a:lnSpc>
              <a:spcBef>
                <a:spcPts val="1250"/>
              </a:spcBef>
              <a:spcAft>
                <a:spcPct val="0"/>
              </a:spcAft>
              <a:buClr>
                <a:srgbClr val="A2552D"/>
              </a:buClr>
              <a:buSzPct val="100000"/>
              <a:buFont typeface="Wingdings" pitchFamily="2" charset="2"/>
              <a:buChar char=""/>
            </a:pPr>
            <a:r>
              <a:rPr lang="en-US" altLang="en-US" sz="2200" u="sng" dirty="0"/>
              <a:t>Identifying Risk Behaviors</a:t>
            </a:r>
            <a:r>
              <a:rPr lang="en-US" altLang="en-US" sz="2200" dirty="0"/>
              <a:t>: </a:t>
            </a:r>
            <a:endParaRPr lang="en-US" altLang="en-US" sz="2200" dirty="0" smtClean="0"/>
          </a:p>
          <a:p>
            <a:pPr lvl="2" defTabSz="457200">
              <a:lnSpc>
                <a:spcPct val="81000"/>
              </a:lnSpc>
              <a:spcBef>
                <a:spcPts val="1250"/>
              </a:spcBef>
              <a:buClr>
                <a:srgbClr val="A2552D"/>
              </a:buClr>
              <a:buSzPct val="100000"/>
              <a:buFont typeface="Wingdings" pitchFamily="2" charset="2"/>
              <a:buChar char=""/>
            </a:pPr>
            <a:r>
              <a:rPr lang="en-US" altLang="en-US" sz="1800" dirty="0" smtClean="0"/>
              <a:t>Substance </a:t>
            </a:r>
            <a:r>
              <a:rPr lang="en-US" altLang="en-US" sz="1800" dirty="0"/>
              <a:t>Use, Safety, Bullying</a:t>
            </a:r>
          </a:p>
          <a:p>
            <a:pPr lvl="1" defTabSz="457200" fontAlgn="base">
              <a:lnSpc>
                <a:spcPct val="81000"/>
              </a:lnSpc>
              <a:spcBef>
                <a:spcPts val="1250"/>
              </a:spcBef>
              <a:spcAft>
                <a:spcPct val="0"/>
              </a:spcAft>
              <a:buClr>
                <a:srgbClr val="A2552D"/>
              </a:buClr>
              <a:buSzPct val="100000"/>
              <a:buFont typeface="Wingdings" pitchFamily="2" charset="2"/>
              <a:buChar char=""/>
            </a:pPr>
            <a:r>
              <a:rPr lang="en-US" altLang="en-US" sz="2200" u="sng" dirty="0"/>
              <a:t>Identifying Patient Strengths</a:t>
            </a:r>
            <a:r>
              <a:rPr lang="en-US" altLang="en-US" sz="2200" dirty="0"/>
              <a:t>: </a:t>
            </a:r>
            <a:endParaRPr lang="en-US" altLang="en-US" sz="2200" dirty="0" smtClean="0"/>
          </a:p>
          <a:p>
            <a:pPr lvl="2" defTabSz="457200">
              <a:lnSpc>
                <a:spcPct val="81000"/>
              </a:lnSpc>
              <a:spcBef>
                <a:spcPts val="1250"/>
              </a:spcBef>
              <a:buClr>
                <a:srgbClr val="A2552D"/>
              </a:buClr>
              <a:buSzPct val="100000"/>
              <a:buFont typeface="Wingdings" pitchFamily="2" charset="2"/>
              <a:buChar char=""/>
            </a:pPr>
            <a:r>
              <a:rPr lang="en-US" altLang="en-US" sz="1800" dirty="0" smtClean="0"/>
              <a:t>Grades</a:t>
            </a:r>
            <a:r>
              <a:rPr lang="en-US" altLang="en-US" sz="1800" dirty="0"/>
              <a:t>, Exercise</a:t>
            </a:r>
          </a:p>
          <a:p>
            <a:pPr eaLnBrk="1" hangingPunct="1">
              <a:buFont typeface="Wingdings" pitchFamily="2" charset="2"/>
              <a:buNone/>
            </a:pPr>
            <a:endParaRPr lang="en-US" altLang="en-US" sz="2400" dirty="0" smtClean="0"/>
          </a:p>
          <a:p>
            <a:pPr eaLnBrk="1" hangingPunct="1">
              <a:buFont typeface="Wingdings" pitchFamily="2" charset="2"/>
              <a:buNone/>
            </a:pPr>
            <a:endParaRPr lang="en-US" altLang="en-US" dirty="0" smtClean="0"/>
          </a:p>
        </p:txBody>
      </p:sp>
      <p:pic>
        <p:nvPicPr>
          <p:cNvPr id="2050" name="Picture 2" descr="http://bh-works.com/wp-content/uploads/2013/08/Domains3.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8800" y="2819400"/>
            <a:ext cx="3400887" cy="23542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80775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24" y="1157053"/>
            <a:ext cx="8463878" cy="1017270"/>
          </a:xfrm>
        </p:spPr>
        <p:txBody>
          <a:bodyPr/>
          <a:lstStyle/>
          <a:p>
            <a:r>
              <a:rPr lang="en-US" dirty="0" smtClean="0">
                <a:latin typeface="Aharoni" panose="02010803020104030203" pitchFamily="2" charset="-79"/>
                <a:cs typeface="Aharoni" panose="02010803020104030203" pitchFamily="2" charset="-79"/>
              </a:rPr>
              <a:t>Implementation of Training and Screening</a:t>
            </a:r>
            <a:endParaRPr lang="en-US" dirty="0">
              <a:latin typeface="Aharoni" panose="02010803020104030203" pitchFamily="2" charset="-79"/>
              <a:cs typeface="Aharoni" panose="02010803020104030203" pitchFamily="2" charset="-79"/>
            </a:endParaRPr>
          </a:p>
        </p:txBody>
      </p:sp>
      <p:pic>
        <p:nvPicPr>
          <p:cNvPr id="4" name="Picture 2" descr="Pennsylvania Counties Ma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44975" y="1835358"/>
            <a:ext cx="6604817" cy="387482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17684" y="5064292"/>
            <a:ext cx="177993" cy="28421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06538" y="5203920"/>
            <a:ext cx="177993" cy="28421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0484" y="3170621"/>
            <a:ext cx="177993" cy="284215"/>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2056435" y="4542617"/>
            <a:ext cx="182618" cy="291599"/>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2607532" y="4570557"/>
            <a:ext cx="182618" cy="291599"/>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2035584" y="2706829"/>
            <a:ext cx="182618" cy="291599"/>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4341354" y="4192801"/>
            <a:ext cx="182618" cy="291599"/>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7183087" y="3987341"/>
            <a:ext cx="182618" cy="291599"/>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6753915" y="4398628"/>
            <a:ext cx="182618" cy="291599"/>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6363547" y="4338601"/>
            <a:ext cx="182618" cy="291599"/>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7587316" y="4959061"/>
            <a:ext cx="182618" cy="291599"/>
          </a:xfrm>
          <a:prstGeom prst="rect">
            <a:avLst/>
          </a:prstGeom>
        </p:spPr>
      </p:pic>
      <p:sp>
        <p:nvSpPr>
          <p:cNvPr id="5" name="TextBox 4"/>
          <p:cNvSpPr txBox="1"/>
          <p:nvPr/>
        </p:nvSpPr>
        <p:spPr>
          <a:xfrm>
            <a:off x="372823" y="2355972"/>
            <a:ext cx="1520807" cy="2031325"/>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solidFill>
                  <a:srgbClr val="000000"/>
                </a:solidFill>
                <a:latin typeface="Aharoni" panose="02010803020104030203" pitchFamily="2" charset="-79"/>
                <a:cs typeface="Aharoni" panose="02010803020104030203" pitchFamily="2" charset="-79"/>
              </a:rPr>
              <a:t>  Training</a:t>
            </a:r>
          </a:p>
          <a:p>
            <a:pPr algn="ctr"/>
            <a:endParaRPr lang="en-US" dirty="0">
              <a:solidFill>
                <a:srgbClr val="000000"/>
              </a:solidFill>
              <a:latin typeface="Aharoni" panose="02010803020104030203" pitchFamily="2" charset="-79"/>
              <a:cs typeface="Aharoni" panose="02010803020104030203" pitchFamily="2" charset="-79"/>
            </a:endParaRPr>
          </a:p>
          <a:p>
            <a:pPr algn="ctr"/>
            <a:r>
              <a:rPr lang="en-US" dirty="0">
                <a:solidFill>
                  <a:srgbClr val="000000"/>
                </a:solidFill>
                <a:latin typeface="Aharoni" panose="02010803020104030203" pitchFamily="2" charset="-79"/>
                <a:cs typeface="Aharoni" panose="02010803020104030203" pitchFamily="2" charset="-79"/>
              </a:rPr>
              <a:t> </a:t>
            </a:r>
            <a:r>
              <a:rPr lang="en-US" dirty="0" smtClean="0">
                <a:solidFill>
                  <a:srgbClr val="000000"/>
                </a:solidFill>
                <a:latin typeface="Aharoni" panose="02010803020104030203" pitchFamily="2" charset="-79"/>
                <a:cs typeface="Aharoni" panose="02010803020104030203" pitchFamily="2" charset="-79"/>
              </a:rPr>
              <a:t>   Screening</a:t>
            </a:r>
          </a:p>
          <a:p>
            <a:pPr algn="r"/>
            <a:endParaRPr lang="en-US" dirty="0">
              <a:solidFill>
                <a:srgbClr val="000000"/>
              </a:solidFill>
              <a:latin typeface="Aharoni" panose="02010803020104030203" pitchFamily="2" charset="-79"/>
              <a:cs typeface="Aharoni" panose="02010803020104030203" pitchFamily="2" charset="-79"/>
            </a:endParaRPr>
          </a:p>
          <a:p>
            <a:pPr algn="ctr"/>
            <a:r>
              <a:rPr lang="en-US" dirty="0" smtClean="0">
                <a:solidFill>
                  <a:srgbClr val="000000"/>
                </a:solidFill>
                <a:latin typeface="Aharoni" panose="02010803020104030203" pitchFamily="2" charset="-79"/>
                <a:cs typeface="Aharoni" panose="02010803020104030203" pitchFamily="2" charset="-79"/>
              </a:rPr>
              <a:t> Training and   screening</a:t>
            </a:r>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461820" y="2380873"/>
            <a:ext cx="182618" cy="29159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55500" y="2919903"/>
            <a:ext cx="188938" cy="30169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5500" y="3626074"/>
            <a:ext cx="177993" cy="284215"/>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4812270" y="3487129"/>
            <a:ext cx="182618" cy="291599"/>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3559642" y="3901202"/>
            <a:ext cx="182618" cy="291599"/>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2042520" y="4227729"/>
            <a:ext cx="182618" cy="291599"/>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53766" y="4372624"/>
            <a:ext cx="177993" cy="284215"/>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3107671" y="2742533"/>
            <a:ext cx="182618" cy="291599"/>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08547" y="2271001"/>
            <a:ext cx="188938" cy="301691"/>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129756" y="2748490"/>
            <a:ext cx="188938" cy="301691"/>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18125" y="4965934"/>
            <a:ext cx="188938" cy="301691"/>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89651" y="4948969"/>
            <a:ext cx="188938" cy="301691"/>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06488" y="4692108"/>
            <a:ext cx="177993" cy="284215"/>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2607532" y="1873607"/>
            <a:ext cx="182618" cy="291599"/>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4925852" y="4318217"/>
            <a:ext cx="182618" cy="291599"/>
          </a:xfrm>
          <a:prstGeom prst="rect">
            <a:avLst/>
          </a:prstGeom>
        </p:spPr>
      </p:pic>
      <p:pic>
        <p:nvPicPr>
          <p:cNvPr id="51" name="Picture 5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3813755" y="4472921"/>
            <a:ext cx="182618" cy="291599"/>
          </a:xfrm>
          <a:prstGeom prst="rect">
            <a:avLst/>
          </a:prstGeom>
        </p:spPr>
      </p:pic>
      <p:pic>
        <p:nvPicPr>
          <p:cNvPr id="56" name="Picture 5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3064333" y="2235073"/>
            <a:ext cx="182618" cy="291599"/>
          </a:xfrm>
          <a:prstGeom prst="rect">
            <a:avLst/>
          </a:prstGeom>
        </p:spPr>
      </p:pic>
      <p:pic>
        <p:nvPicPr>
          <p:cNvPr id="57" name="Picture 5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5408186" y="2944875"/>
            <a:ext cx="182618" cy="291599"/>
          </a:xfrm>
          <a:prstGeom prst="rect">
            <a:avLst/>
          </a:prstGeom>
        </p:spPr>
      </p:pic>
      <p:pic>
        <p:nvPicPr>
          <p:cNvPr id="58" name="Picture 5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5945102" y="3797170"/>
            <a:ext cx="182618" cy="291599"/>
          </a:xfrm>
          <a:prstGeom prst="rect">
            <a:avLst/>
          </a:prstGeom>
        </p:spPr>
      </p:pic>
      <p:pic>
        <p:nvPicPr>
          <p:cNvPr id="59" name="Picture 5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5384481" y="3420892"/>
            <a:ext cx="182618" cy="291599"/>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4074320" y="3788563"/>
            <a:ext cx="182618" cy="291599"/>
          </a:xfrm>
          <a:prstGeom prst="rect">
            <a:avLst/>
          </a:prstGeom>
        </p:spPr>
      </p:pic>
      <p:pic>
        <p:nvPicPr>
          <p:cNvPr id="61" name="Picture 6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3614523" y="3530805"/>
            <a:ext cx="182618" cy="291599"/>
          </a:xfrm>
          <a:prstGeom prst="rect">
            <a:avLst/>
          </a:prstGeom>
        </p:spPr>
      </p:pic>
      <p:pic>
        <p:nvPicPr>
          <p:cNvPr id="62" name="Picture 6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6189865" y="3493155"/>
            <a:ext cx="182618" cy="291599"/>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06041" y="2944875"/>
            <a:ext cx="177993" cy="284215"/>
          </a:xfrm>
          <a:prstGeom prst="rect">
            <a:avLst/>
          </a:prstGeom>
        </p:spPr>
      </p:pic>
      <p:pic>
        <p:nvPicPr>
          <p:cNvPr id="65" name="Picture 6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7219376" y="4810927"/>
            <a:ext cx="182618" cy="291599"/>
          </a:xfrm>
          <a:prstGeom prst="rect">
            <a:avLst/>
          </a:prstGeom>
        </p:spPr>
      </p:pic>
      <p:pic>
        <p:nvPicPr>
          <p:cNvPr id="68" name="Picture 6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936533" y="2203092"/>
            <a:ext cx="188938" cy="301691"/>
          </a:xfrm>
          <a:prstGeom prst="rect">
            <a:avLst/>
          </a:prstGeom>
        </p:spPr>
      </p:pic>
      <p:pic>
        <p:nvPicPr>
          <p:cNvPr id="69" name="Picture 6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152417" y="5250659"/>
            <a:ext cx="188938" cy="301691"/>
          </a:xfrm>
          <a:prstGeom prst="rect">
            <a:avLst/>
          </a:prstGeom>
        </p:spPr>
      </p:pic>
      <p:pic>
        <p:nvPicPr>
          <p:cNvPr id="70" name="Picture 6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85782" y="4834215"/>
            <a:ext cx="177993" cy="284215"/>
          </a:xfrm>
          <a:prstGeom prst="rect">
            <a:avLst/>
          </a:prstGeom>
        </p:spPr>
      </p:pic>
      <p:pic>
        <p:nvPicPr>
          <p:cNvPr id="72" name="Picture 7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58018" y="5031512"/>
            <a:ext cx="188938" cy="301691"/>
          </a:xfrm>
          <a:prstGeom prst="rect">
            <a:avLst/>
          </a:prstGeom>
        </p:spPr>
      </p:pic>
      <p:pic>
        <p:nvPicPr>
          <p:cNvPr id="73" name="Picture 7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50102" y="3934362"/>
            <a:ext cx="177993" cy="284215"/>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39888" y="3089860"/>
            <a:ext cx="188938" cy="301691"/>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638579" y="2342125"/>
            <a:ext cx="188938" cy="301691"/>
          </a:xfrm>
          <a:prstGeom prst="rect">
            <a:avLst/>
          </a:prstGeom>
        </p:spPr>
      </p:pic>
      <p:pic>
        <p:nvPicPr>
          <p:cNvPr id="80" name="Picture 7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53382" y="4526712"/>
            <a:ext cx="177993" cy="284215"/>
          </a:xfrm>
          <a:prstGeom prst="rect">
            <a:avLst/>
          </a:prstGeom>
        </p:spPr>
      </p:pic>
      <p:pic>
        <p:nvPicPr>
          <p:cNvPr id="81" name="Picture 8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40147" y="3815526"/>
            <a:ext cx="177993" cy="284215"/>
          </a:xfrm>
          <a:prstGeom prst="rect">
            <a:avLst/>
          </a:prstGeom>
        </p:spPr>
      </p:pic>
      <p:pic>
        <p:nvPicPr>
          <p:cNvPr id="82" name="Picture 8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54216" y="4328982"/>
            <a:ext cx="177993" cy="284215"/>
          </a:xfrm>
          <a:prstGeom prst="rect">
            <a:avLst/>
          </a:prstGeom>
        </p:spPr>
      </p:pic>
      <p:pic>
        <p:nvPicPr>
          <p:cNvPr id="83" name="Picture 8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38477" y="4488092"/>
            <a:ext cx="177993" cy="284215"/>
          </a:xfrm>
          <a:prstGeom prst="rect">
            <a:avLst/>
          </a:prstGeom>
        </p:spPr>
      </p:pic>
      <p:pic>
        <p:nvPicPr>
          <p:cNvPr id="84" name="Picture 8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55260" y="4922184"/>
            <a:ext cx="177993" cy="284215"/>
          </a:xfrm>
          <a:prstGeom prst="rect">
            <a:avLst/>
          </a:prstGeom>
        </p:spPr>
      </p:pic>
      <p:pic>
        <p:nvPicPr>
          <p:cNvPr id="86" name="Picture 8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95266" y="4983410"/>
            <a:ext cx="177993" cy="284215"/>
          </a:xfrm>
          <a:prstGeom prst="rect">
            <a:avLst/>
          </a:prstGeom>
        </p:spPr>
      </p:pic>
      <p:pic>
        <p:nvPicPr>
          <p:cNvPr id="87" name="Picture 8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05497" y="5125517"/>
            <a:ext cx="177993" cy="284215"/>
          </a:xfrm>
          <a:prstGeom prst="rect">
            <a:avLst/>
          </a:prstGeom>
        </p:spPr>
      </p:pic>
      <p:sp>
        <p:nvSpPr>
          <p:cNvPr id="6" name="Rectangle 5"/>
          <p:cNvSpPr/>
          <p:nvPr/>
        </p:nvSpPr>
        <p:spPr>
          <a:xfrm>
            <a:off x="644438" y="286888"/>
            <a:ext cx="8042362" cy="523220"/>
          </a:xfrm>
          <a:prstGeom prst="rect">
            <a:avLst/>
          </a:prstGeom>
        </p:spPr>
        <p:txBody>
          <a:bodyPr wrap="square">
            <a:spAutoFit/>
          </a:bodyPr>
          <a:lstStyle/>
          <a:p>
            <a:r>
              <a:rPr lang="en-US" sz="2800" kern="0" dirty="0">
                <a:solidFill>
                  <a:srgbClr val="FFFFFF"/>
                </a:solidFill>
                <a:latin typeface="Aharoni" panose="02010803020104030203" pitchFamily="2" charset="-79"/>
                <a:ea typeface="ＭＳ Ｐゴシック" pitchFamily="-111" charset="-128"/>
                <a:cs typeface="Aharoni" panose="02010803020104030203" pitchFamily="2" charset="-79"/>
              </a:rPr>
              <a:t>Implementation of Training and Screening</a:t>
            </a:r>
            <a:endParaRPr lang="en-US" dirty="0"/>
          </a:p>
        </p:txBody>
      </p:sp>
      <p:pic>
        <p:nvPicPr>
          <p:cNvPr id="63" name="Picture 6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5408186" y="2235073"/>
            <a:ext cx="182618" cy="291599"/>
          </a:xfrm>
          <a:prstGeom prst="rect">
            <a:avLst/>
          </a:prstGeom>
        </p:spPr>
      </p:pic>
      <p:pic>
        <p:nvPicPr>
          <p:cNvPr id="66" name="Picture 6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4651519" y="2174323"/>
            <a:ext cx="182618" cy="291599"/>
          </a:xfrm>
          <a:prstGeom prst="rect">
            <a:avLst/>
          </a:prstGeom>
        </p:spPr>
      </p:pic>
      <p:pic>
        <p:nvPicPr>
          <p:cNvPr id="67" name="Picture 6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3992365" y="2202476"/>
            <a:ext cx="182618" cy="291599"/>
          </a:xfrm>
          <a:prstGeom prst="rect">
            <a:avLst/>
          </a:prstGeom>
        </p:spPr>
      </p:pic>
      <p:pic>
        <p:nvPicPr>
          <p:cNvPr id="71" name="Picture 7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3762685" y="2742532"/>
            <a:ext cx="182618" cy="291599"/>
          </a:xfrm>
          <a:prstGeom prst="rect">
            <a:avLst/>
          </a:prstGeom>
        </p:spPr>
      </p:pic>
      <p:pic>
        <p:nvPicPr>
          <p:cNvPr id="76" name="Picture 7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4454492" y="2677944"/>
            <a:ext cx="182618" cy="291599"/>
          </a:xfrm>
          <a:prstGeom prst="rect">
            <a:avLst/>
          </a:prstGeom>
        </p:spPr>
      </p:pic>
    </p:spTree>
    <p:extLst>
      <p:ext uri="{BB962C8B-B14F-4D97-AF65-F5344CB8AC3E}">
        <p14:creationId xmlns:p14="http://schemas.microsoft.com/office/powerpoint/2010/main" xmlns="" val="2854440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Programming</a:t>
            </a:r>
            <a:endParaRPr lang="en-US" dirty="0"/>
          </a:p>
        </p:txBody>
      </p:sp>
      <p:sp>
        <p:nvSpPr>
          <p:cNvPr id="4" name="Content Placeholder 3"/>
          <p:cNvSpPr>
            <a:spLocks noGrp="1"/>
          </p:cNvSpPr>
          <p:nvPr>
            <p:ph idx="4294967295"/>
          </p:nvPr>
        </p:nvSpPr>
        <p:spPr>
          <a:xfrm>
            <a:off x="457200" y="1600200"/>
            <a:ext cx="8229600" cy="4525963"/>
          </a:xfrm>
          <a:prstGeom prst="rect">
            <a:avLst/>
          </a:prstGeom>
        </p:spPr>
        <p:txBody>
          <a:bodyPr/>
          <a:lstStyle/>
          <a:p>
            <a:r>
              <a:rPr lang="en-US" dirty="0" smtClean="0"/>
              <a:t>Support with selecting appropriate student curricula/programming</a:t>
            </a:r>
          </a:p>
          <a:p>
            <a:endParaRPr lang="en-US" dirty="0"/>
          </a:p>
          <a:p>
            <a:r>
              <a:rPr lang="en-US" dirty="0" smtClean="0"/>
              <a:t>Awareness activities</a:t>
            </a:r>
          </a:p>
          <a:p>
            <a:pPr lvl="1"/>
            <a:r>
              <a:rPr lang="en-US" sz="2000" dirty="0" smtClean="0"/>
              <a:t>Annual public service announcement </a:t>
            </a:r>
            <a:r>
              <a:rPr lang="en-US" sz="2000" dirty="0"/>
              <a:t>contest </a:t>
            </a:r>
            <a:endParaRPr lang="en-US" sz="2000" dirty="0" smtClean="0"/>
          </a:p>
          <a:p>
            <a:pPr lvl="1"/>
            <a:r>
              <a:rPr lang="en-US" sz="2000" dirty="0" smtClean="0"/>
              <a:t>Partnership with </a:t>
            </a:r>
            <a:r>
              <a:rPr lang="en-US" sz="2000" dirty="0" err="1" smtClean="0"/>
              <a:t>Aevidum</a:t>
            </a:r>
            <a:r>
              <a:rPr lang="en-US" sz="2000" dirty="0" smtClean="0"/>
              <a:t> and the Jana Marie Foundation</a:t>
            </a:r>
          </a:p>
          <a:p>
            <a:pPr marL="57150" indent="0">
              <a:buNone/>
            </a:pPr>
            <a:endParaRPr lang="en-US" sz="2400" dirty="0"/>
          </a:p>
          <a:p>
            <a:pPr marL="57150" indent="0" algn="ctr">
              <a:buNone/>
            </a:pPr>
            <a:r>
              <a:rPr lang="en-US" sz="2400" dirty="0" smtClean="0">
                <a:hlinkClick r:id="rId2"/>
              </a:rPr>
              <a:t>2018 PSA Contest Submission Guidelines</a:t>
            </a:r>
            <a:endParaRPr lang="en-US" sz="2400" dirty="0" smtClean="0"/>
          </a:p>
        </p:txBody>
      </p:sp>
    </p:spTree>
    <p:extLst>
      <p:ext uri="{BB962C8B-B14F-4D97-AF65-F5344CB8AC3E}">
        <p14:creationId xmlns:p14="http://schemas.microsoft.com/office/powerpoint/2010/main" xmlns="" val="32321987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6" y="0"/>
            <a:ext cx="9142604" cy="6857999"/>
          </a:xfrm>
          <a:prstGeom prst="rect">
            <a:avLst/>
          </a:prstGeom>
        </p:spPr>
      </p:pic>
    </p:spTree>
    <p:extLst>
      <p:ext uri="{BB962C8B-B14F-4D97-AF65-F5344CB8AC3E}">
        <p14:creationId xmlns:p14="http://schemas.microsoft.com/office/powerpoint/2010/main" xmlns="" val="13356375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type="body" idx="4294967295"/>
          </p:nvPr>
        </p:nvSpPr>
        <p:spPr>
          <a:xfrm>
            <a:off x="533400" y="1600200"/>
            <a:ext cx="8153400" cy="4495800"/>
          </a:xfrm>
          <a:prstGeom prst="rect">
            <a:avLst/>
          </a:prstGeom>
        </p:spPr>
        <p:txBody>
          <a:bodyPr>
            <a:normAutofit fontScale="92500" lnSpcReduction="20000"/>
          </a:bodyPr>
          <a:lstStyle/>
          <a:p>
            <a:pPr marL="0" indent="0">
              <a:lnSpc>
                <a:spcPct val="120000"/>
              </a:lnSpc>
              <a:spcBef>
                <a:spcPts val="576"/>
              </a:spcBef>
              <a:buNone/>
            </a:pPr>
            <a:r>
              <a:rPr lang="en-US" dirty="0" smtClean="0"/>
              <a:t>For additional information about the GLS grant or to discuss school district participation, please contact:</a:t>
            </a:r>
            <a:endParaRPr lang="en-US" dirty="0"/>
          </a:p>
          <a:p>
            <a:pPr eaLnBrk="1" hangingPunct="1">
              <a:lnSpc>
                <a:spcPct val="80000"/>
              </a:lnSpc>
              <a:spcBef>
                <a:spcPts val="576"/>
              </a:spcBef>
              <a:buFontTx/>
              <a:buNone/>
            </a:pPr>
            <a:endParaRPr lang="en-US" sz="2400" dirty="0" smtClean="0"/>
          </a:p>
          <a:p>
            <a:pPr eaLnBrk="1" hangingPunct="1">
              <a:lnSpc>
                <a:spcPct val="80000"/>
              </a:lnSpc>
              <a:spcBef>
                <a:spcPts val="576"/>
              </a:spcBef>
              <a:buFontTx/>
              <a:buNone/>
            </a:pPr>
            <a:r>
              <a:rPr lang="en-US" sz="2400" b="1" dirty="0" smtClean="0"/>
              <a:t>Perri Rosen, PhD, NCSP</a:t>
            </a:r>
          </a:p>
          <a:p>
            <a:pPr eaLnBrk="1" hangingPunct="1">
              <a:lnSpc>
                <a:spcPct val="80000"/>
              </a:lnSpc>
              <a:spcBef>
                <a:spcPts val="576"/>
              </a:spcBef>
              <a:buFontTx/>
              <a:buNone/>
            </a:pPr>
            <a:r>
              <a:rPr lang="en-US" sz="2400" dirty="0" smtClean="0"/>
              <a:t>Project Director, GLS Youth Suicide Prevention Grant</a:t>
            </a:r>
          </a:p>
          <a:p>
            <a:pPr eaLnBrk="1" hangingPunct="1">
              <a:lnSpc>
                <a:spcPct val="80000"/>
              </a:lnSpc>
              <a:spcBef>
                <a:spcPts val="576"/>
              </a:spcBef>
              <a:buFontTx/>
              <a:buNone/>
            </a:pPr>
            <a:r>
              <a:rPr lang="en-US" sz="2400" dirty="0" smtClean="0"/>
              <a:t>Department of Human Services</a:t>
            </a:r>
          </a:p>
          <a:p>
            <a:pPr eaLnBrk="1" hangingPunct="1">
              <a:lnSpc>
                <a:spcPct val="80000"/>
              </a:lnSpc>
              <a:spcBef>
                <a:spcPts val="576"/>
              </a:spcBef>
              <a:buFontTx/>
              <a:buNone/>
            </a:pPr>
            <a:r>
              <a:rPr lang="en-US" sz="2400" dirty="0" smtClean="0"/>
              <a:t>OMHSAS Bureau of Children’s Behavioral Health</a:t>
            </a:r>
          </a:p>
          <a:p>
            <a:pPr eaLnBrk="1" hangingPunct="1">
              <a:lnSpc>
                <a:spcPct val="80000"/>
              </a:lnSpc>
              <a:spcBef>
                <a:spcPts val="576"/>
              </a:spcBef>
              <a:buFontTx/>
              <a:buNone/>
            </a:pPr>
            <a:endParaRPr lang="en-US" sz="2400" dirty="0" smtClean="0"/>
          </a:p>
          <a:p>
            <a:pPr eaLnBrk="1" hangingPunct="1">
              <a:lnSpc>
                <a:spcPct val="80000"/>
              </a:lnSpc>
              <a:spcBef>
                <a:spcPts val="576"/>
              </a:spcBef>
              <a:buFontTx/>
              <a:buNone/>
            </a:pPr>
            <a:r>
              <a:rPr lang="en-US" sz="2400" dirty="0" smtClean="0"/>
              <a:t>(717) 772-7858 – phone</a:t>
            </a:r>
          </a:p>
          <a:p>
            <a:pPr eaLnBrk="1" hangingPunct="1">
              <a:lnSpc>
                <a:spcPct val="80000"/>
              </a:lnSpc>
              <a:spcBef>
                <a:spcPts val="576"/>
              </a:spcBef>
              <a:buFontTx/>
              <a:buNone/>
            </a:pPr>
            <a:r>
              <a:rPr lang="en-US" sz="2400" dirty="0" smtClean="0"/>
              <a:t>(717) 303-4611 – mobile</a:t>
            </a:r>
          </a:p>
          <a:p>
            <a:pPr eaLnBrk="1" hangingPunct="1">
              <a:lnSpc>
                <a:spcPct val="80000"/>
              </a:lnSpc>
              <a:buFontTx/>
              <a:buNone/>
            </a:pPr>
            <a:endParaRPr lang="en-US" sz="2400" dirty="0" smtClean="0"/>
          </a:p>
          <a:p>
            <a:pPr eaLnBrk="1" hangingPunct="1">
              <a:lnSpc>
                <a:spcPct val="80000"/>
              </a:lnSpc>
              <a:buFontTx/>
              <a:buNone/>
            </a:pPr>
            <a:r>
              <a:rPr lang="en-US" dirty="0">
                <a:hlinkClick r:id="rId3"/>
              </a:rPr>
              <a:t>c</a:t>
            </a:r>
            <a:r>
              <a:rPr lang="en-US" sz="2400" dirty="0" smtClean="0">
                <a:hlinkClick r:id="rId3"/>
              </a:rPr>
              <a:t>-prosen@pa.gov</a:t>
            </a:r>
            <a:endParaRPr lang="en-US" sz="2400" dirty="0" smtClean="0"/>
          </a:p>
          <a:p>
            <a:pPr eaLnBrk="1" hangingPunct="1">
              <a:lnSpc>
                <a:spcPct val="80000"/>
              </a:lnSpc>
              <a:buFontTx/>
              <a:buNone/>
            </a:pPr>
            <a:endParaRPr lang="en-US" sz="2400" dirty="0" smtClean="0"/>
          </a:p>
        </p:txBody>
      </p:sp>
      <p:sp>
        <p:nvSpPr>
          <p:cNvPr id="2" name="Title 1"/>
          <p:cNvSpPr>
            <a:spLocks noGrp="1"/>
          </p:cNvSpPr>
          <p:nvPr>
            <p:ph type="title"/>
          </p:nvPr>
        </p:nvSpPr>
        <p:spPr>
          <a:xfrm>
            <a:off x="609600" y="278047"/>
            <a:ext cx="8229600" cy="1169753"/>
          </a:xfrm>
        </p:spPr>
        <p:txBody>
          <a:bodyPr/>
          <a:lstStyle/>
          <a:p>
            <a:r>
              <a:rPr lang="en-US" dirty="0" smtClean="0"/>
              <a:t>How to Get Involved</a:t>
            </a:r>
            <a:endParaRPr lang="en-US" dirty="0"/>
          </a:p>
        </p:txBody>
      </p:sp>
    </p:spTree>
    <p:extLst>
      <p:ext uri="{BB962C8B-B14F-4D97-AF65-F5344CB8AC3E}">
        <p14:creationId xmlns:p14="http://schemas.microsoft.com/office/powerpoint/2010/main" xmlns="" val="20663917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4294967295"/>
          </p:nvPr>
        </p:nvSpPr>
        <p:spPr>
          <a:xfrm>
            <a:off x="228600" y="1219200"/>
            <a:ext cx="8763000" cy="4953000"/>
          </a:xfrm>
          <a:prstGeom prst="rect">
            <a:avLst/>
          </a:prstGeom>
        </p:spPr>
        <p:txBody>
          <a:bodyPr>
            <a:noAutofit/>
          </a:bodyPr>
          <a:lstStyle/>
          <a:p>
            <a:r>
              <a:rPr lang="en-US" sz="1700" dirty="0" smtClean="0"/>
              <a:t>Prevent Suicide PA</a:t>
            </a:r>
            <a:r>
              <a:rPr lang="en-US" sz="1700" dirty="0"/>
              <a:t>: </a:t>
            </a:r>
            <a:r>
              <a:rPr lang="en-US" sz="1700" dirty="0">
                <a:hlinkClick r:id="rId2"/>
              </a:rPr>
              <a:t>https://www.preventsuicidepa.org</a:t>
            </a:r>
            <a:r>
              <a:rPr lang="en-US" sz="1700" dirty="0" smtClean="0">
                <a:hlinkClick r:id="rId2"/>
              </a:rPr>
              <a:t>/</a:t>
            </a:r>
            <a:r>
              <a:rPr lang="en-US" sz="1700" dirty="0" smtClean="0"/>
              <a:t>	</a:t>
            </a:r>
          </a:p>
          <a:p>
            <a:pPr marL="0" indent="0">
              <a:buNone/>
            </a:pPr>
            <a:endParaRPr lang="en-US" sz="1700" dirty="0" smtClean="0"/>
          </a:p>
          <a:p>
            <a:r>
              <a:rPr lang="en-US" sz="1700" dirty="0"/>
              <a:t>Substance Abuse and Mental Health Services Administration. (2012). </a:t>
            </a:r>
            <a:r>
              <a:rPr lang="en-US" sz="1700" i="1" dirty="0"/>
              <a:t>Preventing suicide: A high school toolkit. </a:t>
            </a:r>
            <a:r>
              <a:rPr lang="en-US" sz="1700" dirty="0"/>
              <a:t>Available at </a:t>
            </a:r>
            <a:r>
              <a:rPr lang="en-US" sz="1700" u="sng" dirty="0" smtClean="0">
                <a:hlinkClick r:id="rId3"/>
              </a:rPr>
              <a:t>www.store.samhsa.gov</a:t>
            </a:r>
            <a:endParaRPr lang="en-US" sz="1700" u="sng" dirty="0" smtClean="0"/>
          </a:p>
          <a:p>
            <a:pPr marL="0" indent="0">
              <a:buNone/>
            </a:pPr>
            <a:endParaRPr lang="en-US" sz="1700" u="sng" dirty="0" smtClean="0"/>
          </a:p>
          <a:p>
            <a:pPr lvl="0"/>
            <a:r>
              <a:rPr lang="en-US" sz="1700" dirty="0"/>
              <a:t>Suicide Prevention Resource Center (SPRC) – Best Practices Registry: </a:t>
            </a:r>
            <a:r>
              <a:rPr lang="en-US" sz="1700" dirty="0">
                <a:hlinkClick r:id="rId4"/>
              </a:rPr>
              <a:t>http://www.sprc.org/bpr</a:t>
            </a:r>
            <a:endParaRPr lang="en-US" sz="1700" dirty="0"/>
          </a:p>
          <a:p>
            <a:endParaRPr lang="en-US" sz="1700" dirty="0" smtClean="0"/>
          </a:p>
          <a:p>
            <a:r>
              <a:rPr lang="en-US" sz="1700" dirty="0" smtClean="0"/>
              <a:t>National </a:t>
            </a:r>
            <a:r>
              <a:rPr lang="en-US" sz="1700" dirty="0"/>
              <a:t>Youth Behavior Survey </a:t>
            </a:r>
            <a:r>
              <a:rPr lang="en-US" sz="1700" dirty="0" smtClean="0"/>
              <a:t>Results (current </a:t>
            </a:r>
            <a:r>
              <a:rPr lang="en-US" sz="1700" dirty="0"/>
              <a:t>data on depression and </a:t>
            </a:r>
            <a:r>
              <a:rPr lang="en-US" sz="1700" dirty="0" smtClean="0"/>
              <a:t>suicide): </a:t>
            </a:r>
            <a:r>
              <a:rPr lang="en-US" sz="1700" u="sng" dirty="0" smtClean="0">
                <a:hlinkClick r:id="rId5"/>
              </a:rPr>
              <a:t>http</a:t>
            </a:r>
            <a:r>
              <a:rPr lang="en-US" sz="1700" u="sng" dirty="0">
                <a:hlinkClick r:id="rId5"/>
              </a:rPr>
              <a:t>://</a:t>
            </a:r>
            <a:r>
              <a:rPr lang="en-US" sz="1700" u="sng" dirty="0" smtClean="0">
                <a:hlinkClick r:id="rId5"/>
              </a:rPr>
              <a:t>www.cdc.gov/mmwr/pdf/ss/ss6304.pdf</a:t>
            </a:r>
            <a:endParaRPr lang="en-US" sz="1700" u="sng" dirty="0" smtClean="0"/>
          </a:p>
          <a:p>
            <a:pPr marL="0" lvl="0" indent="0">
              <a:buNone/>
            </a:pPr>
            <a:endParaRPr lang="en-US" sz="1700" dirty="0"/>
          </a:p>
          <a:p>
            <a:pPr lvl="0"/>
            <a:r>
              <a:rPr lang="en-US" sz="1700" dirty="0"/>
              <a:t>National Center for the Prevention of Youth </a:t>
            </a:r>
            <a:r>
              <a:rPr lang="en-US" sz="1700" dirty="0" smtClean="0"/>
              <a:t>Suicide: </a:t>
            </a:r>
            <a:r>
              <a:rPr lang="en-US" sz="1700" u="sng" dirty="0" smtClean="0">
                <a:hlinkClick r:id="rId6"/>
              </a:rPr>
              <a:t>http</a:t>
            </a:r>
            <a:r>
              <a:rPr lang="en-US" sz="1700" u="sng" dirty="0">
                <a:hlinkClick r:id="rId6"/>
              </a:rPr>
              <a:t>://</a:t>
            </a:r>
            <a:r>
              <a:rPr lang="en-US" sz="1700" u="sng" dirty="0" smtClean="0">
                <a:hlinkClick r:id="rId6"/>
              </a:rPr>
              <a:t>www.suicidology.org/Portals/14/docs/Resources/FactSheets/Youth2012.pdf</a:t>
            </a:r>
            <a:endParaRPr lang="en-US" sz="1700" u="sng" dirty="0" smtClean="0"/>
          </a:p>
          <a:p>
            <a:pPr marL="0" lvl="0" indent="0">
              <a:buNone/>
            </a:pPr>
            <a:endParaRPr lang="en-US" sz="1700" dirty="0"/>
          </a:p>
          <a:p>
            <a:pPr lvl="0"/>
            <a:r>
              <a:rPr lang="en-US" sz="1700" dirty="0"/>
              <a:t>SPRC Safe Messaging Guidelines: </a:t>
            </a:r>
            <a:r>
              <a:rPr lang="en-US" sz="1700" u="sng" dirty="0">
                <a:hlinkClick r:id="rId7"/>
              </a:rPr>
              <a:t>http://</a:t>
            </a:r>
            <a:r>
              <a:rPr lang="en-US" sz="1700" u="sng" dirty="0" smtClean="0">
                <a:hlinkClick r:id="rId7"/>
              </a:rPr>
              <a:t>www.sprc.org/library/SafeMessagingfinal.pdf</a:t>
            </a:r>
            <a:endParaRPr lang="en-US" sz="1700" dirty="0"/>
          </a:p>
        </p:txBody>
      </p:sp>
    </p:spTree>
    <p:extLst>
      <p:ext uri="{BB962C8B-B14F-4D97-AF65-F5344CB8AC3E}">
        <p14:creationId xmlns:p14="http://schemas.microsoft.com/office/powerpoint/2010/main" xmlns="" val="1540540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564" y="1087911"/>
            <a:ext cx="7406640" cy="1017270"/>
          </a:xfrm>
        </p:spPr>
        <p:txBody>
          <a:bodyPr/>
          <a:lstStyle/>
          <a:p>
            <a:pPr algn="ctr"/>
            <a:r>
              <a:rPr lang="en-US" dirty="0">
                <a:latin typeface="Aharoni" panose="02010803020104030203" pitchFamily="2" charset="-79"/>
                <a:cs typeface="Aharoni" panose="02010803020104030203" pitchFamily="2" charset="-79"/>
              </a:rPr>
              <a:t>Project </a:t>
            </a:r>
            <a:r>
              <a:rPr lang="en-US" dirty="0" smtClean="0">
                <a:latin typeface="Aharoni" panose="02010803020104030203" pitchFamily="2" charset="-79"/>
                <a:cs typeface="Aharoni" panose="02010803020104030203" pitchFamily="2" charset="-79"/>
              </a:rPr>
              <a:t>Goals</a:t>
            </a:r>
            <a:endParaRPr lang="en-US" dirty="0"/>
          </a:p>
        </p:txBody>
      </p:sp>
      <p:sp>
        <p:nvSpPr>
          <p:cNvPr id="3" name="Content Placeholder 2"/>
          <p:cNvSpPr>
            <a:spLocks noGrp="1"/>
          </p:cNvSpPr>
          <p:nvPr>
            <p:ph idx="4294967295"/>
          </p:nvPr>
        </p:nvSpPr>
        <p:spPr>
          <a:xfrm>
            <a:off x="504566" y="1295400"/>
            <a:ext cx="8305064" cy="4703289"/>
          </a:xfrm>
          <a:prstGeom prst="rect">
            <a:avLst/>
          </a:prstGeom>
        </p:spPr>
        <p:txBody>
          <a:bodyPr>
            <a:normAutofit lnSpcReduction="10000"/>
          </a:bodyPr>
          <a:lstStyle/>
          <a:p>
            <a:r>
              <a:rPr lang="en-US" sz="2000" dirty="0"/>
              <a:t>Increase the number of</a:t>
            </a:r>
          </a:p>
          <a:p>
            <a:pPr lvl="1"/>
            <a:r>
              <a:rPr lang="en-US" sz="1800" dirty="0"/>
              <a:t>staff in schools, colleges, and universities trained to identify/refer youth at risk for suicide</a:t>
            </a:r>
          </a:p>
          <a:p>
            <a:pPr lvl="1"/>
            <a:r>
              <a:rPr lang="en-US" sz="1800" dirty="0"/>
              <a:t>youth screened and referred for treatment</a:t>
            </a:r>
          </a:p>
          <a:p>
            <a:pPr lvl="1"/>
            <a:r>
              <a:rPr lang="en-US" sz="1800" dirty="0"/>
              <a:t>clinical service providers trained to assess, manage, and treat youth at risk for suicide</a:t>
            </a:r>
          </a:p>
          <a:p>
            <a:pPr marL="0" indent="0">
              <a:buNone/>
            </a:pPr>
            <a:endParaRPr lang="en-US" sz="600" dirty="0"/>
          </a:p>
          <a:p>
            <a:r>
              <a:rPr lang="en-US" sz="2000" dirty="0"/>
              <a:t>Increase awareness about youth suicide prevention among youth, families, educators, and community members</a:t>
            </a:r>
          </a:p>
          <a:p>
            <a:pPr marL="0" indent="0">
              <a:buNone/>
            </a:pPr>
            <a:endParaRPr lang="en-US" sz="2000" dirty="0"/>
          </a:p>
          <a:p>
            <a:r>
              <a:rPr lang="en-US" sz="2000" dirty="0"/>
              <a:t>Implement sections of the </a:t>
            </a:r>
            <a:r>
              <a:rPr lang="en-US" sz="2000" i="1" dirty="0"/>
              <a:t>2012 National Strategy for Suicide Prevention</a:t>
            </a:r>
            <a:r>
              <a:rPr lang="en-US" sz="2000" dirty="0"/>
              <a:t> to reduce rates of suicidal ideation, attempts, and deaths</a:t>
            </a:r>
          </a:p>
          <a:p>
            <a:pPr marL="0" indent="0">
              <a:buNone/>
            </a:pPr>
            <a:endParaRPr lang="en-US" sz="2000" dirty="0"/>
          </a:p>
          <a:p>
            <a:r>
              <a:rPr lang="en-US" sz="2000" dirty="0"/>
              <a:t>Promoting state-wide, systems-level change to advance suicide prevention efforts</a:t>
            </a:r>
          </a:p>
          <a:p>
            <a:endParaRPr lang="en-US" dirty="0"/>
          </a:p>
        </p:txBody>
      </p:sp>
      <p:sp>
        <p:nvSpPr>
          <p:cNvPr id="4" name="Title 1"/>
          <p:cNvSpPr txBox="1">
            <a:spLocks/>
          </p:cNvSpPr>
          <p:nvPr/>
        </p:nvSpPr>
        <p:spPr bwMode="white">
          <a:xfrm>
            <a:off x="609600" y="304800"/>
            <a:ext cx="8229600" cy="762000"/>
          </a:xfrm>
          <a:prstGeom prst="rect">
            <a:avLst/>
          </a:prstGeom>
        </p:spPr>
        <p:txBody>
          <a:bodyPr/>
          <a:lstStyle>
            <a:lvl1pPr algn="l" rtl="0" eaLnBrk="1" fontAlgn="base" hangingPunct="1">
              <a:spcBef>
                <a:spcPct val="0"/>
              </a:spcBef>
              <a:spcAft>
                <a:spcPct val="0"/>
              </a:spcAft>
              <a:defRPr sz="2800">
                <a:solidFill>
                  <a:schemeClr val="bg1"/>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r>
              <a:rPr lang="en-US" kern="0" dirty="0" smtClean="0"/>
              <a:t>Project Goals</a:t>
            </a:r>
            <a:endParaRPr lang="en-US" kern="0" dirty="0"/>
          </a:p>
        </p:txBody>
      </p:sp>
    </p:spTree>
    <p:extLst>
      <p:ext uri="{BB962C8B-B14F-4D97-AF65-F5344CB8AC3E}">
        <p14:creationId xmlns:p14="http://schemas.microsoft.com/office/powerpoint/2010/main" xmlns="" val="2589660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4281715151"/>
              </p:ext>
            </p:extLst>
          </p:nvPr>
        </p:nvGraphicFramePr>
        <p:xfrm>
          <a:off x="1066800" y="1600200"/>
          <a:ext cx="7010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8600" y="6324600"/>
            <a:ext cx="2486891" cy="369332"/>
          </a:xfrm>
          <a:prstGeom prst="rect">
            <a:avLst/>
          </a:prstGeom>
          <a:noFill/>
        </p:spPr>
        <p:txBody>
          <a:bodyPr wrap="square" rtlCol="0">
            <a:spAutoFit/>
          </a:bodyPr>
          <a:lstStyle/>
          <a:p>
            <a:pPr algn="r"/>
            <a:r>
              <a:rPr lang="en-US" dirty="0"/>
              <a:t>(SAMHSA, 2012)</a:t>
            </a:r>
          </a:p>
        </p:txBody>
      </p:sp>
      <p:sp>
        <p:nvSpPr>
          <p:cNvPr id="3" name="Title 2"/>
          <p:cNvSpPr>
            <a:spLocks noGrp="1"/>
          </p:cNvSpPr>
          <p:nvPr>
            <p:ph type="title"/>
          </p:nvPr>
        </p:nvSpPr>
        <p:spPr/>
        <p:txBody>
          <a:bodyPr/>
          <a:lstStyle/>
          <a:p>
            <a:r>
              <a:rPr lang="en-US" dirty="0" smtClean="0"/>
              <a:t>How Schools Can Help Prevent Suicide</a:t>
            </a:r>
            <a:endParaRPr lang="en-US" dirty="0"/>
          </a:p>
        </p:txBody>
      </p:sp>
    </p:spTree>
    <p:extLst>
      <p:ext uri="{BB962C8B-B14F-4D97-AF65-F5344CB8AC3E}">
        <p14:creationId xmlns:p14="http://schemas.microsoft.com/office/powerpoint/2010/main" xmlns="" val="1475829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71</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US" dirty="0" smtClean="0"/>
              <a:t>Beginning with the 2015-2016 school year, each school entity </a:t>
            </a:r>
            <a:r>
              <a:rPr lang="en-US" b="1" i="1" u="sng" dirty="0" smtClean="0"/>
              <a:t>shall</a:t>
            </a:r>
            <a:r>
              <a:rPr lang="en-US" dirty="0" smtClean="0"/>
              <a:t>:</a:t>
            </a:r>
          </a:p>
          <a:p>
            <a:pPr lvl="1"/>
            <a:r>
              <a:rPr lang="en-US" sz="2000" dirty="0" smtClean="0"/>
              <a:t>Adopt suicide prevention policies and procedures</a:t>
            </a:r>
          </a:p>
          <a:p>
            <a:pPr lvl="1"/>
            <a:r>
              <a:rPr lang="en-US" sz="2000" dirty="0" smtClean="0"/>
              <a:t>Develop a professional development plan to provide 4 hours of suicide awareness and prevention training every 5 years</a:t>
            </a:r>
          </a:p>
          <a:p>
            <a:pPr lvl="1"/>
            <a:endParaRPr lang="en-US" sz="2000" dirty="0"/>
          </a:p>
          <a:p>
            <a:r>
              <a:rPr lang="en-US" sz="2800" dirty="0"/>
              <a:t>Any policy adopted by a school entity </a:t>
            </a:r>
            <a:r>
              <a:rPr lang="en-US" sz="2800" b="1" i="1" u="sng" dirty="0"/>
              <a:t>shall</a:t>
            </a:r>
            <a:r>
              <a:rPr lang="en-US" sz="2800" b="1" i="1" dirty="0"/>
              <a:t> </a:t>
            </a:r>
            <a:r>
              <a:rPr lang="en-US" sz="2800" dirty="0"/>
              <a:t>include</a:t>
            </a:r>
          </a:p>
          <a:p>
            <a:pPr lvl="1"/>
            <a:r>
              <a:rPr lang="en-US" sz="2000" dirty="0"/>
              <a:t>Protocols for administering youth suicide awareness and prevention education to staff and students</a:t>
            </a:r>
          </a:p>
          <a:p>
            <a:endParaRPr lang="en-US" sz="2800" dirty="0"/>
          </a:p>
        </p:txBody>
      </p:sp>
    </p:spTree>
    <p:extLst>
      <p:ext uri="{BB962C8B-B14F-4D97-AF65-F5344CB8AC3E}">
        <p14:creationId xmlns:p14="http://schemas.microsoft.com/office/powerpoint/2010/main" xmlns="" val="25672468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101580176"/>
              </p:ext>
            </p:extLst>
          </p:nvPr>
        </p:nvGraphicFramePr>
        <p:xfrm>
          <a:off x="457200" y="1676400"/>
          <a:ext cx="822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92953" y="1222975"/>
            <a:ext cx="2845426" cy="1754326"/>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Cognitive-behavioral therapy for suicide prevention (CBT-SP)</a:t>
            </a:r>
          </a:p>
          <a:p>
            <a:pPr algn="ctr"/>
            <a:endParaRPr lang="en-US" b="1" dirty="0"/>
          </a:p>
          <a:p>
            <a:pPr algn="ctr"/>
            <a:r>
              <a:rPr lang="en-US" b="1" dirty="0" smtClean="0"/>
              <a:t>Attachment-based family therapy (ABFT)</a:t>
            </a:r>
            <a:endParaRPr lang="en-US" b="1" dirty="0"/>
          </a:p>
        </p:txBody>
      </p:sp>
      <p:sp>
        <p:nvSpPr>
          <p:cNvPr id="6" name="TextBox 5"/>
          <p:cNvSpPr txBox="1"/>
          <p:nvPr/>
        </p:nvSpPr>
        <p:spPr>
          <a:xfrm>
            <a:off x="152400" y="1847320"/>
            <a:ext cx="2845426" cy="1200329"/>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Suicide risk assessment</a:t>
            </a:r>
          </a:p>
          <a:p>
            <a:pPr algn="ctr"/>
            <a:r>
              <a:rPr lang="en-US" b="1" dirty="0" smtClean="0"/>
              <a:t>Safety Planning</a:t>
            </a:r>
          </a:p>
          <a:p>
            <a:pPr algn="ctr"/>
            <a:r>
              <a:rPr lang="en-US" b="1" dirty="0" err="1" smtClean="0"/>
              <a:t>Postvention</a:t>
            </a:r>
            <a:endParaRPr lang="en-US" b="1" dirty="0" smtClean="0"/>
          </a:p>
          <a:p>
            <a:pPr algn="ctr"/>
            <a:r>
              <a:rPr lang="en-US" b="1" dirty="0" smtClean="0"/>
              <a:t>Family Engagement</a:t>
            </a:r>
            <a:endParaRPr lang="en-US" b="1" dirty="0"/>
          </a:p>
        </p:txBody>
      </p:sp>
      <p:sp>
        <p:nvSpPr>
          <p:cNvPr id="7" name="TextBox 6"/>
          <p:cNvSpPr txBox="1"/>
          <p:nvPr/>
        </p:nvSpPr>
        <p:spPr>
          <a:xfrm>
            <a:off x="457200" y="4520327"/>
            <a:ext cx="2810009" cy="203132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t>Myths</a:t>
            </a:r>
          </a:p>
          <a:p>
            <a:pPr algn="ctr"/>
            <a:r>
              <a:rPr lang="en-US" b="1" dirty="0" smtClean="0"/>
              <a:t>Risk and protective factors</a:t>
            </a:r>
          </a:p>
          <a:p>
            <a:pPr algn="ctr"/>
            <a:r>
              <a:rPr lang="en-US" b="1" dirty="0" smtClean="0"/>
              <a:t>Warning Signs</a:t>
            </a:r>
          </a:p>
          <a:p>
            <a:pPr algn="ctr"/>
            <a:r>
              <a:rPr lang="en-US" b="1" dirty="0" smtClean="0"/>
              <a:t>How to respond to youth who may be suicidal</a:t>
            </a:r>
          </a:p>
        </p:txBody>
      </p:sp>
      <p:sp>
        <p:nvSpPr>
          <p:cNvPr id="3" name="Title 2"/>
          <p:cNvSpPr>
            <a:spLocks noGrp="1"/>
          </p:cNvSpPr>
          <p:nvPr>
            <p:ph type="title"/>
          </p:nvPr>
        </p:nvSpPr>
        <p:spPr/>
        <p:txBody>
          <a:bodyPr/>
          <a:lstStyle/>
          <a:p>
            <a:r>
              <a:rPr lang="en-US" dirty="0" smtClean="0"/>
              <a:t>Suicide Prevention Training Topics</a:t>
            </a:r>
            <a:endParaRPr lang="en-US" dirty="0"/>
          </a:p>
        </p:txBody>
      </p:sp>
    </p:spTree>
    <p:extLst>
      <p:ext uri="{BB962C8B-B14F-4D97-AF65-F5344CB8AC3E}">
        <p14:creationId xmlns:p14="http://schemas.microsoft.com/office/powerpoint/2010/main" xmlns="" val="545088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Persuade, Refer (QPR)</a:t>
            </a:r>
            <a:endParaRPr lang="en-US" dirty="0">
              <a:solidFill>
                <a:srgbClr val="000066"/>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685801" y="1600200"/>
            <a:ext cx="7680960" cy="4404360"/>
          </a:xfrm>
        </p:spPr>
        <p:txBody>
          <a:bodyPr/>
          <a:lstStyle/>
          <a:p>
            <a:pPr marL="0" indent="0">
              <a:buNone/>
            </a:pPr>
            <a:r>
              <a:rPr lang="en-US" sz="2500" b="1" dirty="0" smtClean="0">
                <a:latin typeface="+mj-lt"/>
                <a:cs typeface="Times New Roman" panose="02020603050405020304" pitchFamily="18" charset="0"/>
              </a:rPr>
              <a:t>Gatekeeper Training: </a:t>
            </a:r>
            <a:r>
              <a:rPr lang="en-US" sz="2500" dirty="0" smtClean="0">
                <a:latin typeface="+mj-lt"/>
                <a:cs typeface="Times New Roman" panose="02020603050405020304" pitchFamily="18" charset="0"/>
              </a:rPr>
              <a:t>Designed for anyone who is strategically positioned to recognize and refer someone at risk of suicide (e.g., parents, friends, neighbors, teachers, coaches, caseworkers, etc.)</a:t>
            </a:r>
          </a:p>
          <a:p>
            <a:pPr>
              <a:buFont typeface="Arial" panose="020B0604020202020204" pitchFamily="34" charset="0"/>
              <a:buChar char="•"/>
            </a:pPr>
            <a:r>
              <a:rPr lang="en-US" sz="2500" b="1" dirty="0" smtClean="0">
                <a:latin typeface="+mj-lt"/>
                <a:cs typeface="Times New Roman" panose="02020603050405020304" pitchFamily="18" charset="0"/>
              </a:rPr>
              <a:t>Question</a:t>
            </a:r>
            <a:br>
              <a:rPr lang="en-US" sz="2500" b="1" dirty="0" smtClean="0">
                <a:latin typeface="+mj-lt"/>
                <a:cs typeface="Times New Roman" panose="02020603050405020304" pitchFamily="18" charset="0"/>
              </a:rPr>
            </a:br>
            <a:r>
              <a:rPr lang="en-US" sz="2500" dirty="0" smtClean="0">
                <a:latin typeface="+mj-lt"/>
                <a:cs typeface="Times New Roman" panose="02020603050405020304" pitchFamily="18" charset="0"/>
              </a:rPr>
              <a:t>The individual’s desire or intent regarding suicide</a:t>
            </a:r>
          </a:p>
          <a:p>
            <a:pPr>
              <a:buFont typeface="Arial" panose="020B0604020202020204" pitchFamily="34" charset="0"/>
              <a:buChar char="•"/>
            </a:pPr>
            <a:r>
              <a:rPr lang="en-US" sz="2500" b="1" dirty="0" smtClean="0">
                <a:latin typeface="+mj-lt"/>
                <a:cs typeface="Times New Roman" panose="02020603050405020304" pitchFamily="18" charset="0"/>
              </a:rPr>
              <a:t>Persuade</a:t>
            </a:r>
            <a:r>
              <a:rPr lang="en-US" sz="2500" dirty="0" smtClean="0">
                <a:latin typeface="+mj-lt"/>
                <a:cs typeface="Times New Roman" panose="02020603050405020304" pitchFamily="18" charset="0"/>
              </a:rPr>
              <a:t/>
            </a:r>
            <a:br>
              <a:rPr lang="en-US" sz="2500" dirty="0" smtClean="0">
                <a:latin typeface="+mj-lt"/>
                <a:cs typeface="Times New Roman" panose="02020603050405020304" pitchFamily="18" charset="0"/>
              </a:rPr>
            </a:br>
            <a:r>
              <a:rPr lang="en-US" sz="2500" dirty="0" smtClean="0">
                <a:latin typeface="+mj-lt"/>
                <a:cs typeface="Times New Roman" panose="02020603050405020304" pitchFamily="18" charset="0"/>
              </a:rPr>
              <a:t>The individual to seek and accept help</a:t>
            </a:r>
          </a:p>
          <a:p>
            <a:pPr>
              <a:buFont typeface="Arial" panose="020B0604020202020204" pitchFamily="34" charset="0"/>
              <a:buChar char="•"/>
            </a:pPr>
            <a:r>
              <a:rPr lang="en-US" sz="2500" b="1" dirty="0" smtClean="0">
                <a:latin typeface="+mj-lt"/>
                <a:cs typeface="Times New Roman" panose="02020603050405020304" pitchFamily="18" charset="0"/>
              </a:rPr>
              <a:t>Refer</a:t>
            </a:r>
            <a:r>
              <a:rPr lang="en-US" sz="2500" dirty="0" smtClean="0">
                <a:latin typeface="+mj-lt"/>
                <a:cs typeface="Times New Roman" panose="02020603050405020304" pitchFamily="18" charset="0"/>
              </a:rPr>
              <a:t/>
            </a:r>
            <a:br>
              <a:rPr lang="en-US" sz="2500" dirty="0" smtClean="0">
                <a:latin typeface="+mj-lt"/>
                <a:cs typeface="Times New Roman" panose="02020603050405020304" pitchFamily="18" charset="0"/>
              </a:rPr>
            </a:br>
            <a:r>
              <a:rPr lang="en-US" sz="2500" dirty="0" smtClean="0">
                <a:latin typeface="+mj-lt"/>
                <a:cs typeface="Times New Roman" panose="02020603050405020304" pitchFamily="18" charset="0"/>
              </a:rPr>
              <a:t>The individual to appropriate resources </a:t>
            </a:r>
            <a:endParaRPr lang="en-US" sz="2500" b="1" dirty="0">
              <a:latin typeface="+mj-lt"/>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1639928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Prevention Online Learning Center</a:t>
            </a:r>
            <a:endParaRPr lang="en-US" dirty="0"/>
          </a:p>
        </p:txBody>
      </p:sp>
      <p:sp>
        <p:nvSpPr>
          <p:cNvPr id="3" name="Content Placeholder 2"/>
          <p:cNvSpPr>
            <a:spLocks noGrp="1"/>
          </p:cNvSpPr>
          <p:nvPr>
            <p:ph sz="quarter" idx="13"/>
          </p:nvPr>
        </p:nvSpPr>
        <p:spPr>
          <a:xfrm>
            <a:off x="152400" y="1447800"/>
            <a:ext cx="5882640" cy="4800600"/>
          </a:xfrm>
        </p:spPr>
        <p:txBody>
          <a:bodyPr/>
          <a:lstStyle/>
          <a:p>
            <a:r>
              <a:rPr lang="en-US" dirty="0" smtClean="0"/>
              <a:t>Trainings based on role</a:t>
            </a:r>
            <a:endParaRPr lang="en-US" dirty="0"/>
          </a:p>
          <a:p>
            <a:pPr marL="0" indent="0">
              <a:buNone/>
            </a:pPr>
            <a:endParaRPr lang="en-US" dirty="0"/>
          </a:p>
          <a:p>
            <a:r>
              <a:rPr lang="en-US" dirty="0" smtClean="0"/>
              <a:t>Courses/classes</a:t>
            </a:r>
            <a:endParaRPr lang="en-US" dirty="0"/>
          </a:p>
          <a:p>
            <a:endParaRPr lang="en-US" dirty="0"/>
          </a:p>
          <a:p>
            <a:r>
              <a:rPr lang="en-US" dirty="0" smtClean="0"/>
              <a:t>Pre-test/post-test</a:t>
            </a:r>
          </a:p>
          <a:p>
            <a:endParaRPr lang="en-US" dirty="0"/>
          </a:p>
          <a:p>
            <a:r>
              <a:rPr lang="en-US" dirty="0" smtClean="0"/>
              <a:t>Certificates of completion</a:t>
            </a:r>
          </a:p>
          <a:p>
            <a:endParaRPr lang="en-US" dirty="0"/>
          </a:p>
          <a:p>
            <a:r>
              <a:rPr lang="en-US" dirty="0" smtClean="0"/>
              <a:t>Print transcript for Act 48 credit</a:t>
            </a:r>
            <a:endParaRPr lang="en-US" dirty="0"/>
          </a:p>
          <a:p>
            <a:pPr marL="0" indent="0">
              <a:buNone/>
            </a:pPr>
            <a:endParaRPr lang="en-US" dirty="0"/>
          </a:p>
        </p:txBody>
      </p:sp>
      <p:sp>
        <p:nvSpPr>
          <p:cNvPr id="4" name="Date Placeholder 3"/>
          <p:cNvSpPr>
            <a:spLocks noGrp="1"/>
          </p:cNvSpPr>
          <p:nvPr>
            <p:ph type="dt" sz="half" idx="2"/>
          </p:nvPr>
        </p:nvSpPr>
        <p:spPr/>
        <p:txBody>
          <a:bodyPr/>
          <a:lstStyle/>
          <a:p>
            <a:pPr>
              <a:defRPr/>
            </a:pPr>
            <a:fld id="{19016256-A15E-472F-A44B-6D4C4106F6AD}" type="datetime1">
              <a:rPr lang="en-US" smtClean="0"/>
              <a:pPr>
                <a:defRPr/>
              </a:pPr>
              <a:t>2/15/2018</a:t>
            </a:fld>
            <a:endParaRPr lang="en-US" dirty="0"/>
          </a:p>
        </p:txBody>
      </p:sp>
      <p:sp>
        <p:nvSpPr>
          <p:cNvPr id="5" name="Slide Number Placeholder 4"/>
          <p:cNvSpPr>
            <a:spLocks noGrp="1"/>
          </p:cNvSpPr>
          <p:nvPr>
            <p:ph type="sldNum" sz="quarter" idx="4"/>
          </p:nvPr>
        </p:nvSpPr>
        <p:spPr/>
        <p:txBody>
          <a:bodyPr/>
          <a:lstStyle/>
          <a:p>
            <a:pPr>
              <a:defRPr/>
            </a:pPr>
            <a:fld id="{70265E95-77F9-457A-9EE3-4D9004F83F9A}" type="slidenum">
              <a:rPr lang="en-US" smtClean="0"/>
              <a:pPr>
                <a:defRPr/>
              </a:pPr>
              <a:t>7</a:t>
            </a:fld>
            <a:endParaRPr lang="en-US"/>
          </a:p>
        </p:txBody>
      </p:sp>
      <p:pic>
        <p:nvPicPr>
          <p:cNvPr id="6" name="Picture 2" descr="Inline imag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4010" b="67287"/>
          <a:stretch/>
        </p:blipFill>
        <p:spPr bwMode="auto">
          <a:xfrm>
            <a:off x="4267200" y="1676400"/>
            <a:ext cx="4724053"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654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752600"/>
            <a:ext cx="5306205" cy="4267200"/>
          </a:xfrm>
          <a:prstGeom prst="rect">
            <a:avLst/>
          </a:prstGeom>
        </p:spPr>
        <p:txBody>
          <a:bodyPr>
            <a:normAutofit/>
          </a:bodyPr>
          <a:lstStyle/>
          <a:p>
            <a:pPr marL="428625">
              <a:buFont typeface="+mj-lt"/>
              <a:buAutoNum type="arabicPeriod"/>
            </a:pPr>
            <a:r>
              <a:rPr lang="en-US" sz="1800" dirty="0">
                <a:hlinkClick r:id="rId3"/>
              </a:rPr>
              <a:t>Suicide Prevention 101 and Debunking Myths</a:t>
            </a:r>
            <a:endParaRPr lang="en-US" sz="1800" dirty="0"/>
          </a:p>
          <a:p>
            <a:pPr marL="428625">
              <a:buFont typeface="+mj-lt"/>
              <a:buAutoNum type="arabicPeriod"/>
            </a:pPr>
            <a:r>
              <a:rPr lang="en-US" sz="1800" dirty="0">
                <a:hlinkClick r:id="rId4"/>
              </a:rPr>
              <a:t>School-Related Epidemiology</a:t>
            </a:r>
            <a:endParaRPr lang="en-US" sz="1800" dirty="0"/>
          </a:p>
          <a:p>
            <a:pPr marL="428625">
              <a:buFont typeface="+mj-lt"/>
              <a:buAutoNum type="arabicPeriod"/>
            </a:pPr>
            <a:r>
              <a:rPr lang="en-US" sz="1800" dirty="0"/>
              <a:t>Risk Factors vs Warning Signs</a:t>
            </a:r>
          </a:p>
          <a:p>
            <a:pPr marL="428625">
              <a:buFont typeface="+mj-lt"/>
              <a:buAutoNum type="arabicPeriod"/>
            </a:pPr>
            <a:r>
              <a:rPr lang="en-US" sz="1800" dirty="0">
                <a:hlinkClick r:id="rId5"/>
              </a:rPr>
              <a:t>Risk and Protective Factors</a:t>
            </a:r>
            <a:endParaRPr lang="en-US" sz="1800" dirty="0"/>
          </a:p>
          <a:p>
            <a:pPr marL="428625">
              <a:buFont typeface="+mj-lt"/>
              <a:buAutoNum type="arabicPeriod"/>
            </a:pPr>
            <a:r>
              <a:rPr lang="en-US" sz="1800" dirty="0">
                <a:hlinkClick r:id="rId6"/>
              </a:rPr>
              <a:t>Warning Signs</a:t>
            </a:r>
            <a:endParaRPr lang="en-US" sz="1800" dirty="0"/>
          </a:p>
          <a:p>
            <a:pPr marL="428625">
              <a:buFont typeface="+mj-lt"/>
              <a:buAutoNum type="arabicPeriod"/>
            </a:pPr>
            <a:r>
              <a:rPr lang="en-US" sz="1800" dirty="0">
                <a:hlinkClick r:id="rId7"/>
              </a:rPr>
              <a:t>Review of School District Policies and Procedures</a:t>
            </a:r>
            <a:endParaRPr lang="en-US" sz="1800" dirty="0"/>
          </a:p>
          <a:p>
            <a:pPr marL="428625">
              <a:buFont typeface="+mj-lt"/>
              <a:buAutoNum type="arabicPeriod"/>
            </a:pPr>
            <a:r>
              <a:rPr lang="en-US" sz="1800" dirty="0">
                <a:hlinkClick r:id="rId8"/>
              </a:rPr>
              <a:t>How Educators Can Respond to Youth about Whom They are Concerned</a:t>
            </a:r>
            <a:endParaRPr lang="en-US" sz="1800" dirty="0"/>
          </a:p>
          <a:p>
            <a:pPr marL="428625">
              <a:buFont typeface="+mj-lt"/>
              <a:buAutoNum type="arabicPeriod"/>
            </a:pPr>
            <a:r>
              <a:rPr lang="en-US" sz="1800" dirty="0">
                <a:hlinkClick r:id="rId9"/>
              </a:rPr>
              <a:t>Safe Messaging</a:t>
            </a:r>
            <a:endParaRPr lang="en-US" sz="1800" dirty="0"/>
          </a:p>
          <a:p>
            <a:pPr marL="428625">
              <a:buFont typeface="+mj-lt"/>
              <a:buAutoNum type="arabicPeriod"/>
            </a:pPr>
            <a:r>
              <a:rPr lang="en-US" sz="1800" dirty="0" err="1">
                <a:hlinkClick r:id="rId10"/>
              </a:rPr>
              <a:t>Postvention</a:t>
            </a:r>
            <a:endParaRPr lang="en-US" sz="1800" dirty="0"/>
          </a:p>
        </p:txBody>
      </p:sp>
      <p:pic>
        <p:nvPicPr>
          <p:cNvPr id="4" name="Picture 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611005" y="2204972"/>
            <a:ext cx="3079950" cy="2692264"/>
          </a:xfrm>
          <a:prstGeom prst="rect">
            <a:avLst/>
          </a:prstGeom>
        </p:spPr>
      </p:pic>
      <p:sp>
        <p:nvSpPr>
          <p:cNvPr id="5" name="Title 4"/>
          <p:cNvSpPr>
            <a:spLocks noGrp="1"/>
          </p:cNvSpPr>
          <p:nvPr>
            <p:ph type="title"/>
          </p:nvPr>
        </p:nvSpPr>
        <p:spPr/>
        <p:txBody>
          <a:bodyPr/>
          <a:lstStyle/>
          <a:p>
            <a:r>
              <a:rPr lang="en-US" dirty="0" smtClean="0"/>
              <a:t>PDE’s Priority Teacher Training Topics</a:t>
            </a:r>
            <a:endParaRPr lang="en-US" dirty="0"/>
          </a:p>
        </p:txBody>
      </p:sp>
    </p:spTree>
    <p:extLst>
      <p:ext uri="{BB962C8B-B14F-4D97-AF65-F5344CB8AC3E}">
        <p14:creationId xmlns:p14="http://schemas.microsoft.com/office/powerpoint/2010/main" xmlns="" val="956537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596900" y="312738"/>
            <a:ext cx="8166100" cy="1135062"/>
          </a:xfrm>
          <a:prstGeom prst="rect">
            <a:avLst/>
          </a:prstGeom>
        </p:spPr>
        <p:txBody>
          <a:bodyPr/>
          <a:lstStyle/>
          <a:p>
            <a:pPr algn="l"/>
            <a:r>
              <a:rPr lang="en-US" sz="2800" dirty="0" smtClean="0">
                <a:solidFill>
                  <a:schemeClr val="bg1"/>
                </a:solidFill>
              </a:rPr>
              <a:t>Behavioral Health Screen</a:t>
            </a:r>
            <a:endParaRPr lang="en-US" altLang="en-US" sz="2800" dirty="0" smtClean="0">
              <a:solidFill>
                <a:schemeClr val="bg1"/>
              </a:solidFill>
            </a:endParaRPr>
          </a:p>
        </p:txBody>
      </p:sp>
      <p:sp>
        <p:nvSpPr>
          <p:cNvPr id="5123" name="Content Placeholder 2"/>
          <p:cNvSpPr>
            <a:spLocks noGrp="1"/>
          </p:cNvSpPr>
          <p:nvPr>
            <p:ph idx="4294967295"/>
          </p:nvPr>
        </p:nvSpPr>
        <p:spPr>
          <a:xfrm>
            <a:off x="215900" y="1295400"/>
            <a:ext cx="8839200" cy="4495800"/>
          </a:xfrm>
          <a:prstGeom prst="rect">
            <a:avLst/>
          </a:prstGeom>
        </p:spPr>
        <p:txBody>
          <a:bodyPr>
            <a:normAutofit fontScale="85000" lnSpcReduction="10000"/>
          </a:bodyPr>
          <a:lstStyle/>
          <a:p>
            <a:r>
              <a:rPr lang="en-US" altLang="en-US" dirty="0"/>
              <a:t>BH-</a:t>
            </a:r>
            <a:r>
              <a:rPr lang="en-US" altLang="en-US" dirty="0" err="1"/>
              <a:t>Works</a:t>
            </a:r>
            <a:r>
              <a:rPr lang="en-US" altLang="en-US" baseline="30000" dirty="0" err="1"/>
              <a:t>TM</a:t>
            </a:r>
            <a:r>
              <a:rPr lang="en-US" altLang="en-US" baseline="30000" dirty="0">
                <a:solidFill>
                  <a:srgbClr val="000000"/>
                </a:solidFill>
                <a:latin typeface="Arial" pitchFamily="34" charset="0"/>
              </a:rPr>
              <a:t> </a:t>
            </a:r>
            <a:r>
              <a:rPr lang="en-US" altLang="en-US" dirty="0"/>
              <a:t>s</a:t>
            </a:r>
            <a:r>
              <a:rPr lang="en-US" altLang="en-US" sz="2400" dirty="0" smtClean="0"/>
              <a:t>creens for risk behavior and psychiatric symptoms </a:t>
            </a:r>
          </a:p>
          <a:p>
            <a:pPr marL="0" indent="0">
              <a:buNone/>
            </a:pPr>
            <a:endParaRPr lang="en-US" altLang="en-US" sz="1000" dirty="0" smtClean="0"/>
          </a:p>
          <a:p>
            <a:pPr eaLnBrk="1" hangingPunct="1">
              <a:buFont typeface="Arial" pitchFamily="34" charset="0"/>
              <a:buChar char="•"/>
            </a:pPr>
            <a:r>
              <a:rPr lang="en-US" altLang="en-US" sz="2400" dirty="0" smtClean="0"/>
              <a:t>Clinically validated scales (ages 12-24) that are predictive of risk behaviors (Diamond et al., 2010)</a:t>
            </a:r>
          </a:p>
          <a:p>
            <a:pPr marL="0" indent="0" eaLnBrk="1" hangingPunct="1">
              <a:buNone/>
            </a:pPr>
            <a:endParaRPr lang="en-US" altLang="en-US" sz="1000" dirty="0" smtClean="0"/>
          </a:p>
          <a:p>
            <a:pPr eaLnBrk="1" hangingPunct="1">
              <a:buFont typeface="Arial" pitchFamily="34" charset="0"/>
              <a:buChar char="•"/>
            </a:pPr>
            <a:r>
              <a:rPr lang="en-US" altLang="en-US" sz="2400" dirty="0" smtClean="0"/>
              <a:t>Standardizes screening questions across providers and patients</a:t>
            </a:r>
          </a:p>
          <a:p>
            <a:pPr marL="0" indent="0" eaLnBrk="1" hangingPunct="1">
              <a:buNone/>
            </a:pPr>
            <a:endParaRPr lang="en-US" altLang="en-US" sz="1000" dirty="0" smtClean="0"/>
          </a:p>
          <a:p>
            <a:pPr eaLnBrk="1" hangingPunct="1">
              <a:buFont typeface="Arial" pitchFamily="34" charset="0"/>
              <a:buChar char="•"/>
            </a:pPr>
            <a:r>
              <a:rPr lang="en-US" altLang="en-US" sz="2400" dirty="0" smtClean="0"/>
              <a:t>Covers areas recommended by the American Academy of Pediatrics as best practice guidelines for a well-visit interview</a:t>
            </a:r>
          </a:p>
          <a:p>
            <a:pPr marL="0" indent="0" eaLnBrk="1" hangingPunct="1">
              <a:buNone/>
            </a:pPr>
            <a:endParaRPr lang="en-US" altLang="en-US" sz="900" dirty="0" smtClean="0"/>
          </a:p>
          <a:p>
            <a:pPr eaLnBrk="1" hangingPunct="1">
              <a:buFont typeface="Arial" pitchFamily="34" charset="0"/>
              <a:buChar char="•"/>
            </a:pPr>
            <a:r>
              <a:rPr lang="en-US" altLang="en-US" sz="2400" dirty="0" smtClean="0"/>
              <a:t>Web-based tool that takes 7 - 10 minutes </a:t>
            </a:r>
          </a:p>
          <a:p>
            <a:pPr marL="0" indent="0" eaLnBrk="1" hangingPunct="1">
              <a:buNone/>
            </a:pPr>
            <a:endParaRPr lang="en-US" altLang="en-US" sz="800" dirty="0" smtClean="0"/>
          </a:p>
          <a:p>
            <a:pPr eaLnBrk="1" hangingPunct="1">
              <a:buFont typeface="Arial" pitchFamily="34" charset="0"/>
              <a:buChar char="•"/>
            </a:pPr>
            <a:r>
              <a:rPr lang="en-US" altLang="en-US" sz="2400" dirty="0" smtClean="0"/>
              <a:t>English, Spanish, Korean, or Mandarin</a:t>
            </a:r>
          </a:p>
          <a:p>
            <a:pPr marL="0" indent="0" eaLnBrk="1" hangingPunct="1">
              <a:buNone/>
            </a:pPr>
            <a:endParaRPr lang="en-US" altLang="en-US" sz="800" dirty="0" smtClean="0"/>
          </a:p>
          <a:p>
            <a:pPr eaLnBrk="1" hangingPunct="1">
              <a:buFont typeface="Arial" pitchFamily="34" charset="0"/>
              <a:buChar char="•"/>
            </a:pPr>
            <a:r>
              <a:rPr lang="en-US" altLang="en-US" sz="2400" dirty="0" smtClean="0"/>
              <a:t>Adult, Adolescent, School, and Emergency Department versions available</a:t>
            </a:r>
          </a:p>
          <a:p>
            <a:pPr marL="0" indent="0" eaLnBrk="1" hangingPunct="1">
              <a:buNone/>
            </a:pPr>
            <a:endParaRPr lang="en-US" altLang="en-US" sz="800" dirty="0" smtClean="0"/>
          </a:p>
          <a:p>
            <a:pPr eaLnBrk="1" hangingPunct="1">
              <a:buFont typeface="Arial" pitchFamily="34" charset="0"/>
              <a:buChar char="•"/>
            </a:pPr>
            <a:r>
              <a:rPr lang="en-US" altLang="en-US" sz="2400" dirty="0" smtClean="0"/>
              <a:t>Can track changes over time and can aggregate and export data </a:t>
            </a:r>
          </a:p>
          <a:p>
            <a:pPr eaLnBrk="1" hangingPunct="1">
              <a:buFont typeface="Wingdings" pitchFamily="2" charset="2"/>
              <a:buNone/>
            </a:pPr>
            <a:endParaRPr lang="en-US" altLang="en-US" sz="2400" dirty="0" smtClean="0"/>
          </a:p>
          <a:p>
            <a:pPr eaLnBrk="1" hangingPunct="1">
              <a:buFont typeface="Wingdings" pitchFamily="2" charset="2"/>
              <a:buNone/>
            </a:pPr>
            <a:endParaRPr lang="en-US" altLang="en-US" dirty="0" smtClean="0"/>
          </a:p>
        </p:txBody>
      </p:sp>
      <p:sp>
        <p:nvSpPr>
          <p:cNvPr id="2" name="AutoShape 2" descr="Image result for BH-Work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BH-Works"/>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bh-works.com/wp-content/uploads/2012/11/logo.png">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1667" y="5911974"/>
            <a:ext cx="2921017" cy="804862"/>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bh-works.com/wp-content/uploads/2012/12/mdlogix_125.png">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038600" y="5954835"/>
            <a:ext cx="1190625" cy="76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41098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_122246">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DHS PowerPoint Presentation 1.pptx" id="{A4CA6612-190B-47EA-AE1A-FB187C809D97}" vid="{1DF0AFB9-68A5-49FB-9C2B-79FFDC7243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c_122246</Template>
  <TotalTime>221</TotalTime>
  <Words>757</Words>
  <Application>Microsoft Office PowerPoint</Application>
  <PresentationFormat>On-screen Show (4:3)</PresentationFormat>
  <Paragraphs>156</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c_122246</vt:lpstr>
      <vt:lpstr>Garrett Lee Smith Youth Suicide Prevention Grant in Schools &amp; Colleges</vt:lpstr>
      <vt:lpstr>Project Goals</vt:lpstr>
      <vt:lpstr>How Schools Can Help Prevent Suicide</vt:lpstr>
      <vt:lpstr>Act 71</vt:lpstr>
      <vt:lpstr>Suicide Prevention Training Topics</vt:lpstr>
      <vt:lpstr>Question, Persuade, Refer (QPR)</vt:lpstr>
      <vt:lpstr>Suicide Prevention Online Learning Center</vt:lpstr>
      <vt:lpstr>PDE’s Priority Teacher Training Topics</vt:lpstr>
      <vt:lpstr>Behavioral Health Screen</vt:lpstr>
      <vt:lpstr>BHS – A Broad-based Tool</vt:lpstr>
      <vt:lpstr>Implementation of Training and Screening</vt:lpstr>
      <vt:lpstr>Student Programming</vt:lpstr>
      <vt:lpstr>Slide 13</vt:lpstr>
      <vt:lpstr>How to Get Involved</vt:lpstr>
      <vt:lpstr>Additional Resources</vt:lpstr>
    </vt:vector>
  </TitlesOfParts>
  <Company>PA Department of Public Welfare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Garrett Lee Smith Youth Suicide Prevention Grant in Schools &amp; Colleges</dc:title>
  <dc:creator>dpwuser</dc:creator>
  <cp:lastModifiedBy>Jill Santiago</cp:lastModifiedBy>
  <cp:revision>92</cp:revision>
  <cp:lastPrinted>2009-01-26T15:49:04Z</cp:lastPrinted>
  <dcterms:created xsi:type="dcterms:W3CDTF">2015-07-07T15:21:06Z</dcterms:created>
  <dcterms:modified xsi:type="dcterms:W3CDTF">2018-02-15T21:13:45Z</dcterms:modified>
</cp:coreProperties>
</file>