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88" r:id="rId3"/>
    <p:sldId id="296" r:id="rId4"/>
    <p:sldId id="299" r:id="rId5"/>
    <p:sldId id="292" r:id="rId6"/>
    <p:sldId id="300" r:id="rId7"/>
    <p:sldId id="297" r:id="rId8"/>
    <p:sldId id="301" r:id="rId9"/>
    <p:sldId id="298" r:id="rId10"/>
    <p:sldId id="272" r:id="rId11"/>
    <p:sldId id="273" r:id="rId12"/>
    <p:sldId id="302" r:id="rId13"/>
    <p:sldId id="303" r:id="rId14"/>
    <p:sldId id="304" r:id="rId15"/>
    <p:sldId id="268" r:id="rId16"/>
    <p:sldId id="284" r:id="rId17"/>
    <p:sldId id="28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DDD"/>
    <a:srgbClr val="80AED0"/>
    <a:srgbClr val="80AEE6"/>
    <a:srgbClr val="80AEE0"/>
    <a:srgbClr val="80AEEA"/>
    <a:srgbClr val="00B0E6"/>
    <a:srgbClr val="00B0ED"/>
    <a:srgbClr val="80AED5"/>
    <a:srgbClr val="013E7F"/>
    <a:srgbClr val="7EA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8" autoAdjust="0"/>
    <p:restoredTop sz="86535" autoAdjust="0"/>
  </p:normalViewPr>
  <p:slideViewPr>
    <p:cSldViewPr>
      <p:cViewPr varScale="1">
        <p:scale>
          <a:sx n="63" d="100"/>
          <a:sy n="63" d="100"/>
        </p:scale>
        <p:origin x="7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00" d="100"/>
          <a:sy n="100" d="100"/>
        </p:scale>
        <p:origin x="246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Year 1</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anchor="ctr" anchorCtr="1"/>
              <a:lstStyle/>
              <a:p>
                <a:pPr>
                  <a:defRPr sz="1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Training</c:v>
                </c:pt>
                <c:pt idx="1">
                  <c:v>Screening</c:v>
                </c:pt>
                <c:pt idx="2">
                  <c:v>Training and Screening</c:v>
                </c:pt>
                <c:pt idx="3">
                  <c:v>Overall County Participation</c:v>
                </c:pt>
              </c:strCache>
            </c:strRef>
          </c:cat>
          <c:val>
            <c:numRef>
              <c:f>Sheet1!$B$2:$B$5</c:f>
              <c:numCache>
                <c:formatCode>0%</c:formatCode>
                <c:ptCount val="4"/>
                <c:pt idx="0">
                  <c:v>0.31</c:v>
                </c:pt>
                <c:pt idx="1">
                  <c:v>0.12</c:v>
                </c:pt>
                <c:pt idx="2">
                  <c:v>0.06</c:v>
                </c:pt>
                <c:pt idx="3">
                  <c:v>0.39</c:v>
                </c:pt>
              </c:numCache>
            </c:numRef>
          </c:val>
          <c:extLst>
            <c:ext xmlns:c16="http://schemas.microsoft.com/office/drawing/2014/chart" uri="{C3380CC4-5D6E-409C-BE32-E72D297353CC}">
              <c16:uniqueId val="{00000000-627B-42B0-BD2A-AB7F9CD8B10A}"/>
            </c:ext>
          </c:extLst>
        </c:ser>
        <c:ser>
          <c:idx val="1"/>
          <c:order val="1"/>
          <c:tx>
            <c:strRef>
              <c:f>Sheet1!$C$1</c:f>
              <c:strCache>
                <c:ptCount val="1"/>
                <c:pt idx="0">
                  <c:v>Year 2</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Training</c:v>
                </c:pt>
                <c:pt idx="1">
                  <c:v>Screening</c:v>
                </c:pt>
                <c:pt idx="2">
                  <c:v>Training and Screening</c:v>
                </c:pt>
                <c:pt idx="3">
                  <c:v>Overall County Participation</c:v>
                </c:pt>
              </c:strCache>
            </c:strRef>
          </c:cat>
          <c:val>
            <c:numRef>
              <c:f>Sheet1!$C$2:$C$5</c:f>
              <c:numCache>
                <c:formatCode>0%</c:formatCode>
                <c:ptCount val="4"/>
                <c:pt idx="0">
                  <c:v>0.36</c:v>
                </c:pt>
                <c:pt idx="1">
                  <c:v>0.21</c:v>
                </c:pt>
                <c:pt idx="2">
                  <c:v>7.0000000000000007E-2</c:v>
                </c:pt>
                <c:pt idx="3">
                  <c:v>0.49</c:v>
                </c:pt>
              </c:numCache>
            </c:numRef>
          </c:val>
          <c:extLst>
            <c:ext xmlns:c16="http://schemas.microsoft.com/office/drawing/2014/chart" uri="{C3380CC4-5D6E-409C-BE32-E72D297353CC}">
              <c16:uniqueId val="{00000001-627B-42B0-BD2A-AB7F9CD8B10A}"/>
            </c:ext>
          </c:extLst>
        </c:ser>
        <c:ser>
          <c:idx val="2"/>
          <c:order val="2"/>
          <c:tx>
            <c:strRef>
              <c:f>Sheet1!$D$1</c:f>
              <c:strCache>
                <c:ptCount val="1"/>
                <c:pt idx="0">
                  <c:v>Year 3</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Training</c:v>
                </c:pt>
                <c:pt idx="1">
                  <c:v>Screening</c:v>
                </c:pt>
                <c:pt idx="2">
                  <c:v>Training and Screening</c:v>
                </c:pt>
                <c:pt idx="3">
                  <c:v>Overall County Participation</c:v>
                </c:pt>
              </c:strCache>
            </c:strRef>
          </c:cat>
          <c:val>
            <c:numRef>
              <c:f>Sheet1!$D$2:$D$5</c:f>
              <c:numCache>
                <c:formatCode>0%</c:formatCode>
                <c:ptCount val="4"/>
                <c:pt idx="0">
                  <c:v>0.55000000000000004</c:v>
                </c:pt>
                <c:pt idx="1">
                  <c:v>0.36</c:v>
                </c:pt>
                <c:pt idx="2">
                  <c:v>0.22</c:v>
                </c:pt>
                <c:pt idx="3">
                  <c:v>0.78</c:v>
                </c:pt>
              </c:numCache>
            </c:numRef>
          </c:val>
          <c:extLst>
            <c:ext xmlns:c16="http://schemas.microsoft.com/office/drawing/2014/chart" uri="{C3380CC4-5D6E-409C-BE32-E72D297353CC}">
              <c16:uniqueId val="{00000002-627B-42B0-BD2A-AB7F9CD8B10A}"/>
            </c:ext>
          </c:extLst>
        </c:ser>
        <c:dLbls>
          <c:showLegendKey val="0"/>
          <c:showVal val="1"/>
          <c:showCatName val="0"/>
          <c:showSerName val="0"/>
          <c:showPercent val="0"/>
          <c:showBubbleSize val="0"/>
        </c:dLbls>
        <c:gapWidth val="150"/>
        <c:overlap val="-25"/>
        <c:axId val="93137152"/>
        <c:axId val="93147136"/>
      </c:barChart>
      <c:catAx>
        <c:axId val="9313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47136"/>
        <c:crosses val="autoZero"/>
        <c:auto val="1"/>
        <c:lblAlgn val="ctr"/>
        <c:lblOffset val="100"/>
        <c:noMultiLvlLbl val="0"/>
      </c:catAx>
      <c:valAx>
        <c:axId val="93147136"/>
        <c:scaling>
          <c:orientation val="minMax"/>
          <c:max val="1"/>
        </c:scaling>
        <c:delete val="1"/>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smtClean="0"/>
                  <a:t>Percent of Counties in PA</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931371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7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16268129756118"/>
          <c:y val="0.18514738898445929"/>
          <c:w val="0.45109228547252528"/>
          <c:h val="0.75649093405304813"/>
        </c:manualLayout>
      </c:layout>
      <c:pieChart>
        <c:varyColors val="1"/>
        <c:ser>
          <c:idx val="0"/>
          <c:order val="0"/>
          <c:tx>
            <c:strRef>
              <c:f>Sheet1!$B$1</c:f>
              <c:strCache>
                <c:ptCount val="1"/>
                <c:pt idx="0">
                  <c:v>Column1</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C95C-45F9-A616-C9BA3531F68A}"/>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C95C-45F9-A616-C9BA3531F68A}"/>
              </c:ext>
            </c:extLst>
          </c:dPt>
          <c:dPt>
            <c:idx val="2"/>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05-C95C-45F9-A616-C9BA3531F68A}"/>
              </c:ext>
            </c:extLst>
          </c:dPt>
          <c:dPt>
            <c:idx val="3"/>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07-C95C-45F9-A616-C9BA3531F68A}"/>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C95C-45F9-A616-C9BA3531F68A}"/>
              </c:ext>
            </c:extLst>
          </c:dPt>
          <c:cat>
            <c:strRef>
              <c:f>Sheet1!$A$2:$A$6</c:f>
              <c:strCache>
                <c:ptCount val="5"/>
                <c:pt idx="0">
                  <c:v>Gatekeeper</c:v>
                </c:pt>
                <c:pt idx="1">
                  <c:v>Targeted</c:v>
                </c:pt>
                <c:pt idx="2">
                  <c:v>Screening</c:v>
                </c:pt>
                <c:pt idx="3">
                  <c:v>Clinical</c:v>
                </c:pt>
                <c:pt idx="4">
                  <c:v>Train-the-trainer</c:v>
                </c:pt>
              </c:strCache>
            </c:strRef>
          </c:cat>
          <c:val>
            <c:numRef>
              <c:f>Sheet1!$B$2:$B$6</c:f>
              <c:numCache>
                <c:formatCode>0%</c:formatCode>
                <c:ptCount val="5"/>
                <c:pt idx="0">
                  <c:v>0.55000000000000004</c:v>
                </c:pt>
                <c:pt idx="1">
                  <c:v>0.32</c:v>
                </c:pt>
                <c:pt idx="2">
                  <c:v>0.08</c:v>
                </c:pt>
                <c:pt idx="3">
                  <c:v>0.02</c:v>
                </c:pt>
                <c:pt idx="4">
                  <c:v>0.03</c:v>
                </c:pt>
              </c:numCache>
            </c:numRef>
          </c:val>
          <c:extLst>
            <c:ext xmlns:c16="http://schemas.microsoft.com/office/drawing/2014/chart" uri="{C3380CC4-5D6E-409C-BE32-E72D297353CC}">
              <c16:uniqueId val="{0000000A-C95C-45F9-A616-C9BA3531F68A}"/>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5200590527223694E-2"/>
          <c:y val="0.26326741722878538"/>
          <c:w val="0.24498350449534939"/>
          <c:h val="0.65861276580999806"/>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0" i="0" baseline="0" dirty="0" smtClean="0">
                <a:effectLst/>
              </a:rPr>
              <a:t>SUICIDE </a:t>
            </a:r>
            <a:r>
              <a:rPr lang="en-US" sz="2500" b="0" i="0" baseline="0" dirty="0">
                <a:effectLst/>
              </a:rPr>
              <a:t>AND RELATED RISK </a:t>
            </a:r>
            <a:r>
              <a:rPr lang="en-US" sz="2500" b="0" i="0" baseline="0" dirty="0" smtClean="0">
                <a:effectLst/>
              </a:rPr>
              <a:t>FACTORS ENDORSED BY SAP STUDENTS</a:t>
            </a:r>
            <a:endParaRPr lang="en-US" sz="2500" b="0" i="0" baseline="0" dirty="0">
              <a:effectLst/>
            </a:endParaRPr>
          </a:p>
          <a:p>
            <a:pPr>
              <a:defRPr sz="2500" b="0" i="0" u="none" strike="noStrike" kern="1200" spc="0" baseline="0">
                <a:solidFill>
                  <a:schemeClr val="tx1">
                    <a:lumMod val="65000"/>
                    <a:lumOff val="35000"/>
                  </a:schemeClr>
                </a:solidFill>
                <a:latin typeface="+mn-lt"/>
                <a:ea typeface="+mn-ea"/>
                <a:cs typeface="+mn-cs"/>
              </a:defRPr>
            </a:pPr>
            <a:r>
              <a:rPr lang="en-US" sz="2500" b="0" i="0" baseline="0" dirty="0">
                <a:effectLst/>
              </a:rPr>
              <a:t>(N = </a:t>
            </a:r>
            <a:r>
              <a:rPr lang="en-US" sz="2500" b="0" i="0" baseline="0" dirty="0" smtClean="0">
                <a:effectLst/>
              </a:rPr>
              <a:t>3592)</a:t>
            </a:r>
            <a:endParaRPr lang="en-US" sz="2500" dirty="0">
              <a:effectLst/>
            </a:endParaRPr>
          </a:p>
        </c:rich>
      </c:tx>
      <c:layout/>
      <c:overlay val="0"/>
      <c:spPr>
        <a:noFill/>
        <a:ln>
          <a:noFill/>
        </a:ln>
        <a:effectLst/>
      </c:spPr>
    </c:title>
    <c:autoTitleDeleted val="0"/>
    <c:plotArea>
      <c:layout/>
      <c:barChart>
        <c:barDir val="col"/>
        <c:grouping val="clustered"/>
        <c:varyColors val="0"/>
        <c:ser>
          <c:idx val="0"/>
          <c:order val="0"/>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 (2)'!$C$83:$I$83</c:f>
              <c:strCache>
                <c:ptCount val="7"/>
                <c:pt idx="0">
                  <c:v>Current Suicidal Ideation</c:v>
                </c:pt>
                <c:pt idx="1">
                  <c:v>History of Suicidal Ideation</c:v>
                </c:pt>
                <c:pt idx="2">
                  <c:v>Moderate to Severe Depression</c:v>
                </c:pt>
                <c:pt idx="3">
                  <c:v>Significant Anxiety</c:v>
                </c:pt>
                <c:pt idx="4">
                  <c:v>PTSD</c:v>
                </c:pt>
                <c:pt idx="5">
                  <c:v>Eating Disorder</c:v>
                </c:pt>
                <c:pt idx="6">
                  <c:v>Substance Abuse</c:v>
                </c:pt>
              </c:strCache>
            </c:strRef>
          </c:cat>
          <c:val>
            <c:numRef>
              <c:f>'Sheet4 (2)'!$C$84:$I$84</c:f>
              <c:numCache>
                <c:formatCode>0%</c:formatCode>
                <c:ptCount val="7"/>
                <c:pt idx="0">
                  <c:v>7.0000000000000007E-2</c:v>
                </c:pt>
                <c:pt idx="1">
                  <c:v>0.25</c:v>
                </c:pt>
                <c:pt idx="2">
                  <c:v>0.49</c:v>
                </c:pt>
                <c:pt idx="3">
                  <c:v>0.57999999999999996</c:v>
                </c:pt>
                <c:pt idx="4">
                  <c:v>0.50450450450450446</c:v>
                </c:pt>
                <c:pt idx="5">
                  <c:v>5.4054054054054057E-2</c:v>
                </c:pt>
                <c:pt idx="6">
                  <c:v>7.0000000000000007E-2</c:v>
                </c:pt>
              </c:numCache>
            </c:numRef>
          </c:val>
          <c:extLst>
            <c:ext xmlns:c16="http://schemas.microsoft.com/office/drawing/2014/chart" uri="{C3380CC4-5D6E-409C-BE32-E72D297353CC}">
              <c16:uniqueId val="{00000000-CBB5-4FE4-9710-C60A3ADCFE3E}"/>
            </c:ext>
          </c:extLst>
        </c:ser>
        <c:dLbls>
          <c:dLblPos val="outEnd"/>
          <c:showLegendKey val="0"/>
          <c:showVal val="1"/>
          <c:showCatName val="0"/>
          <c:showSerName val="0"/>
          <c:showPercent val="0"/>
          <c:showBubbleSize val="0"/>
        </c:dLbls>
        <c:gapWidth val="219"/>
        <c:overlap val="-27"/>
        <c:axId val="245042560"/>
        <c:axId val="245085312"/>
      </c:barChart>
      <c:catAx>
        <c:axId val="24504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5085312"/>
        <c:crosses val="autoZero"/>
        <c:auto val="1"/>
        <c:lblAlgn val="ctr"/>
        <c:lblOffset val="100"/>
        <c:noMultiLvlLbl val="0"/>
      </c:catAx>
      <c:valAx>
        <c:axId val="245085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crossAx val="24504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500" dirty="0"/>
              <a:t>SUICIDE</a:t>
            </a:r>
            <a:r>
              <a:rPr lang="en-US" sz="2500" baseline="0" dirty="0"/>
              <a:t> AND RELATED RISK FACTORS ENDORSED BY STUDENTS THROUGH UNIVERSAL SCREENING</a:t>
            </a:r>
          </a:p>
          <a:p>
            <a:pPr>
              <a:defRPr sz="2400"/>
            </a:pPr>
            <a:r>
              <a:rPr lang="en-US" sz="2400" baseline="0" dirty="0"/>
              <a:t>(N = </a:t>
            </a:r>
            <a:r>
              <a:rPr lang="en-US" sz="2400" baseline="0" dirty="0" smtClean="0"/>
              <a:t>511</a:t>
            </a:r>
            <a:r>
              <a:rPr lang="en-US" sz="2400" baseline="0" dirty="0"/>
              <a:t>)</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LOCATIONS (2)'!$A$140:$G$140</c:f>
              <c:strCache>
                <c:ptCount val="7"/>
                <c:pt idx="0">
                  <c:v>Current Suicidal Ideation</c:v>
                </c:pt>
                <c:pt idx="1">
                  <c:v>History of Suicidal Ideation</c:v>
                </c:pt>
                <c:pt idx="2">
                  <c:v>Moderate to Severe Depression</c:v>
                </c:pt>
                <c:pt idx="3">
                  <c:v>Significant Anxiety</c:v>
                </c:pt>
                <c:pt idx="4">
                  <c:v>PTSD</c:v>
                </c:pt>
                <c:pt idx="5">
                  <c:v>Eating Disorder</c:v>
                </c:pt>
                <c:pt idx="6">
                  <c:v>Substance Abuse</c:v>
                </c:pt>
              </c:strCache>
            </c:strRef>
          </c:cat>
          <c:val>
            <c:numRef>
              <c:f>'% LOCATIONS (2)'!$A$141:$G$141</c:f>
              <c:numCache>
                <c:formatCode>0%</c:formatCode>
                <c:ptCount val="7"/>
                <c:pt idx="0">
                  <c:v>1.7964071856287425E-2</c:v>
                </c:pt>
                <c:pt idx="1">
                  <c:v>0.12974051896207583</c:v>
                </c:pt>
                <c:pt idx="2">
                  <c:v>0.24151696606786427</c:v>
                </c:pt>
                <c:pt idx="3">
                  <c:v>0.39720558882235529</c:v>
                </c:pt>
                <c:pt idx="4">
                  <c:v>0.2375249500998004</c:v>
                </c:pt>
                <c:pt idx="5">
                  <c:v>1.5968063872255488E-2</c:v>
                </c:pt>
                <c:pt idx="6">
                  <c:v>7.9840319361277438E-3</c:v>
                </c:pt>
              </c:numCache>
            </c:numRef>
          </c:val>
          <c:extLst>
            <c:ext xmlns:c16="http://schemas.microsoft.com/office/drawing/2014/chart" uri="{C3380CC4-5D6E-409C-BE32-E72D297353CC}">
              <c16:uniqueId val="{00000000-0ECD-4B78-B82A-1CCB2800D959}"/>
            </c:ext>
          </c:extLst>
        </c:ser>
        <c:dLbls>
          <c:dLblPos val="outEnd"/>
          <c:showLegendKey val="0"/>
          <c:showVal val="1"/>
          <c:showCatName val="0"/>
          <c:showSerName val="0"/>
          <c:showPercent val="0"/>
          <c:showBubbleSize val="0"/>
        </c:dLbls>
        <c:gapWidth val="219"/>
        <c:overlap val="-27"/>
        <c:axId val="111501696"/>
        <c:axId val="111504384"/>
      </c:barChart>
      <c:catAx>
        <c:axId val="11150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504384"/>
        <c:crosses val="autoZero"/>
        <c:auto val="1"/>
        <c:lblAlgn val="ctr"/>
        <c:lblOffset val="100"/>
        <c:noMultiLvlLbl val="0"/>
      </c:catAx>
      <c:valAx>
        <c:axId val="111504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150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43B72-A2BF-4D3E-9F22-33C6015FC4EC}" type="doc">
      <dgm:prSet loTypeId="urn:microsoft.com/office/officeart/2005/8/layout/gear1" loCatId="relationship" qsTypeId="urn:microsoft.com/office/officeart/2005/8/quickstyle/simple1" qsCatId="simple" csTypeId="urn:microsoft.com/office/officeart/2005/8/colors/accent2_3" csCatId="accent2" phldr="1"/>
      <dgm:spPr/>
    </dgm:pt>
    <dgm:pt modelId="{CE4A78E7-7E62-4B1C-873E-CB89FF934C2D}">
      <dgm:prSet phldrT="[Text]" custT="1"/>
      <dgm:spPr>
        <a:solidFill>
          <a:srgbClr val="002060"/>
        </a:solidFill>
      </dgm:spPr>
      <dgm:t>
        <a:bodyPr/>
        <a:lstStyle/>
        <a:p>
          <a:r>
            <a:rPr lang="en-US" sz="1800" b="1" dirty="0" smtClean="0"/>
            <a:t>Gatekeeper</a:t>
          </a:r>
          <a:endParaRPr lang="en-US" sz="1800" b="1" dirty="0"/>
        </a:p>
      </dgm:t>
    </dgm:pt>
    <dgm:pt modelId="{552E084F-8895-4743-9B32-36D6B2617643}" type="parTrans" cxnId="{4DB88FE1-F6FC-41B7-8FD6-35BBBA917F85}">
      <dgm:prSet/>
      <dgm:spPr/>
      <dgm:t>
        <a:bodyPr/>
        <a:lstStyle/>
        <a:p>
          <a:endParaRPr lang="en-US"/>
        </a:p>
      </dgm:t>
    </dgm:pt>
    <dgm:pt modelId="{98A36BCB-390E-45EE-9FED-A0D333A9F2BF}" type="sibTrans" cxnId="{4DB88FE1-F6FC-41B7-8FD6-35BBBA917F85}">
      <dgm:prSet/>
      <dgm:spPr>
        <a:solidFill>
          <a:srgbClr val="002060"/>
        </a:solidFill>
      </dgm:spPr>
      <dgm:t>
        <a:bodyPr/>
        <a:lstStyle/>
        <a:p>
          <a:endParaRPr lang="en-US"/>
        </a:p>
      </dgm:t>
    </dgm:pt>
    <dgm:pt modelId="{77C6615D-65BB-42C9-98EA-C9ADB7AC87E4}">
      <dgm:prSet phldrT="[Text]" custT="1"/>
      <dgm:spPr>
        <a:solidFill>
          <a:srgbClr val="00B0F0"/>
        </a:solidFill>
      </dgm:spPr>
      <dgm:t>
        <a:bodyPr/>
        <a:lstStyle/>
        <a:p>
          <a:r>
            <a:rPr lang="en-US" sz="1300" b="1" dirty="0" smtClean="0"/>
            <a:t>Specialized</a:t>
          </a:r>
          <a:endParaRPr lang="en-US" sz="1300" b="1" dirty="0"/>
        </a:p>
      </dgm:t>
    </dgm:pt>
    <dgm:pt modelId="{8FAB609D-7D4C-4EA4-85AA-5371A765B8D7}" type="parTrans" cxnId="{41B0789A-1412-4097-A546-0FBAA6FC21ED}">
      <dgm:prSet/>
      <dgm:spPr/>
      <dgm:t>
        <a:bodyPr/>
        <a:lstStyle/>
        <a:p>
          <a:endParaRPr lang="en-US"/>
        </a:p>
      </dgm:t>
    </dgm:pt>
    <dgm:pt modelId="{F7C51E94-2E7F-4E5C-A368-D27DD3DB40F6}" type="sibTrans" cxnId="{41B0789A-1412-4097-A546-0FBAA6FC21ED}">
      <dgm:prSet/>
      <dgm:spPr>
        <a:solidFill>
          <a:srgbClr val="00B0F0"/>
        </a:solidFill>
      </dgm:spPr>
      <dgm:t>
        <a:bodyPr/>
        <a:lstStyle/>
        <a:p>
          <a:endParaRPr lang="en-US"/>
        </a:p>
      </dgm:t>
    </dgm:pt>
    <dgm:pt modelId="{4DFE57AE-6BD5-4893-B1DA-6A7A8A003BF0}">
      <dgm:prSet phldrT="[Text]" custT="1"/>
      <dgm:spPr>
        <a:solidFill>
          <a:schemeClr val="accent1">
            <a:lumMod val="90000"/>
          </a:schemeClr>
        </a:solidFill>
      </dgm:spPr>
      <dgm:t>
        <a:bodyPr/>
        <a:lstStyle/>
        <a:p>
          <a:r>
            <a:rPr lang="en-US" sz="1800" b="1" dirty="0" smtClean="0"/>
            <a:t>Clinical</a:t>
          </a:r>
          <a:endParaRPr lang="en-US" sz="1800" b="1" dirty="0"/>
        </a:p>
      </dgm:t>
    </dgm:pt>
    <dgm:pt modelId="{EA89C5B8-D22E-4342-870A-689A307D7B5C}" type="parTrans" cxnId="{56A8C003-4708-4176-9908-7AC39BF48E03}">
      <dgm:prSet/>
      <dgm:spPr/>
      <dgm:t>
        <a:bodyPr/>
        <a:lstStyle/>
        <a:p>
          <a:endParaRPr lang="en-US"/>
        </a:p>
      </dgm:t>
    </dgm:pt>
    <dgm:pt modelId="{A2741628-A17A-4366-B3FD-5F21E6C06926}" type="sibTrans" cxnId="{56A8C003-4708-4176-9908-7AC39BF48E03}">
      <dgm:prSet/>
      <dgm:spPr>
        <a:solidFill>
          <a:schemeClr val="accent1">
            <a:lumMod val="90000"/>
          </a:schemeClr>
        </a:solidFill>
      </dgm:spPr>
      <dgm:t>
        <a:bodyPr/>
        <a:lstStyle/>
        <a:p>
          <a:endParaRPr lang="en-US"/>
        </a:p>
      </dgm:t>
    </dgm:pt>
    <dgm:pt modelId="{5F0EE425-5174-4190-95AE-70AA9F60E6A2}" type="pres">
      <dgm:prSet presAssocID="{49C43B72-A2BF-4D3E-9F22-33C6015FC4EC}" presName="composite" presStyleCnt="0">
        <dgm:presLayoutVars>
          <dgm:chMax val="3"/>
          <dgm:animLvl val="lvl"/>
          <dgm:resizeHandles val="exact"/>
        </dgm:presLayoutVars>
      </dgm:prSet>
      <dgm:spPr/>
    </dgm:pt>
    <dgm:pt modelId="{80DC159F-67C7-4290-9FE8-D21E756FEA13}" type="pres">
      <dgm:prSet presAssocID="{CE4A78E7-7E62-4B1C-873E-CB89FF934C2D}" presName="gear1" presStyleLbl="node1" presStyleIdx="0" presStyleCnt="3">
        <dgm:presLayoutVars>
          <dgm:chMax val="1"/>
          <dgm:bulletEnabled val="1"/>
        </dgm:presLayoutVars>
      </dgm:prSet>
      <dgm:spPr/>
      <dgm:t>
        <a:bodyPr/>
        <a:lstStyle/>
        <a:p>
          <a:endParaRPr lang="en-US"/>
        </a:p>
      </dgm:t>
    </dgm:pt>
    <dgm:pt modelId="{C0ECEBA2-6F00-4F2F-B92C-8FECA5D519C5}" type="pres">
      <dgm:prSet presAssocID="{CE4A78E7-7E62-4B1C-873E-CB89FF934C2D}" presName="gear1srcNode" presStyleLbl="node1" presStyleIdx="0" presStyleCnt="3"/>
      <dgm:spPr/>
      <dgm:t>
        <a:bodyPr/>
        <a:lstStyle/>
        <a:p>
          <a:endParaRPr lang="en-US"/>
        </a:p>
      </dgm:t>
    </dgm:pt>
    <dgm:pt modelId="{389072FC-A17B-41E8-8251-7A3A074E926A}" type="pres">
      <dgm:prSet presAssocID="{CE4A78E7-7E62-4B1C-873E-CB89FF934C2D}" presName="gear1dstNode" presStyleLbl="node1" presStyleIdx="0" presStyleCnt="3"/>
      <dgm:spPr/>
      <dgm:t>
        <a:bodyPr/>
        <a:lstStyle/>
        <a:p>
          <a:endParaRPr lang="en-US"/>
        </a:p>
      </dgm:t>
    </dgm:pt>
    <dgm:pt modelId="{ABCD6467-63EE-41DF-8CDF-58DB93753624}" type="pres">
      <dgm:prSet presAssocID="{77C6615D-65BB-42C9-98EA-C9ADB7AC87E4}" presName="gear2" presStyleLbl="node1" presStyleIdx="1" presStyleCnt="3" custScaleX="112316" custScaleY="103861">
        <dgm:presLayoutVars>
          <dgm:chMax val="1"/>
          <dgm:bulletEnabled val="1"/>
        </dgm:presLayoutVars>
      </dgm:prSet>
      <dgm:spPr/>
      <dgm:t>
        <a:bodyPr/>
        <a:lstStyle/>
        <a:p>
          <a:endParaRPr lang="en-US"/>
        </a:p>
      </dgm:t>
    </dgm:pt>
    <dgm:pt modelId="{ACC97802-C13D-4E09-9689-35000EFB827F}" type="pres">
      <dgm:prSet presAssocID="{77C6615D-65BB-42C9-98EA-C9ADB7AC87E4}" presName="gear2srcNode" presStyleLbl="node1" presStyleIdx="1" presStyleCnt="3"/>
      <dgm:spPr/>
      <dgm:t>
        <a:bodyPr/>
        <a:lstStyle/>
        <a:p>
          <a:endParaRPr lang="en-US"/>
        </a:p>
      </dgm:t>
    </dgm:pt>
    <dgm:pt modelId="{B75FD82F-A916-4739-8EC2-DE0D5ACF8651}" type="pres">
      <dgm:prSet presAssocID="{77C6615D-65BB-42C9-98EA-C9ADB7AC87E4}" presName="gear2dstNode" presStyleLbl="node1" presStyleIdx="1" presStyleCnt="3"/>
      <dgm:spPr/>
      <dgm:t>
        <a:bodyPr/>
        <a:lstStyle/>
        <a:p>
          <a:endParaRPr lang="en-US"/>
        </a:p>
      </dgm:t>
    </dgm:pt>
    <dgm:pt modelId="{CD25E8A0-A78C-45E6-9D01-6B7D5F0DB9CF}" type="pres">
      <dgm:prSet presAssocID="{4DFE57AE-6BD5-4893-B1DA-6A7A8A003BF0}" presName="gear3" presStyleLbl="node1" presStyleIdx="2" presStyleCnt="3"/>
      <dgm:spPr/>
      <dgm:t>
        <a:bodyPr/>
        <a:lstStyle/>
        <a:p>
          <a:endParaRPr lang="en-US"/>
        </a:p>
      </dgm:t>
    </dgm:pt>
    <dgm:pt modelId="{C3736DEC-5326-41DA-AF96-218C5B9DACB1}" type="pres">
      <dgm:prSet presAssocID="{4DFE57AE-6BD5-4893-B1DA-6A7A8A003BF0}" presName="gear3tx" presStyleLbl="node1" presStyleIdx="2" presStyleCnt="3">
        <dgm:presLayoutVars>
          <dgm:chMax val="1"/>
          <dgm:bulletEnabled val="1"/>
        </dgm:presLayoutVars>
      </dgm:prSet>
      <dgm:spPr/>
      <dgm:t>
        <a:bodyPr/>
        <a:lstStyle/>
        <a:p>
          <a:endParaRPr lang="en-US"/>
        </a:p>
      </dgm:t>
    </dgm:pt>
    <dgm:pt modelId="{18A92109-76C7-43BB-88C6-E0B26B09B5B0}" type="pres">
      <dgm:prSet presAssocID="{4DFE57AE-6BD5-4893-B1DA-6A7A8A003BF0}" presName="gear3srcNode" presStyleLbl="node1" presStyleIdx="2" presStyleCnt="3"/>
      <dgm:spPr/>
      <dgm:t>
        <a:bodyPr/>
        <a:lstStyle/>
        <a:p>
          <a:endParaRPr lang="en-US"/>
        </a:p>
      </dgm:t>
    </dgm:pt>
    <dgm:pt modelId="{6496A0E2-C133-4CB0-B9E3-1761950CDB5B}" type="pres">
      <dgm:prSet presAssocID="{4DFE57AE-6BD5-4893-B1DA-6A7A8A003BF0}" presName="gear3dstNode" presStyleLbl="node1" presStyleIdx="2" presStyleCnt="3"/>
      <dgm:spPr/>
      <dgm:t>
        <a:bodyPr/>
        <a:lstStyle/>
        <a:p>
          <a:endParaRPr lang="en-US"/>
        </a:p>
      </dgm:t>
    </dgm:pt>
    <dgm:pt modelId="{0525AD90-2EC3-4A91-985E-7361BDFDCF42}" type="pres">
      <dgm:prSet presAssocID="{98A36BCB-390E-45EE-9FED-A0D333A9F2BF}" presName="connector1" presStyleLbl="sibTrans2D1" presStyleIdx="0" presStyleCnt="3"/>
      <dgm:spPr/>
      <dgm:t>
        <a:bodyPr/>
        <a:lstStyle/>
        <a:p>
          <a:endParaRPr lang="en-US"/>
        </a:p>
      </dgm:t>
    </dgm:pt>
    <dgm:pt modelId="{A82BE0AC-11A3-4B80-8B0D-B0EC29E3353A}" type="pres">
      <dgm:prSet presAssocID="{F7C51E94-2E7F-4E5C-A368-D27DD3DB40F6}" presName="connector2" presStyleLbl="sibTrans2D1" presStyleIdx="1" presStyleCnt="3"/>
      <dgm:spPr/>
      <dgm:t>
        <a:bodyPr/>
        <a:lstStyle/>
        <a:p>
          <a:endParaRPr lang="en-US"/>
        </a:p>
      </dgm:t>
    </dgm:pt>
    <dgm:pt modelId="{364A1E83-FA96-402F-AFAA-FE87E62846E3}" type="pres">
      <dgm:prSet presAssocID="{A2741628-A17A-4366-B3FD-5F21E6C06926}" presName="connector3" presStyleLbl="sibTrans2D1" presStyleIdx="2" presStyleCnt="3"/>
      <dgm:spPr/>
      <dgm:t>
        <a:bodyPr/>
        <a:lstStyle/>
        <a:p>
          <a:endParaRPr lang="en-US"/>
        </a:p>
      </dgm:t>
    </dgm:pt>
  </dgm:ptLst>
  <dgm:cxnLst>
    <dgm:cxn modelId="{D42D3B87-064E-4B76-9C25-25B7F8C25F0E}" type="presOf" srcId="{77C6615D-65BB-42C9-98EA-C9ADB7AC87E4}" destId="{ACC97802-C13D-4E09-9689-35000EFB827F}" srcOrd="1" destOrd="0" presId="urn:microsoft.com/office/officeart/2005/8/layout/gear1"/>
    <dgm:cxn modelId="{5809C655-FA5B-48FE-BCB3-867EBA545A7F}" type="presOf" srcId="{98A36BCB-390E-45EE-9FED-A0D333A9F2BF}" destId="{0525AD90-2EC3-4A91-985E-7361BDFDCF42}" srcOrd="0" destOrd="0" presId="urn:microsoft.com/office/officeart/2005/8/layout/gear1"/>
    <dgm:cxn modelId="{41B0789A-1412-4097-A546-0FBAA6FC21ED}" srcId="{49C43B72-A2BF-4D3E-9F22-33C6015FC4EC}" destId="{77C6615D-65BB-42C9-98EA-C9ADB7AC87E4}" srcOrd="1" destOrd="0" parTransId="{8FAB609D-7D4C-4EA4-85AA-5371A765B8D7}" sibTransId="{F7C51E94-2E7F-4E5C-A368-D27DD3DB40F6}"/>
    <dgm:cxn modelId="{5E444DB0-9459-4B3C-9E82-C1672134F744}" type="presOf" srcId="{4DFE57AE-6BD5-4893-B1DA-6A7A8A003BF0}" destId="{6496A0E2-C133-4CB0-B9E3-1761950CDB5B}" srcOrd="3" destOrd="0" presId="urn:microsoft.com/office/officeart/2005/8/layout/gear1"/>
    <dgm:cxn modelId="{4DB88FE1-F6FC-41B7-8FD6-35BBBA917F85}" srcId="{49C43B72-A2BF-4D3E-9F22-33C6015FC4EC}" destId="{CE4A78E7-7E62-4B1C-873E-CB89FF934C2D}" srcOrd="0" destOrd="0" parTransId="{552E084F-8895-4743-9B32-36D6B2617643}" sibTransId="{98A36BCB-390E-45EE-9FED-A0D333A9F2BF}"/>
    <dgm:cxn modelId="{14F149B2-B397-438C-B3F6-E66757DFEBFB}" type="presOf" srcId="{A2741628-A17A-4366-B3FD-5F21E6C06926}" destId="{364A1E83-FA96-402F-AFAA-FE87E62846E3}" srcOrd="0" destOrd="0" presId="urn:microsoft.com/office/officeart/2005/8/layout/gear1"/>
    <dgm:cxn modelId="{DB4D75EC-47B2-4869-B7FE-7CDD90936CC3}" type="presOf" srcId="{CE4A78E7-7E62-4B1C-873E-CB89FF934C2D}" destId="{389072FC-A17B-41E8-8251-7A3A074E926A}" srcOrd="2" destOrd="0" presId="urn:microsoft.com/office/officeart/2005/8/layout/gear1"/>
    <dgm:cxn modelId="{166B3E17-FE69-4C89-AE55-6DD9E261101C}" type="presOf" srcId="{49C43B72-A2BF-4D3E-9F22-33C6015FC4EC}" destId="{5F0EE425-5174-4190-95AE-70AA9F60E6A2}" srcOrd="0" destOrd="0" presId="urn:microsoft.com/office/officeart/2005/8/layout/gear1"/>
    <dgm:cxn modelId="{B7ABDA7A-471E-47F4-A3FF-150B815CAD22}" type="presOf" srcId="{4DFE57AE-6BD5-4893-B1DA-6A7A8A003BF0}" destId="{18A92109-76C7-43BB-88C6-E0B26B09B5B0}" srcOrd="2" destOrd="0" presId="urn:microsoft.com/office/officeart/2005/8/layout/gear1"/>
    <dgm:cxn modelId="{53B8CE3F-999A-477C-AD34-42F0B1254BE1}" type="presOf" srcId="{4DFE57AE-6BD5-4893-B1DA-6A7A8A003BF0}" destId="{CD25E8A0-A78C-45E6-9D01-6B7D5F0DB9CF}" srcOrd="0" destOrd="0" presId="urn:microsoft.com/office/officeart/2005/8/layout/gear1"/>
    <dgm:cxn modelId="{2BA70995-75D3-4A2D-A2AB-3BEC353213C0}" type="presOf" srcId="{CE4A78E7-7E62-4B1C-873E-CB89FF934C2D}" destId="{80DC159F-67C7-4290-9FE8-D21E756FEA13}" srcOrd="0" destOrd="0" presId="urn:microsoft.com/office/officeart/2005/8/layout/gear1"/>
    <dgm:cxn modelId="{16957A17-2E02-4C91-AF74-8A03E1E15E82}" type="presOf" srcId="{77C6615D-65BB-42C9-98EA-C9ADB7AC87E4}" destId="{B75FD82F-A916-4739-8EC2-DE0D5ACF8651}" srcOrd="2" destOrd="0" presId="urn:microsoft.com/office/officeart/2005/8/layout/gear1"/>
    <dgm:cxn modelId="{56A8C003-4708-4176-9908-7AC39BF48E03}" srcId="{49C43B72-A2BF-4D3E-9F22-33C6015FC4EC}" destId="{4DFE57AE-6BD5-4893-B1DA-6A7A8A003BF0}" srcOrd="2" destOrd="0" parTransId="{EA89C5B8-D22E-4342-870A-689A307D7B5C}" sibTransId="{A2741628-A17A-4366-B3FD-5F21E6C06926}"/>
    <dgm:cxn modelId="{332EA7A1-150C-4A27-9976-41C29CD6B2C5}" type="presOf" srcId="{F7C51E94-2E7F-4E5C-A368-D27DD3DB40F6}" destId="{A82BE0AC-11A3-4B80-8B0D-B0EC29E3353A}" srcOrd="0" destOrd="0" presId="urn:microsoft.com/office/officeart/2005/8/layout/gear1"/>
    <dgm:cxn modelId="{3DC79242-F2CC-474B-8117-F73BF829624F}" type="presOf" srcId="{77C6615D-65BB-42C9-98EA-C9ADB7AC87E4}" destId="{ABCD6467-63EE-41DF-8CDF-58DB93753624}" srcOrd="0" destOrd="0" presId="urn:microsoft.com/office/officeart/2005/8/layout/gear1"/>
    <dgm:cxn modelId="{F4982DB7-98F1-4CE8-9DE6-07FFB3CC29A6}" type="presOf" srcId="{CE4A78E7-7E62-4B1C-873E-CB89FF934C2D}" destId="{C0ECEBA2-6F00-4F2F-B92C-8FECA5D519C5}" srcOrd="1" destOrd="0" presId="urn:microsoft.com/office/officeart/2005/8/layout/gear1"/>
    <dgm:cxn modelId="{DA4D4269-582C-4E3F-A941-2E71E4294923}" type="presOf" srcId="{4DFE57AE-6BD5-4893-B1DA-6A7A8A003BF0}" destId="{C3736DEC-5326-41DA-AF96-218C5B9DACB1}" srcOrd="1" destOrd="0" presId="urn:microsoft.com/office/officeart/2005/8/layout/gear1"/>
    <dgm:cxn modelId="{18BF5DE8-B0A4-42A9-973A-8B0454347259}" type="presParOf" srcId="{5F0EE425-5174-4190-95AE-70AA9F60E6A2}" destId="{80DC159F-67C7-4290-9FE8-D21E756FEA13}" srcOrd="0" destOrd="0" presId="urn:microsoft.com/office/officeart/2005/8/layout/gear1"/>
    <dgm:cxn modelId="{32D4A5F4-614C-45E0-A9F0-C42DDE863724}" type="presParOf" srcId="{5F0EE425-5174-4190-95AE-70AA9F60E6A2}" destId="{C0ECEBA2-6F00-4F2F-B92C-8FECA5D519C5}" srcOrd="1" destOrd="0" presId="urn:microsoft.com/office/officeart/2005/8/layout/gear1"/>
    <dgm:cxn modelId="{08CB26A7-0675-4AE9-BC7E-B3C894916819}" type="presParOf" srcId="{5F0EE425-5174-4190-95AE-70AA9F60E6A2}" destId="{389072FC-A17B-41E8-8251-7A3A074E926A}" srcOrd="2" destOrd="0" presId="urn:microsoft.com/office/officeart/2005/8/layout/gear1"/>
    <dgm:cxn modelId="{966AD0D7-C186-43F8-816F-3F99927B4184}" type="presParOf" srcId="{5F0EE425-5174-4190-95AE-70AA9F60E6A2}" destId="{ABCD6467-63EE-41DF-8CDF-58DB93753624}" srcOrd="3" destOrd="0" presId="urn:microsoft.com/office/officeart/2005/8/layout/gear1"/>
    <dgm:cxn modelId="{C47A1681-7356-4068-8012-FD4A75ED1DA5}" type="presParOf" srcId="{5F0EE425-5174-4190-95AE-70AA9F60E6A2}" destId="{ACC97802-C13D-4E09-9689-35000EFB827F}" srcOrd="4" destOrd="0" presId="urn:microsoft.com/office/officeart/2005/8/layout/gear1"/>
    <dgm:cxn modelId="{5D7DDB19-9459-4538-93E9-7421C49B6188}" type="presParOf" srcId="{5F0EE425-5174-4190-95AE-70AA9F60E6A2}" destId="{B75FD82F-A916-4739-8EC2-DE0D5ACF8651}" srcOrd="5" destOrd="0" presId="urn:microsoft.com/office/officeart/2005/8/layout/gear1"/>
    <dgm:cxn modelId="{4962D64D-55A3-41FD-9CE0-40C35BA7C0C9}" type="presParOf" srcId="{5F0EE425-5174-4190-95AE-70AA9F60E6A2}" destId="{CD25E8A0-A78C-45E6-9D01-6B7D5F0DB9CF}" srcOrd="6" destOrd="0" presId="urn:microsoft.com/office/officeart/2005/8/layout/gear1"/>
    <dgm:cxn modelId="{FA75CAE4-AB51-4830-9052-9441E8DCA798}" type="presParOf" srcId="{5F0EE425-5174-4190-95AE-70AA9F60E6A2}" destId="{C3736DEC-5326-41DA-AF96-218C5B9DACB1}" srcOrd="7" destOrd="0" presId="urn:microsoft.com/office/officeart/2005/8/layout/gear1"/>
    <dgm:cxn modelId="{80C8BE95-A004-42EB-8844-7973A60EF9CA}" type="presParOf" srcId="{5F0EE425-5174-4190-95AE-70AA9F60E6A2}" destId="{18A92109-76C7-43BB-88C6-E0B26B09B5B0}" srcOrd="8" destOrd="0" presId="urn:microsoft.com/office/officeart/2005/8/layout/gear1"/>
    <dgm:cxn modelId="{6F97E77F-4024-42F8-BFAF-2729D0C8E52D}" type="presParOf" srcId="{5F0EE425-5174-4190-95AE-70AA9F60E6A2}" destId="{6496A0E2-C133-4CB0-B9E3-1761950CDB5B}" srcOrd="9" destOrd="0" presId="urn:microsoft.com/office/officeart/2005/8/layout/gear1"/>
    <dgm:cxn modelId="{A96BCEE6-8669-48C9-9BFA-E1B09AC1576E}" type="presParOf" srcId="{5F0EE425-5174-4190-95AE-70AA9F60E6A2}" destId="{0525AD90-2EC3-4A91-985E-7361BDFDCF42}" srcOrd="10" destOrd="0" presId="urn:microsoft.com/office/officeart/2005/8/layout/gear1"/>
    <dgm:cxn modelId="{DCC528C4-2636-405C-BD4B-F7F61FE60109}" type="presParOf" srcId="{5F0EE425-5174-4190-95AE-70AA9F60E6A2}" destId="{A82BE0AC-11A3-4B80-8B0D-B0EC29E3353A}" srcOrd="11" destOrd="0" presId="urn:microsoft.com/office/officeart/2005/8/layout/gear1"/>
    <dgm:cxn modelId="{5228C4F0-1F80-4943-B04A-A10FDCA5E035}" type="presParOf" srcId="{5F0EE425-5174-4190-95AE-70AA9F60E6A2}" destId="{364A1E83-FA96-402F-AFAA-FE87E62846E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C159F-67C7-4290-9FE8-D21E756FEA13}">
      <dsp:nvSpPr>
        <dsp:cNvPr id="0" name=""/>
        <dsp:cNvSpPr/>
      </dsp:nvSpPr>
      <dsp:spPr>
        <a:xfrm>
          <a:off x="3909060" y="1851659"/>
          <a:ext cx="2263140" cy="2263140"/>
        </a:xfrm>
        <a:prstGeom prst="gear9">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Gatekeeper</a:t>
          </a:r>
          <a:endParaRPr lang="en-US" sz="1800" b="1" kern="1200" dirty="0"/>
        </a:p>
      </dsp:txBody>
      <dsp:txXfrm>
        <a:off x="4364052" y="2381789"/>
        <a:ext cx="1353156" cy="1163300"/>
      </dsp:txXfrm>
    </dsp:sp>
    <dsp:sp modelId="{ABCD6467-63EE-41DF-8CDF-58DB93753624}">
      <dsp:nvSpPr>
        <dsp:cNvPr id="0" name=""/>
        <dsp:cNvSpPr/>
      </dsp:nvSpPr>
      <dsp:spPr>
        <a:xfrm>
          <a:off x="2490968" y="1284961"/>
          <a:ext cx="1848631" cy="1709468"/>
        </a:xfrm>
        <a:prstGeom prst="gear6">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Specialized</a:t>
          </a:r>
          <a:endParaRPr lang="en-US" sz="1300" b="1" kern="1200" dirty="0"/>
        </a:p>
      </dsp:txBody>
      <dsp:txXfrm>
        <a:off x="2941561" y="1717926"/>
        <a:ext cx="947445" cy="843538"/>
      </dsp:txXfrm>
    </dsp:sp>
    <dsp:sp modelId="{CD25E8A0-A78C-45E6-9D01-6B7D5F0DB9CF}">
      <dsp:nvSpPr>
        <dsp:cNvPr id="0" name=""/>
        <dsp:cNvSpPr/>
      </dsp:nvSpPr>
      <dsp:spPr>
        <a:xfrm rot="20700000">
          <a:off x="3514207" y="181219"/>
          <a:ext cx="1612665" cy="1612665"/>
        </a:xfrm>
        <a:prstGeom prst="gear6">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Clinical</a:t>
          </a:r>
          <a:endParaRPr lang="en-US" sz="1800" b="1" kern="1200" dirty="0"/>
        </a:p>
      </dsp:txBody>
      <dsp:txXfrm rot="-20700000">
        <a:off x="3867912" y="534923"/>
        <a:ext cx="905256" cy="905256"/>
      </dsp:txXfrm>
    </dsp:sp>
    <dsp:sp modelId="{0525AD90-2EC3-4A91-985E-7361BDFDCF42}">
      <dsp:nvSpPr>
        <dsp:cNvPr id="0" name=""/>
        <dsp:cNvSpPr/>
      </dsp:nvSpPr>
      <dsp:spPr>
        <a:xfrm>
          <a:off x="3734171" y="1510650"/>
          <a:ext cx="2896819" cy="2896819"/>
        </a:xfrm>
        <a:prstGeom prst="circularArrow">
          <a:avLst>
            <a:gd name="adj1" fmla="val 4688"/>
            <a:gd name="adj2" fmla="val 299029"/>
            <a:gd name="adj3" fmla="val 2514337"/>
            <a:gd name="adj4" fmla="val 15865222"/>
            <a:gd name="adj5" fmla="val 5469"/>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A82BE0AC-11A3-4B80-8B0D-B0EC29E3353A}">
      <dsp:nvSpPr>
        <dsp:cNvPr id="0" name=""/>
        <dsp:cNvSpPr/>
      </dsp:nvSpPr>
      <dsp:spPr>
        <a:xfrm>
          <a:off x="2300834" y="952897"/>
          <a:ext cx="2104720" cy="2104720"/>
        </a:xfrm>
        <a:prstGeom prst="leftCircularArrow">
          <a:avLst>
            <a:gd name="adj1" fmla="val 6452"/>
            <a:gd name="adj2" fmla="val 429999"/>
            <a:gd name="adj3" fmla="val 10489124"/>
            <a:gd name="adj4" fmla="val 14837806"/>
            <a:gd name="adj5" fmla="val 7527"/>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364A1E83-FA96-402F-AFAA-FE87E62846E3}">
      <dsp:nvSpPr>
        <dsp:cNvPr id="0" name=""/>
        <dsp:cNvSpPr/>
      </dsp:nvSpPr>
      <dsp:spPr>
        <a:xfrm>
          <a:off x="3141180" y="-171674"/>
          <a:ext cx="2269312" cy="2269312"/>
        </a:xfrm>
        <a:prstGeom prst="circularArrow">
          <a:avLst>
            <a:gd name="adj1" fmla="val 5984"/>
            <a:gd name="adj2" fmla="val 394124"/>
            <a:gd name="adj3" fmla="val 13313824"/>
            <a:gd name="adj4" fmla="val 10508221"/>
            <a:gd name="adj5" fmla="val 6981"/>
          </a:avLst>
        </a:prstGeom>
        <a:solidFill>
          <a:schemeClr val="accent1">
            <a:lumMod val="9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0.7065</cdr:x>
      <cdr:y>0.21102</cdr:y>
    </cdr:from>
    <cdr:to>
      <cdr:x>0.86608</cdr:x>
      <cdr:y>0.33929</cdr:y>
    </cdr:to>
    <cdr:sp macro="" textlink="">
      <cdr:nvSpPr>
        <cdr:cNvPr id="2" name="Curved Down Arrow 1"/>
        <cdr:cNvSpPr/>
      </cdr:nvSpPr>
      <cdr:spPr>
        <a:xfrm xmlns:a="http://schemas.openxmlformats.org/drawingml/2006/main">
          <a:off x="7476999" y="1331653"/>
          <a:ext cx="1688848" cy="809467"/>
        </a:xfrm>
        <a:prstGeom xmlns:a="http://schemas.openxmlformats.org/drawingml/2006/main" prst="curvedDownArrow">
          <a:avLst/>
        </a:prstGeom>
        <a:solidFill xmlns:a="http://schemas.openxmlformats.org/drawingml/2006/main">
          <a:schemeClr val="accent1"/>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0.77925</cdr:x>
      <cdr:y>0.35448</cdr:y>
    </cdr:from>
    <cdr:to>
      <cdr:x>1</cdr:x>
      <cdr:y>0.94347</cdr:y>
    </cdr:to>
    <cdr:sp macro="" textlink="">
      <cdr:nvSpPr>
        <cdr:cNvPr id="3" name="TextBox 2"/>
        <cdr:cNvSpPr txBox="1"/>
      </cdr:nvSpPr>
      <cdr:spPr>
        <a:xfrm xmlns:a="http://schemas.openxmlformats.org/drawingml/2006/main">
          <a:off x="6185184" y="1677748"/>
          <a:ext cx="1752130" cy="2787703"/>
        </a:xfrm>
        <a:prstGeom xmlns:a="http://schemas.openxmlformats.org/drawingml/2006/main" prst="rect">
          <a:avLst/>
        </a:prstGeom>
        <a:solidFill xmlns:a="http://schemas.openxmlformats.org/drawingml/2006/main">
          <a:srgbClr val="002060"/>
        </a:solidFill>
        <a:ln xmlns:a="http://schemas.openxmlformats.org/drawingml/2006/main">
          <a:solidFill>
            <a:schemeClr val="accent2"/>
          </a:solidFill>
        </a:ln>
        <a:effectLst xmlns:a="http://schemas.openxmlformats.org/drawingml/2006/main">
          <a:glow rad="101600">
            <a:schemeClr val="accent1">
              <a:satMod val="175000"/>
              <a:alpha val="40000"/>
            </a:schemeClr>
          </a:glow>
          <a:outerShdw blurRad="44450" dist="27940" dir="5400000" algn="ctr">
            <a:srgbClr val="000000">
              <a:alpha val="32000"/>
            </a:srgb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pPr algn="ctr"/>
          <a:r>
            <a:rPr lang="en-US" sz="4000" dirty="0" smtClean="0">
              <a:latin typeface="Aharoni" panose="02010803020104030203" pitchFamily="2" charset="-79"/>
              <a:cs typeface="Aharoni" panose="02010803020104030203" pitchFamily="2" charset="-79"/>
            </a:rPr>
            <a:t>~ 50%</a:t>
          </a:r>
        </a:p>
        <a:p xmlns:a="http://schemas.openxmlformats.org/drawingml/2006/main">
          <a:pPr algn="ctr"/>
          <a:r>
            <a:rPr lang="en-US" sz="2200" dirty="0" smtClean="0">
              <a:latin typeface="Aharoni" panose="02010803020104030203" pitchFamily="2" charset="-79"/>
              <a:cs typeface="Aharoni" panose="02010803020104030203" pitchFamily="2" charset="-79"/>
            </a:rPr>
            <a:t>gatekeeper trainings   </a:t>
          </a:r>
        </a:p>
        <a:p xmlns:a="http://schemas.openxmlformats.org/drawingml/2006/main">
          <a:pPr algn="ctr"/>
          <a:r>
            <a:rPr lang="en-US" sz="2200" dirty="0" smtClean="0">
              <a:latin typeface="Aharoni" panose="02010803020104030203" pitchFamily="2" charset="-79"/>
              <a:cs typeface="Aharoni" panose="02010803020104030203" pitchFamily="2" charset="-79"/>
            </a:rPr>
            <a:t>were </a:t>
          </a:r>
        </a:p>
        <a:p xmlns:a="http://schemas.openxmlformats.org/drawingml/2006/main">
          <a:pPr algn="ctr"/>
          <a:r>
            <a:rPr lang="en-US" sz="2200" dirty="0" smtClean="0">
              <a:latin typeface="Aharoni" panose="02010803020104030203" pitchFamily="2" charset="-79"/>
              <a:cs typeface="Aharoni" panose="02010803020104030203" pitchFamily="2" charset="-79"/>
            </a:rPr>
            <a:t>“Act 71” trainings for schools</a:t>
          </a:r>
          <a:endParaRPr lang="en-US" sz="2200" dirty="0">
            <a:latin typeface="Aharoni" panose="02010803020104030203" pitchFamily="2" charset="-79"/>
            <a:cs typeface="Aharoni" panose="02010803020104030203" pitchFamily="2" charset="-79"/>
          </a:endParaRPr>
        </a:p>
      </cdr:txBody>
    </cdr:sp>
  </cdr:relSizeAnchor>
  <cdr:relSizeAnchor xmlns:cdr="http://schemas.openxmlformats.org/drawingml/2006/chartDrawing">
    <cdr:from>
      <cdr:x>0.08094</cdr:x>
      <cdr:y>0.97773</cdr:y>
    </cdr:from>
    <cdr:to>
      <cdr:x>0.79944</cdr:x>
      <cdr:y>1</cdr:y>
    </cdr:to>
    <cdr:sp macro="" textlink="">
      <cdr:nvSpPr>
        <cdr:cNvPr id="4" name="TextBox 3"/>
        <cdr:cNvSpPr txBox="1"/>
      </cdr:nvSpPr>
      <cdr:spPr>
        <a:xfrm xmlns:a="http://schemas.openxmlformats.org/drawingml/2006/main">
          <a:off x="856543" y="6310648"/>
          <a:ext cx="7603957" cy="1405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AFB4EF5A-3E85-4D21-B912-F7DBD40365C8}" type="datetime1">
              <a:rPr lang="en-US"/>
              <a:pPr>
                <a:defRPr/>
              </a:pPr>
              <a:t>12/5/2017</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A07F27FA-8F11-4222-9CF1-8562D74EE338}" type="slidenum">
              <a:rPr lang="en-US"/>
              <a:pPr>
                <a:defRPr/>
              </a:pPr>
              <a:t>‹#›</a:t>
            </a:fld>
            <a:endParaRPr lang="en-US"/>
          </a:p>
        </p:txBody>
      </p:sp>
    </p:spTree>
    <p:extLst>
      <p:ext uri="{BB962C8B-B14F-4D97-AF65-F5344CB8AC3E}">
        <p14:creationId xmlns:p14="http://schemas.microsoft.com/office/powerpoint/2010/main" val="4007090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F6D97-B4F4-4FC9-80FB-0A782C57BE63}" type="datetimeFigureOut">
              <a:rPr lang="en-US" smtClean="0"/>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C8DCC-A699-4726-B387-DEE03FDAAF64}" type="slidenum">
              <a:rPr lang="en-US" smtClean="0"/>
              <a:t>‹#›</a:t>
            </a:fld>
            <a:endParaRPr lang="en-US"/>
          </a:p>
        </p:txBody>
      </p:sp>
    </p:spTree>
    <p:extLst>
      <p:ext uri="{BB962C8B-B14F-4D97-AF65-F5344CB8AC3E}">
        <p14:creationId xmlns:p14="http://schemas.microsoft.com/office/powerpoint/2010/main" val="334080080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hworks.mdlogix.co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mailto:demo@demo.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t>1</a:t>
            </a:fld>
            <a:endParaRPr lang="en-US"/>
          </a:p>
        </p:txBody>
      </p:sp>
    </p:spTree>
    <p:extLst>
      <p:ext uri="{BB962C8B-B14F-4D97-AF65-F5344CB8AC3E}">
        <p14:creationId xmlns:p14="http://schemas.microsoft.com/office/powerpoint/2010/main" val="388727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p:nvPr>
        </p:nvSpPr>
        <p:spPr/>
        <p:txBody>
          <a:bodyPr/>
          <a:lstStyle/>
          <a:p>
            <a:pPr defTabSz="914400" fontAlgn="auto" hangingPunct="1">
              <a:spcBef>
                <a:spcPts val="0"/>
              </a:spcBef>
              <a:spcAft>
                <a:spcPts val="0"/>
              </a:spcAft>
              <a:buSzTx/>
              <a:tabLst/>
              <a:defRPr/>
            </a:pPr>
            <a:fld id="{8FB7BA51-7E6D-4E4B-A022-93FC9B36B015}" type="slidenum">
              <a:rPr lang="en-US" sz="1200" smtClean="0">
                <a:solidFill>
                  <a:prstClr val="black"/>
                </a:solidFill>
                <a:latin typeface="Calibri" panose="020F0502020204030204"/>
                <a:ea typeface="+mn-ea"/>
                <a:cs typeface="+mn-cs"/>
              </a:rPr>
              <a:pPr defTabSz="914400" fontAlgn="auto" hangingPunct="1">
                <a:spcBef>
                  <a:spcPts val="0"/>
                </a:spcBef>
                <a:spcAft>
                  <a:spcPts val="0"/>
                </a:spcAft>
                <a:buSzTx/>
                <a:tabLst/>
                <a:defRPr/>
              </a:pPr>
              <a:t>14</a:t>
            </a:fld>
            <a:endParaRPr lang="en-US" sz="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81436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77E1AB5-44BB-4A31-8388-224E4459F5C2}" type="slidenum">
              <a:rPr lang="en-US">
                <a:solidFill>
                  <a:prstClr val="black"/>
                </a:solidFill>
              </a:rPr>
              <a:pPr eaLnBrk="1" hangingPunct="1"/>
              <a:t>16</a:t>
            </a:fld>
            <a:endParaRPr lang="en-US">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1007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YEAR 1 </a:t>
            </a:r>
            <a:r>
              <a:rPr lang="en-US" dirty="0" smtClean="0">
                <a:sym typeface="Wingdings" panose="05000000000000000000" pitchFamily="2" charset="2"/>
              </a:rPr>
              <a:t> </a:t>
            </a:r>
            <a:r>
              <a:rPr lang="en-US" dirty="0" smtClean="0"/>
              <a:t>26 Counties (training</a:t>
            </a:r>
            <a:r>
              <a:rPr lang="en-US" baseline="0" dirty="0" smtClean="0"/>
              <a:t> OR screening)</a:t>
            </a:r>
          </a:p>
          <a:p>
            <a:endParaRPr lang="en-US" baseline="0" dirty="0" smtClean="0"/>
          </a:p>
          <a:p>
            <a:r>
              <a:rPr lang="en-US" baseline="0" dirty="0" smtClean="0"/>
              <a:t>YEAR 2 </a:t>
            </a:r>
            <a:r>
              <a:rPr lang="en-US" baseline="0" dirty="0" smtClean="0">
                <a:sym typeface="Wingdings" panose="05000000000000000000" pitchFamily="2" charset="2"/>
              </a:rPr>
              <a:t> 33 Counties (training and/or screening)</a:t>
            </a:r>
            <a:endParaRPr lang="en-US" dirty="0" smtClean="0"/>
          </a:p>
          <a:p>
            <a:endParaRPr lang="en-US" b="1" baseline="0" dirty="0" smtClean="0">
              <a:solidFill>
                <a:srgbClr val="FFFF00"/>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YEAR 3 </a:t>
            </a:r>
            <a:r>
              <a:rPr lang="en-US" baseline="0" dirty="0" smtClean="0">
                <a:sym typeface="Wingdings" panose="05000000000000000000" pitchFamily="2" charset="2"/>
              </a:rPr>
              <a:t> 52 Counties (training and/or screening) ~78% of counties</a:t>
            </a:r>
            <a:endParaRPr lang="en-US" dirty="0" smtClean="0"/>
          </a:p>
          <a:p>
            <a:endParaRPr lang="en-US" b="1" baseline="0" dirty="0" smtClean="0">
              <a:solidFill>
                <a:srgbClr val="FFFF00"/>
              </a:solidFill>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B7E48FA2-80B0-4374-806D-2CEA0338BB0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1614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B7E48FA2-80B0-4374-806D-2CEA0338BB0C}" type="slidenum">
              <a:rPr lang="en-US" smtClean="0"/>
              <a:t>6</a:t>
            </a:fld>
            <a:endParaRPr lang="en-US"/>
          </a:p>
        </p:txBody>
      </p:sp>
    </p:spTree>
    <p:extLst>
      <p:ext uri="{BB962C8B-B14F-4D97-AF65-F5344CB8AC3E}">
        <p14:creationId xmlns:p14="http://schemas.microsoft.com/office/powerpoint/2010/main" val="407778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77B51-93E8-4931-AD65-61A639F9680B}" type="slidenum">
              <a:rPr lang="en-US" smtClean="0"/>
              <a:t>8</a:t>
            </a:fld>
            <a:endParaRPr lang="en-US"/>
          </a:p>
        </p:txBody>
      </p:sp>
    </p:spTree>
    <p:extLst>
      <p:ext uri="{BB962C8B-B14F-4D97-AF65-F5344CB8AC3E}">
        <p14:creationId xmlns:p14="http://schemas.microsoft.com/office/powerpoint/2010/main" val="221812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t>9</a:t>
            </a:fld>
            <a:endParaRPr lang="en-US"/>
          </a:p>
        </p:txBody>
      </p:sp>
    </p:spTree>
    <p:extLst>
      <p:ext uri="{BB962C8B-B14F-4D97-AF65-F5344CB8AC3E}">
        <p14:creationId xmlns:p14="http://schemas.microsoft.com/office/powerpoint/2010/main" val="24964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684737" algn="l"/>
                <a:tab pos="1369474" algn="l"/>
                <a:tab pos="2054211" algn="l"/>
                <a:tab pos="2738948" algn="l"/>
              </a:tabLst>
              <a:defRPr sz="2300">
                <a:solidFill>
                  <a:schemeClr val="bg1"/>
                </a:solidFill>
                <a:latin typeface="Times New Roman" pitchFamily="18" charset="0"/>
                <a:ea typeface="Microsoft YaHei" pitchFamily="34" charset="-122"/>
              </a:defRPr>
            </a:lvl1pPr>
            <a:lvl2pPr marL="740297" indent="-283806">
              <a:tabLst>
                <a:tab pos="684737" algn="l"/>
                <a:tab pos="1369474" algn="l"/>
                <a:tab pos="2054211" algn="l"/>
                <a:tab pos="2738948" algn="l"/>
              </a:tabLst>
              <a:defRPr sz="2300">
                <a:solidFill>
                  <a:schemeClr val="bg1"/>
                </a:solidFill>
                <a:latin typeface="Times New Roman" pitchFamily="18" charset="0"/>
                <a:ea typeface="Microsoft YaHei" pitchFamily="34" charset="-122"/>
              </a:defRPr>
            </a:lvl2pPr>
            <a:lvl3pPr marL="1141228" indent="-226745">
              <a:tabLst>
                <a:tab pos="684737" algn="l"/>
                <a:tab pos="1369474" algn="l"/>
                <a:tab pos="2054211" algn="l"/>
                <a:tab pos="2738948" algn="l"/>
              </a:tabLst>
              <a:defRPr sz="2300">
                <a:solidFill>
                  <a:schemeClr val="bg1"/>
                </a:solidFill>
                <a:latin typeface="Times New Roman" pitchFamily="18" charset="0"/>
                <a:ea typeface="Microsoft YaHei" pitchFamily="34" charset="-122"/>
              </a:defRPr>
            </a:lvl3pPr>
            <a:lvl4pPr marL="1599222" indent="-226745">
              <a:tabLst>
                <a:tab pos="684737" algn="l"/>
                <a:tab pos="1369474" algn="l"/>
                <a:tab pos="2054211" algn="l"/>
                <a:tab pos="2738948" algn="l"/>
              </a:tabLst>
              <a:defRPr sz="2300">
                <a:solidFill>
                  <a:schemeClr val="bg1"/>
                </a:solidFill>
                <a:latin typeface="Times New Roman" pitchFamily="18" charset="0"/>
                <a:ea typeface="Microsoft YaHei" pitchFamily="34" charset="-122"/>
              </a:defRPr>
            </a:lvl4pPr>
            <a:lvl5pPr marL="2055713" indent="-226745">
              <a:tabLst>
                <a:tab pos="684737" algn="l"/>
                <a:tab pos="1369474" algn="l"/>
                <a:tab pos="2054211" algn="l"/>
                <a:tab pos="2738948" algn="l"/>
              </a:tabLst>
              <a:defRPr sz="2300">
                <a:solidFill>
                  <a:schemeClr val="bg1"/>
                </a:solidFill>
                <a:latin typeface="Times New Roman" pitchFamily="18" charset="0"/>
                <a:ea typeface="Microsoft YaHei" pitchFamily="34" charset="-122"/>
              </a:defRPr>
            </a:lvl5pPr>
            <a:lvl6pPr marL="2488179"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6pPr>
            <a:lvl7pPr marL="2920644"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7pPr>
            <a:lvl8pPr marL="3353110"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8pPr>
            <a:lvl9pPr marL="3785575"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9pPr>
          </a:lstStyle>
          <a:p>
            <a:fld id="{2FF82D9B-261C-4C34-B402-D863DA15277C}" type="slidenum">
              <a:rPr lang="en-US" altLang="en-US" sz="1200">
                <a:solidFill>
                  <a:prstClr val="black"/>
                </a:solidFill>
                <a:latin typeface="Arial" pitchFamily="34" charset="0"/>
                <a:ea typeface="Arial Unicode MS" pitchFamily="34" charset="-128"/>
              </a:rPr>
              <a:pPr/>
              <a:t>10</a:t>
            </a:fld>
            <a:endParaRPr lang="en-US" altLang="en-US" sz="1200">
              <a:solidFill>
                <a:prstClr val="black"/>
              </a:solidFill>
              <a:latin typeface="Arial" pitchFamily="34" charset="0"/>
              <a:ea typeface="Arial Unicode MS" pitchFamily="34" charset="-128"/>
            </a:endParaRPr>
          </a:p>
        </p:txBody>
      </p:sp>
      <p:sp>
        <p:nvSpPr>
          <p:cNvPr id="11267" name="Rectangle 2"/>
          <p:cNvSpPr>
            <a:spLocks noGrp="1" noRot="1" noChangeAspect="1" noTextEdit="1"/>
          </p:cNvSpPr>
          <p:nvPr>
            <p:ph type="sldImg"/>
          </p:nvPr>
        </p:nvSpPr>
        <p:spPr>
          <a:ln/>
        </p:spPr>
      </p:sp>
      <p:sp>
        <p:nvSpPr>
          <p:cNvPr id="11268" name="Rectangle 3"/>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899711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684737" algn="l"/>
                <a:tab pos="1369474" algn="l"/>
                <a:tab pos="2054211" algn="l"/>
                <a:tab pos="2738948" algn="l"/>
              </a:tabLst>
              <a:defRPr sz="2300">
                <a:solidFill>
                  <a:schemeClr val="bg1"/>
                </a:solidFill>
                <a:latin typeface="Times New Roman" pitchFamily="18" charset="0"/>
                <a:ea typeface="Microsoft YaHei" pitchFamily="34" charset="-122"/>
              </a:defRPr>
            </a:lvl1pPr>
            <a:lvl2pPr marL="740297" indent="-283806">
              <a:tabLst>
                <a:tab pos="684737" algn="l"/>
                <a:tab pos="1369474" algn="l"/>
                <a:tab pos="2054211" algn="l"/>
                <a:tab pos="2738948" algn="l"/>
              </a:tabLst>
              <a:defRPr sz="2300">
                <a:solidFill>
                  <a:schemeClr val="bg1"/>
                </a:solidFill>
                <a:latin typeface="Times New Roman" pitchFamily="18" charset="0"/>
                <a:ea typeface="Microsoft YaHei" pitchFamily="34" charset="-122"/>
              </a:defRPr>
            </a:lvl2pPr>
            <a:lvl3pPr marL="1141228" indent="-226745">
              <a:tabLst>
                <a:tab pos="684737" algn="l"/>
                <a:tab pos="1369474" algn="l"/>
                <a:tab pos="2054211" algn="l"/>
                <a:tab pos="2738948" algn="l"/>
              </a:tabLst>
              <a:defRPr sz="2300">
                <a:solidFill>
                  <a:schemeClr val="bg1"/>
                </a:solidFill>
                <a:latin typeface="Times New Roman" pitchFamily="18" charset="0"/>
                <a:ea typeface="Microsoft YaHei" pitchFamily="34" charset="-122"/>
              </a:defRPr>
            </a:lvl3pPr>
            <a:lvl4pPr marL="1599222" indent="-226745">
              <a:tabLst>
                <a:tab pos="684737" algn="l"/>
                <a:tab pos="1369474" algn="l"/>
                <a:tab pos="2054211" algn="l"/>
                <a:tab pos="2738948" algn="l"/>
              </a:tabLst>
              <a:defRPr sz="2300">
                <a:solidFill>
                  <a:schemeClr val="bg1"/>
                </a:solidFill>
                <a:latin typeface="Times New Roman" pitchFamily="18" charset="0"/>
                <a:ea typeface="Microsoft YaHei" pitchFamily="34" charset="-122"/>
              </a:defRPr>
            </a:lvl4pPr>
            <a:lvl5pPr marL="2055713" indent="-226745">
              <a:tabLst>
                <a:tab pos="684737" algn="l"/>
                <a:tab pos="1369474" algn="l"/>
                <a:tab pos="2054211" algn="l"/>
                <a:tab pos="2738948" algn="l"/>
              </a:tabLst>
              <a:defRPr sz="2300">
                <a:solidFill>
                  <a:schemeClr val="bg1"/>
                </a:solidFill>
                <a:latin typeface="Times New Roman" pitchFamily="18" charset="0"/>
                <a:ea typeface="Microsoft YaHei" pitchFamily="34" charset="-122"/>
              </a:defRPr>
            </a:lvl5pPr>
            <a:lvl6pPr marL="2488179"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6pPr>
            <a:lvl7pPr marL="2920644"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7pPr>
            <a:lvl8pPr marL="3353110"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8pPr>
            <a:lvl9pPr marL="3785575"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9pPr>
          </a:lstStyle>
          <a:p>
            <a:fld id="{2FF82D9B-261C-4C34-B402-D863DA15277C}" type="slidenum">
              <a:rPr lang="en-US" altLang="en-US" sz="1200">
                <a:solidFill>
                  <a:prstClr val="black"/>
                </a:solidFill>
                <a:latin typeface="Arial" pitchFamily="34" charset="0"/>
                <a:ea typeface="Arial Unicode MS" pitchFamily="34" charset="-128"/>
              </a:rPr>
              <a:pPr/>
              <a:t>11</a:t>
            </a:fld>
            <a:endParaRPr lang="en-US" altLang="en-US" sz="1200">
              <a:solidFill>
                <a:prstClr val="black"/>
              </a:solidFill>
              <a:latin typeface="Arial" pitchFamily="34" charset="0"/>
              <a:ea typeface="Arial Unicode MS" pitchFamily="34" charset="-128"/>
            </a:endParaRPr>
          </a:p>
        </p:txBody>
      </p:sp>
      <p:sp>
        <p:nvSpPr>
          <p:cNvPr id="11267" name="Rectangle 2"/>
          <p:cNvSpPr>
            <a:spLocks noGrp="1" noRot="1" noChangeAspect="1" noTextEdit="1"/>
          </p:cNvSpPr>
          <p:nvPr>
            <p:ph type="sldImg"/>
          </p:nvPr>
        </p:nvSpPr>
        <p:spPr>
          <a:ln/>
        </p:spPr>
      </p:sp>
      <p:sp>
        <p:nvSpPr>
          <p:cNvPr id="11268" name="Rectangle 3"/>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600" kern="1200" dirty="0" smtClean="0">
                <a:solidFill>
                  <a:schemeClr val="tx1"/>
                </a:solidFill>
                <a:effectLst/>
                <a:latin typeface="+mn-lt"/>
                <a:ea typeface="+mn-ea"/>
                <a:cs typeface="+mn-cs"/>
              </a:rPr>
              <a:t>Go to: </a:t>
            </a:r>
            <a:r>
              <a:rPr lang="en-US" sz="1600" u="sng" kern="1200" dirty="0" smtClean="0">
                <a:solidFill>
                  <a:schemeClr val="tx1"/>
                </a:solidFill>
                <a:effectLst/>
                <a:latin typeface="+mn-lt"/>
                <a:ea typeface="+mn-ea"/>
                <a:cs typeface="+mn-cs"/>
                <a:hlinkClick r:id="rId3"/>
              </a:rPr>
              <a:t>https://bhworks.mdlogix.com</a:t>
            </a:r>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Login as Staff</a:t>
            </a:r>
          </a:p>
          <a:p>
            <a:r>
              <a:rPr lang="en-US" sz="1600" kern="1200" dirty="0" smtClean="0">
                <a:solidFill>
                  <a:schemeClr val="tx1"/>
                </a:solidFill>
                <a:effectLst/>
                <a:latin typeface="+mn-lt"/>
                <a:ea typeface="+mn-ea"/>
                <a:cs typeface="+mn-cs"/>
              </a:rPr>
              <a:t>*             Username: </a:t>
            </a:r>
            <a:r>
              <a:rPr lang="en-US" sz="1600" u="sng" kern="1200" dirty="0" smtClean="0">
                <a:solidFill>
                  <a:schemeClr val="tx1"/>
                </a:solidFill>
                <a:effectLst/>
                <a:latin typeface="+mn-lt"/>
                <a:ea typeface="+mn-ea"/>
                <a:cs typeface="+mn-cs"/>
                <a:hlinkClick r:id="rId4"/>
              </a:rPr>
              <a:t>demo@demo.com</a:t>
            </a:r>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PW: demo123</a:t>
            </a:r>
          </a:p>
          <a:p>
            <a:pPr eaLnBrk="1" hangingPunct="1"/>
            <a:endParaRPr lang="en-US" altLang="en-US" dirty="0" smtClean="0"/>
          </a:p>
        </p:txBody>
      </p:sp>
    </p:spTree>
    <p:extLst>
      <p:ext uri="{BB962C8B-B14F-4D97-AF65-F5344CB8AC3E}">
        <p14:creationId xmlns:p14="http://schemas.microsoft.com/office/powerpoint/2010/main" val="3899711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p:nvPr>
        </p:nvSpPr>
        <p:spPr/>
        <p:txBody>
          <a:bodyPr/>
          <a:lstStyle/>
          <a:p>
            <a:pPr defTabSz="914400" fontAlgn="auto" hangingPunct="1">
              <a:spcBef>
                <a:spcPts val="0"/>
              </a:spcBef>
              <a:spcAft>
                <a:spcPts val="0"/>
              </a:spcAft>
              <a:buSzTx/>
              <a:tabLst/>
              <a:defRPr/>
            </a:pPr>
            <a:fld id="{4B7BFDC3-DD3C-4A66-8913-F68B18D86DDF}" type="slidenum">
              <a:rPr lang="en-US" sz="1200" smtClean="0">
                <a:solidFill>
                  <a:prstClr val="black"/>
                </a:solidFill>
                <a:latin typeface="Calibri" panose="020F0502020204030204"/>
                <a:ea typeface="+mn-ea"/>
                <a:cs typeface="+mn-cs"/>
              </a:rPr>
              <a:pPr defTabSz="914400" fontAlgn="auto" hangingPunct="1">
                <a:spcBef>
                  <a:spcPts val="0"/>
                </a:spcBef>
                <a:spcAft>
                  <a:spcPts val="0"/>
                </a:spcAft>
                <a:buSzTx/>
                <a:tabLst/>
                <a:defRPr/>
              </a:pPr>
              <a:t>12</a:t>
            </a:fld>
            <a:endParaRPr lang="en-US" sz="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3215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48FA2-80B0-4374-806D-2CEA0338BB0C}" type="slidenum">
              <a:rPr lang="en-US" smtClean="0"/>
              <a:t>13</a:t>
            </a:fld>
            <a:endParaRPr lang="en-US"/>
          </a:p>
        </p:txBody>
      </p:sp>
    </p:spTree>
    <p:extLst>
      <p:ext uri="{BB962C8B-B14F-4D97-AF65-F5344CB8AC3E}">
        <p14:creationId xmlns:p14="http://schemas.microsoft.com/office/powerpoint/2010/main" val="217368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EFB6826-B3ED-4798-B521-4B5857165F20}" type="datetime1">
              <a:rPr lang="en-US" smtClean="0"/>
              <a:t>12/5/2017</a:t>
            </a:fld>
            <a:endParaRPr lang="en-US" dirty="0"/>
          </a:p>
        </p:txBody>
      </p:sp>
      <p:sp>
        <p:nvSpPr>
          <p:cNvPr id="5"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26680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762000" y="1066800"/>
            <a:ext cx="7543800" cy="4800600"/>
          </a:xfrm>
          <a:prstGeom prst="rect">
            <a:avLst/>
          </a:prstGeom>
        </p:spPr>
        <p:txBody>
          <a:bodyPr/>
          <a:lstStyle>
            <a:lvl1pPr>
              <a:buClrTx/>
              <a:defRPr sz="2400"/>
            </a:lvl1pPr>
            <a:lvl2pPr>
              <a:buClrTx/>
              <a:defRPr sz="2000"/>
            </a:lvl2pPr>
            <a:lvl3pPr>
              <a:buClrTx/>
              <a:defRPr sz="1800"/>
            </a:lvl3pPr>
            <a:lvl4pPr>
              <a:buClrTx/>
              <a:defRPr sz="1600"/>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9016256-A15E-472F-A44B-6D4C4106F6AD}" type="datetime1">
              <a:rPr lang="en-US" smtClean="0"/>
              <a:t>12/5/2017</a:t>
            </a:fld>
            <a:endParaRPr lang="en-US" dirty="0"/>
          </a:p>
        </p:txBody>
      </p:sp>
      <p:sp>
        <p:nvSpPr>
          <p:cNvPr id="12"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53539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143001"/>
            <a:ext cx="40386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
        <p:nvSpPr>
          <p:cNvPr id="9" name="Rectangle 4"/>
          <p:cNvSpPr>
            <a:spLocks noGrp="1" noChangeArrowheads="1"/>
          </p:cNvSpPr>
          <p:nvPr>
            <p:ph type="dt" sz="half" idx="10"/>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6908C381-0B50-4C5E-ABC8-46BD068596A9}" type="datetime1">
              <a:rPr lang="en-US" smtClean="0"/>
              <a:t>12/5/2017</a:t>
            </a:fld>
            <a:endParaRPr lang="en-US" dirty="0"/>
          </a:p>
        </p:txBody>
      </p:sp>
      <p:sp>
        <p:nvSpPr>
          <p:cNvPr id="10"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55136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9248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
        <p:nvSpPr>
          <p:cNvPr id="7"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47D42AC0-6820-488A-92DE-F6D746560CD7}" type="datetime1">
              <a:rPr lang="en-US" smtClean="0"/>
              <a:t>12/5/2017</a:t>
            </a:fld>
            <a:endParaRPr lang="en-US" dirty="0"/>
          </a:p>
        </p:txBody>
      </p:sp>
      <p:sp>
        <p:nvSpPr>
          <p:cNvPr id="8"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420639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30D92E14-721C-4074-B8A7-1DBD9C77FDA3}" type="datetime1">
              <a:rPr lang="en-US" smtClean="0"/>
              <a:t>12/5/2017</a:t>
            </a:fld>
            <a:endParaRPr lang="en-US" dirty="0"/>
          </a:p>
        </p:txBody>
      </p:sp>
      <p:sp>
        <p:nvSpPr>
          <p:cNvPr id="6"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val="155999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0179D6-B0B7-451A-BA32-749C27AA8390}"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0509F-D612-4A4B-999B-46FFAA1BC154}" type="slidenum">
              <a:rPr lang="en-US" smtClean="0"/>
              <a:t>‹#›</a:t>
            </a:fld>
            <a:endParaRPr lang="en-US"/>
          </a:p>
        </p:txBody>
      </p:sp>
    </p:spTree>
    <p:extLst>
      <p:ext uri="{BB962C8B-B14F-4D97-AF65-F5344CB8AC3E}">
        <p14:creationId xmlns:p14="http://schemas.microsoft.com/office/powerpoint/2010/main" val="157397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64C94BE0-B807-4ECC-BD58-A2C4F6CFFEFE}" type="datetime1">
              <a:rPr lang="en-US" smtClean="0"/>
              <a:t>12/5/2017</a:t>
            </a:fld>
            <a:endParaRPr lang="en-US" dirty="0"/>
          </a:p>
        </p:txBody>
      </p:sp>
      <p:sp>
        <p:nvSpPr>
          <p:cNvPr id="7"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3811" y="6083297"/>
            <a:ext cx="2667000" cy="54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57200" y="304800"/>
            <a:ext cx="8229600" cy="690499"/>
            <a:chOff x="457200" y="304800"/>
            <a:chExt cx="8229600" cy="690499"/>
          </a:xfrm>
        </p:grpSpPr>
        <p:sp>
          <p:nvSpPr>
            <p:cNvPr id="4" name="Rectangle 3"/>
            <p:cNvSpPr/>
            <p:nvPr userDrawn="1"/>
          </p:nvSpPr>
          <p:spPr>
            <a:xfrm>
              <a:off x="457200" y="877824"/>
              <a:ext cx="8229600" cy="117475"/>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10"/>
            <a:stretch>
              <a:fillRect/>
            </a:stretch>
          </p:blipFill>
          <p:spPr>
            <a:xfrm>
              <a:off x="457200" y="304800"/>
              <a:ext cx="8229600" cy="533400"/>
            </a:xfrm>
            <a:prstGeom prst="rect">
              <a:avLst/>
            </a:prstGeom>
          </p:spPr>
        </p:pic>
      </p:gr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6" r:id="rId3"/>
    <p:sldLayoutId id="2147483807" r:id="rId4"/>
    <p:sldLayoutId id="2147483808" r:id="rId5"/>
    <p:sldLayoutId id="2147483809" r:id="rId6"/>
    <p:sldLayoutId id="2147483810" r:id="rId7"/>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bh-works.com/&amp;ei=3ExwVbXdEZPIsQSZ2YDQAQ&amp;bvm=bv.94911696,d.cWc&amp;psig=AFQjCNHEq8wt3d3PplDO8N-dPd5eGkA1Uw&amp;ust=1433509416516149"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www.google.com/url?sa=i&amp;rct=j&amp;q=&amp;esrc=s&amp;frm=1&amp;source=images&amp;cd=&amp;cad=rja&amp;uact=8&amp;ved=0CAcQjRw&amp;url=http://bh-works.com/&amp;ei=_0xwVZOZGLTPsQSbg4O4AQ&amp;bvm=bv.94911696,d.cWc&amp;psig=AFQjCNHEq8wt3d3PplDO8N-dPd5eGkA1Uw&amp;ust=1433509416516149"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bh-works.com/whybh-works/&amp;ei=Qk1wVY3MDeexsAT0pIDYCA&amp;bvm=bv.94911696,d.cWc&amp;psig=AFQjCNHEq8wt3d3PplDO8N-dPd5eGkA1Uw&amp;ust=1433509416516149"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psa.preventsuicidepa.org/2018ps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prosen@p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ore.samhsa.gov/" TargetMode="External"/><Relationship Id="rId7" Type="http://schemas.openxmlformats.org/officeDocument/2006/relationships/hyperlink" Target="http://www.sprc.org/library/SafeMessagingfinal.pdf" TargetMode="External"/><Relationship Id="rId2" Type="http://schemas.openxmlformats.org/officeDocument/2006/relationships/hyperlink" Target="https://www.preventsuicidepa.org/" TargetMode="External"/><Relationship Id="rId1" Type="http://schemas.openxmlformats.org/officeDocument/2006/relationships/slideLayout" Target="../slideLayouts/slideLayout2.xml"/><Relationship Id="rId6" Type="http://schemas.openxmlformats.org/officeDocument/2006/relationships/hyperlink" Target="http://www.suicidology.org/Portals/14/docs/Resources/FactSheets/Youth2012.pdf" TargetMode="External"/><Relationship Id="rId5" Type="http://schemas.openxmlformats.org/officeDocument/2006/relationships/hyperlink" Target="http://www.cdc.gov/mmwr/pdf/ss/ss6304.pdf" TargetMode="External"/><Relationship Id="rId4" Type="http://schemas.openxmlformats.org/officeDocument/2006/relationships/hyperlink" Target="http://www.sprc.org/bp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66800"/>
            <a:ext cx="8229600" cy="1470025"/>
          </a:xfrm>
        </p:spPr>
        <p:txBody>
          <a:bodyPr/>
          <a:lstStyle/>
          <a:p>
            <a:r>
              <a:rPr lang="en-US" sz="3600" dirty="0"/>
              <a:t>Garrett Lee Smith Youth Suicide Prevention Grant in Schools &amp; Colleges</a:t>
            </a:r>
          </a:p>
        </p:txBody>
      </p:sp>
      <p:sp>
        <p:nvSpPr>
          <p:cNvPr id="3" name="Subtitle 2"/>
          <p:cNvSpPr>
            <a:spLocks noGrp="1"/>
          </p:cNvSpPr>
          <p:nvPr>
            <p:ph type="subTitle" idx="1"/>
          </p:nvPr>
        </p:nvSpPr>
        <p:spPr>
          <a:xfrm>
            <a:off x="533399" y="5562600"/>
            <a:ext cx="8077200" cy="609600"/>
          </a:xfrm>
        </p:spPr>
        <p:txBody>
          <a:bodyPr/>
          <a:lstStyle/>
          <a:p>
            <a:r>
              <a:rPr lang="en-US" sz="900" i="1" dirty="0"/>
              <a:t>This </a:t>
            </a:r>
            <a:r>
              <a:rPr lang="en-US" sz="900" i="1" dirty="0" err="1"/>
              <a:t>powerpoint</a:t>
            </a:r>
            <a:r>
              <a:rPr lang="en-US" sz="900" i="1" dirty="0"/>
              <a:t> was funded under award SM061750 by the Substance Abuse and Mental Health Services Administration (SAMHSA). The views expressed herein do not necessarily reflect the official policies of the Department of Health and Human Services, nor does mention of trade names, commercial practices, or organizations imply endorsement by the U.S. Government.  Additionally, the Garrett Lee Smith grant team does not specifically endorse any one model or program related to suicide prevention.</a:t>
            </a:r>
          </a:p>
          <a:p>
            <a:endParaRPr lang="en-US" dirty="0"/>
          </a:p>
        </p:txBody>
      </p:sp>
      <p:sp>
        <p:nvSpPr>
          <p:cNvPr id="4" name="Date Placeholder 3"/>
          <p:cNvSpPr>
            <a:spLocks noGrp="1"/>
          </p:cNvSpPr>
          <p:nvPr>
            <p:ph type="dt" sz="half" idx="2"/>
          </p:nvPr>
        </p:nvSpPr>
        <p:spPr/>
        <p:txBody>
          <a:bodyPr/>
          <a:lstStyle/>
          <a:p>
            <a:pPr>
              <a:defRPr/>
            </a:pPr>
            <a:fld id="{20411AF3-D6D3-4B99-9CA6-93DA040E36D8}" type="datetime1">
              <a:rPr lang="en-US" smtClean="0"/>
              <a:t>12/5/2017</a:t>
            </a:fld>
            <a:endParaRPr lang="en-US" dirty="0"/>
          </a:p>
        </p:txBody>
      </p:sp>
      <p:sp>
        <p:nvSpPr>
          <p:cNvPr id="5" name="Slide Number Placeholder 4"/>
          <p:cNvSpPr>
            <a:spLocks noGrp="1"/>
          </p:cNvSpPr>
          <p:nvPr>
            <p:ph type="sldNum" sz="quarter" idx="4"/>
          </p:nvPr>
        </p:nvSpPr>
        <p:spPr/>
        <p:txBody>
          <a:bodyPr/>
          <a:lstStyle/>
          <a:p>
            <a:pPr>
              <a:defRPr/>
            </a:pPr>
            <a:fld id="{70265E95-77F9-457A-9EE3-4D9004F83F9A}" type="slidenum">
              <a:rPr lang="en-US" smtClean="0"/>
              <a:pPr>
                <a:defRPr/>
              </a:pPr>
              <a:t>1</a:t>
            </a:fld>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749" t="12078" r="11040" b="21533"/>
          <a:stretch/>
        </p:blipFill>
        <p:spPr>
          <a:xfrm>
            <a:off x="2409091" y="2646485"/>
            <a:ext cx="4325815" cy="2426677"/>
          </a:xfrm>
          <a:prstGeom prst="rect">
            <a:avLst/>
          </a:prstGeom>
        </p:spPr>
      </p:pic>
    </p:spTree>
    <p:extLst>
      <p:ext uri="{BB962C8B-B14F-4D97-AF65-F5344CB8AC3E}">
        <p14:creationId xmlns:p14="http://schemas.microsoft.com/office/powerpoint/2010/main" val="3560217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596900" y="312738"/>
            <a:ext cx="8166100" cy="1135062"/>
          </a:xfrm>
          <a:prstGeom prst="rect">
            <a:avLst/>
          </a:prstGeom>
        </p:spPr>
        <p:txBody>
          <a:bodyPr/>
          <a:lstStyle/>
          <a:p>
            <a:pPr algn="l"/>
            <a:r>
              <a:rPr lang="en-US" sz="2800" dirty="0" smtClean="0">
                <a:solidFill>
                  <a:schemeClr val="bg1"/>
                </a:solidFill>
              </a:rPr>
              <a:t>Behavioral Health Screen</a:t>
            </a:r>
            <a:endParaRPr lang="en-US" altLang="en-US" sz="2800" dirty="0" smtClean="0">
              <a:solidFill>
                <a:schemeClr val="bg1"/>
              </a:solidFill>
            </a:endParaRPr>
          </a:p>
        </p:txBody>
      </p:sp>
      <p:sp>
        <p:nvSpPr>
          <p:cNvPr id="5123" name="Content Placeholder 2"/>
          <p:cNvSpPr>
            <a:spLocks noGrp="1"/>
          </p:cNvSpPr>
          <p:nvPr>
            <p:ph idx="4294967295"/>
          </p:nvPr>
        </p:nvSpPr>
        <p:spPr>
          <a:xfrm>
            <a:off x="215900" y="1295400"/>
            <a:ext cx="8839200" cy="4495800"/>
          </a:xfrm>
          <a:prstGeom prst="rect">
            <a:avLst/>
          </a:prstGeom>
        </p:spPr>
        <p:txBody>
          <a:bodyPr>
            <a:normAutofit fontScale="92500" lnSpcReduction="20000"/>
          </a:bodyPr>
          <a:lstStyle/>
          <a:p>
            <a:r>
              <a:rPr lang="en-US" altLang="en-US" sz="2400" dirty="0"/>
              <a:t>BH-</a:t>
            </a:r>
            <a:r>
              <a:rPr lang="en-US" altLang="en-US" sz="2400" dirty="0" err="1"/>
              <a:t>Works</a:t>
            </a:r>
            <a:r>
              <a:rPr lang="en-US" altLang="en-US" sz="2400" baseline="30000" dirty="0" err="1"/>
              <a:t>TM</a:t>
            </a:r>
            <a:r>
              <a:rPr lang="en-US" altLang="en-US" sz="2400" baseline="30000" dirty="0">
                <a:solidFill>
                  <a:srgbClr val="000000"/>
                </a:solidFill>
                <a:latin typeface="Arial" pitchFamily="34" charset="0"/>
              </a:rPr>
              <a:t> </a:t>
            </a:r>
            <a:r>
              <a:rPr lang="en-US" altLang="en-US" sz="2400" dirty="0" smtClean="0"/>
              <a:t>sc</a:t>
            </a:r>
            <a:r>
              <a:rPr lang="en-US" altLang="en-US" sz="2400" dirty="0" smtClean="0"/>
              <a:t>reens </a:t>
            </a:r>
            <a:r>
              <a:rPr lang="en-US" altLang="en-US" sz="2400" dirty="0" smtClean="0"/>
              <a:t>for risk behavior and psychiatric symptoms </a:t>
            </a:r>
          </a:p>
          <a:p>
            <a:pPr marL="0" indent="0">
              <a:buNone/>
            </a:pPr>
            <a:endParaRPr lang="en-US" altLang="en-US" sz="1000" dirty="0" smtClean="0"/>
          </a:p>
          <a:p>
            <a:pPr eaLnBrk="1" hangingPunct="1">
              <a:buFont typeface="Arial" pitchFamily="34" charset="0"/>
              <a:buChar char="•"/>
            </a:pPr>
            <a:r>
              <a:rPr lang="en-US" altLang="en-US" sz="2400" dirty="0" smtClean="0"/>
              <a:t>Clinically validated scales (ages 12-24) that are predictive of risk behaviors (Diamond et al., 2010)</a:t>
            </a:r>
          </a:p>
          <a:p>
            <a:pPr marL="0" indent="0" eaLnBrk="1" hangingPunct="1">
              <a:buNone/>
            </a:pPr>
            <a:endParaRPr lang="en-US" altLang="en-US" sz="1000" dirty="0" smtClean="0"/>
          </a:p>
          <a:p>
            <a:pPr eaLnBrk="1" hangingPunct="1">
              <a:buFont typeface="Arial" pitchFamily="34" charset="0"/>
              <a:buChar char="•"/>
            </a:pPr>
            <a:r>
              <a:rPr lang="en-US" altLang="en-US" sz="2400" dirty="0" smtClean="0"/>
              <a:t>Standardizes screening questions across providers and patients</a:t>
            </a:r>
          </a:p>
          <a:p>
            <a:pPr marL="0" indent="0" eaLnBrk="1" hangingPunct="1">
              <a:buNone/>
            </a:pPr>
            <a:endParaRPr lang="en-US" altLang="en-US" sz="1000" dirty="0" smtClean="0"/>
          </a:p>
          <a:p>
            <a:pPr eaLnBrk="1" hangingPunct="1">
              <a:buFont typeface="Arial" pitchFamily="34" charset="0"/>
              <a:buChar char="•"/>
            </a:pPr>
            <a:r>
              <a:rPr lang="en-US" altLang="en-US" sz="2400" dirty="0" smtClean="0"/>
              <a:t>Covers areas recommended by the American Academy of Pediatrics as best practice guidelines for a well-visit interview</a:t>
            </a:r>
          </a:p>
          <a:p>
            <a:pPr marL="0" indent="0" eaLnBrk="1" hangingPunct="1">
              <a:buNone/>
            </a:pPr>
            <a:endParaRPr lang="en-US" altLang="en-US" sz="900" dirty="0" smtClean="0"/>
          </a:p>
          <a:p>
            <a:pPr eaLnBrk="1" hangingPunct="1">
              <a:buFont typeface="Arial" pitchFamily="34" charset="0"/>
              <a:buChar char="•"/>
            </a:pPr>
            <a:r>
              <a:rPr lang="en-US" altLang="en-US" sz="2400" dirty="0" smtClean="0"/>
              <a:t>Web-based tool that takes 7 - 10 minutes </a:t>
            </a:r>
          </a:p>
          <a:p>
            <a:pPr marL="0" indent="0" eaLnBrk="1" hangingPunct="1">
              <a:buNone/>
            </a:pPr>
            <a:endParaRPr lang="en-US" altLang="en-US" sz="800" dirty="0" smtClean="0"/>
          </a:p>
          <a:p>
            <a:pPr eaLnBrk="1" hangingPunct="1">
              <a:buFont typeface="Arial" pitchFamily="34" charset="0"/>
              <a:buChar char="•"/>
            </a:pPr>
            <a:r>
              <a:rPr lang="en-US" altLang="en-US" sz="2400" dirty="0" smtClean="0"/>
              <a:t>English, Spanish, Korean, or Mandarin</a:t>
            </a:r>
          </a:p>
          <a:p>
            <a:pPr marL="0" indent="0" eaLnBrk="1" hangingPunct="1">
              <a:buNone/>
            </a:pPr>
            <a:endParaRPr lang="en-US" altLang="en-US" sz="800" dirty="0" smtClean="0"/>
          </a:p>
          <a:p>
            <a:pPr eaLnBrk="1" hangingPunct="1">
              <a:buFont typeface="Arial" pitchFamily="34" charset="0"/>
              <a:buChar char="•"/>
            </a:pPr>
            <a:r>
              <a:rPr lang="en-US" altLang="en-US" sz="2400" dirty="0" smtClean="0"/>
              <a:t>Adult, Adolescent, School, and Emergency Department versions available</a:t>
            </a:r>
          </a:p>
          <a:p>
            <a:pPr marL="0" indent="0" eaLnBrk="1" hangingPunct="1">
              <a:buNone/>
            </a:pPr>
            <a:endParaRPr lang="en-US" altLang="en-US" sz="800" dirty="0" smtClean="0"/>
          </a:p>
          <a:p>
            <a:pPr eaLnBrk="1" hangingPunct="1">
              <a:buFont typeface="Arial" pitchFamily="34" charset="0"/>
              <a:buChar char="•"/>
            </a:pPr>
            <a:r>
              <a:rPr lang="en-US" altLang="en-US" sz="2400" dirty="0" smtClean="0"/>
              <a:t>Can track changes over time and can aggregate and export data </a:t>
            </a:r>
          </a:p>
          <a:p>
            <a:pPr eaLnBrk="1" hangingPunct="1">
              <a:buFont typeface="Wingdings" pitchFamily="2" charset="2"/>
              <a:buNone/>
            </a:pPr>
            <a:endParaRPr lang="en-US" altLang="en-US" sz="2400" dirty="0" smtClean="0"/>
          </a:p>
          <a:p>
            <a:pPr eaLnBrk="1" hangingPunct="1">
              <a:buFont typeface="Wingdings" pitchFamily="2" charset="2"/>
              <a:buNone/>
            </a:pPr>
            <a:endParaRPr lang="en-US" altLang="en-US" dirty="0" smtClean="0"/>
          </a:p>
        </p:txBody>
      </p:sp>
      <p:sp>
        <p:nvSpPr>
          <p:cNvPr id="2" name="AutoShape 2" descr="Image result for BH-Work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BH-Works"/>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bh-works.com/wp-content/uploads/2012/11/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67" y="5911974"/>
            <a:ext cx="2921017" cy="8048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bh-works.com/wp-content/uploads/2012/12/mdlogix_125.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5954835"/>
            <a:ext cx="11906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098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09600" y="304800"/>
            <a:ext cx="8077200" cy="1295400"/>
          </a:xfrm>
          <a:prstGeom prst="rect">
            <a:avLst/>
          </a:prstGeom>
        </p:spPr>
        <p:txBody>
          <a:bodyPr/>
          <a:lstStyle/>
          <a:p>
            <a:pPr algn="l"/>
            <a:r>
              <a:rPr lang="en-US" sz="2800" dirty="0" smtClean="0">
                <a:solidFill>
                  <a:schemeClr val="bg1"/>
                </a:solidFill>
              </a:rPr>
              <a:t>BHS – A Broad-based Tool</a:t>
            </a:r>
            <a:endParaRPr lang="en-US" altLang="en-US" sz="2800" dirty="0" smtClean="0">
              <a:solidFill>
                <a:schemeClr val="bg1"/>
              </a:solidFill>
            </a:endParaRPr>
          </a:p>
        </p:txBody>
      </p:sp>
      <p:sp>
        <p:nvSpPr>
          <p:cNvPr id="5123" name="Content Placeholder 2"/>
          <p:cNvSpPr>
            <a:spLocks noGrp="1"/>
          </p:cNvSpPr>
          <p:nvPr>
            <p:ph idx="4294967295"/>
          </p:nvPr>
        </p:nvSpPr>
        <p:spPr>
          <a:xfrm>
            <a:off x="76200" y="1177134"/>
            <a:ext cx="5791200" cy="5181600"/>
          </a:xfrm>
          <a:prstGeom prst="rect">
            <a:avLst/>
          </a:prstGeom>
        </p:spPr>
        <p:txBody>
          <a:bodyPr>
            <a:normAutofit/>
          </a:bodyPr>
          <a:lstStyle/>
          <a:p>
            <a:pPr defTabSz="457200" fontAlgn="base">
              <a:lnSpc>
                <a:spcPct val="81000"/>
              </a:lnSpc>
              <a:spcBef>
                <a:spcPts val="1250"/>
              </a:spcBef>
              <a:spcAft>
                <a:spcPct val="0"/>
              </a:spcAft>
              <a:buClr>
                <a:srgbClr val="FF0000"/>
              </a:buClr>
              <a:buSzPct val="100000"/>
              <a:buFont typeface="Arial" panose="020B0604020202020204" pitchFamily="34" charset="0"/>
              <a:buChar char="•"/>
            </a:pPr>
            <a:r>
              <a:rPr lang="en-US" altLang="en-US" sz="2200" b="1" u="sng" dirty="0"/>
              <a:t>Web-based screening</a:t>
            </a:r>
            <a:r>
              <a:rPr lang="en-US" altLang="en-US" sz="2200" dirty="0"/>
              <a:t> efficiently addresses identification and prevention by</a:t>
            </a:r>
          </a:p>
          <a:p>
            <a:pPr lvl="1" defTabSz="457200" fontAlgn="base">
              <a:lnSpc>
                <a:spcPct val="81000"/>
              </a:lnSpc>
              <a:spcBef>
                <a:spcPts val="1250"/>
              </a:spcBef>
              <a:spcAft>
                <a:spcPct val="0"/>
              </a:spcAft>
              <a:buClr>
                <a:srgbClr val="FF0000"/>
              </a:buClr>
              <a:buSzPct val="100000"/>
              <a:buFont typeface="Arial" panose="020B0604020202020204" pitchFamily="34" charset="0"/>
              <a:buChar char="•"/>
            </a:pPr>
            <a:r>
              <a:rPr lang="en-US" altLang="en-US" sz="2200" dirty="0"/>
              <a:t>Covering 13 Domains in </a:t>
            </a:r>
            <a:r>
              <a:rPr lang="en-US" altLang="en-US" sz="2200" dirty="0" smtClean="0"/>
              <a:t>approximately 7 </a:t>
            </a:r>
            <a:r>
              <a:rPr lang="en-US" altLang="en-US" sz="2200" dirty="0"/>
              <a:t>minutes</a:t>
            </a:r>
          </a:p>
          <a:p>
            <a:pPr lvl="1" defTabSz="457200" fontAlgn="base">
              <a:lnSpc>
                <a:spcPct val="81000"/>
              </a:lnSpc>
              <a:spcBef>
                <a:spcPts val="1250"/>
              </a:spcBef>
              <a:spcAft>
                <a:spcPct val="0"/>
              </a:spcAft>
              <a:buClr>
                <a:srgbClr val="FF0000"/>
              </a:buClr>
              <a:buSzPct val="100000"/>
              <a:buFont typeface="Arial" panose="020B0604020202020204" pitchFamily="34" charset="0"/>
              <a:buChar char="•"/>
            </a:pPr>
            <a:r>
              <a:rPr lang="en-US" altLang="en-US" sz="2200" u="sng" dirty="0"/>
              <a:t>Identifying Critical </a:t>
            </a:r>
            <a:r>
              <a:rPr lang="en-US" altLang="en-US" sz="2200" u="sng" dirty="0" smtClean="0"/>
              <a:t>Issues</a:t>
            </a:r>
            <a:r>
              <a:rPr lang="en-US" altLang="en-US" sz="2200" dirty="0" smtClean="0"/>
              <a:t>:</a:t>
            </a:r>
          </a:p>
          <a:p>
            <a:pPr lvl="2" defTabSz="457200">
              <a:lnSpc>
                <a:spcPct val="81000"/>
              </a:lnSpc>
              <a:spcBef>
                <a:spcPts val="1250"/>
              </a:spcBef>
              <a:buClr>
                <a:srgbClr val="FF0000"/>
              </a:buClr>
              <a:buSzPct val="100000"/>
              <a:buFont typeface="Arial" panose="020B0604020202020204" pitchFamily="34" charset="0"/>
              <a:buChar char="•"/>
            </a:pPr>
            <a:r>
              <a:rPr lang="en-US" altLang="en-US" sz="1800" dirty="0" smtClean="0"/>
              <a:t>Suicide</a:t>
            </a:r>
            <a:r>
              <a:rPr lang="en-US" altLang="en-US" sz="1800" dirty="0"/>
              <a:t>, Violence, Gun Access</a:t>
            </a:r>
          </a:p>
          <a:p>
            <a:pPr lvl="1" defTabSz="457200" fontAlgn="base">
              <a:lnSpc>
                <a:spcPct val="81000"/>
              </a:lnSpc>
              <a:spcBef>
                <a:spcPts val="1250"/>
              </a:spcBef>
              <a:spcAft>
                <a:spcPct val="0"/>
              </a:spcAft>
              <a:buClr>
                <a:srgbClr val="FF0000"/>
              </a:buClr>
              <a:buSzPct val="100000"/>
              <a:buFont typeface="Arial" panose="020B0604020202020204" pitchFamily="34" charset="0"/>
              <a:buChar char="•"/>
            </a:pPr>
            <a:r>
              <a:rPr lang="en-US" altLang="en-US" sz="2200" u="sng" dirty="0"/>
              <a:t>Automatically Scoring</a:t>
            </a:r>
            <a:r>
              <a:rPr lang="en-US" altLang="en-US" sz="2200" dirty="0"/>
              <a:t>: </a:t>
            </a:r>
            <a:r>
              <a:rPr lang="en-US" altLang="en-US" sz="2200" dirty="0" smtClean="0"/>
              <a:t>    </a:t>
            </a:r>
            <a:endParaRPr lang="en-US" altLang="en-US" sz="2200" dirty="0"/>
          </a:p>
          <a:p>
            <a:pPr lvl="2" defTabSz="457200">
              <a:lnSpc>
                <a:spcPct val="81000"/>
              </a:lnSpc>
              <a:spcBef>
                <a:spcPts val="1250"/>
              </a:spcBef>
              <a:buClr>
                <a:srgbClr val="FF0000"/>
              </a:buClr>
              <a:buSzPct val="100000"/>
              <a:buFont typeface="Arial" panose="020B0604020202020204" pitchFamily="34" charset="0"/>
              <a:buChar char="•"/>
            </a:pPr>
            <a:r>
              <a:rPr lang="en-US" altLang="en-US" sz="1800" dirty="0" smtClean="0"/>
              <a:t>Depression</a:t>
            </a:r>
            <a:r>
              <a:rPr lang="en-US" altLang="en-US" sz="1800" dirty="0"/>
              <a:t>, Suicide, </a:t>
            </a:r>
            <a:r>
              <a:rPr lang="en-US" altLang="en-US" sz="1800" dirty="0" smtClean="0"/>
              <a:t>Anxiety, Trauma, Substance Abuse, Eating Disorder</a:t>
            </a:r>
            <a:endParaRPr lang="en-US" altLang="en-US" sz="2200" dirty="0"/>
          </a:p>
          <a:p>
            <a:pPr lvl="1" defTabSz="457200" fontAlgn="base">
              <a:lnSpc>
                <a:spcPct val="81000"/>
              </a:lnSpc>
              <a:spcBef>
                <a:spcPts val="1250"/>
              </a:spcBef>
              <a:spcAft>
                <a:spcPct val="0"/>
              </a:spcAft>
              <a:buClr>
                <a:srgbClr val="FF0000"/>
              </a:buClr>
              <a:buSzPct val="100000"/>
              <a:buFont typeface="Arial" panose="020B0604020202020204" pitchFamily="34" charset="0"/>
              <a:buChar char="•"/>
            </a:pPr>
            <a:r>
              <a:rPr lang="en-US" altLang="en-US" sz="2200" u="sng" dirty="0"/>
              <a:t>Identifying Risk Behaviors</a:t>
            </a:r>
            <a:r>
              <a:rPr lang="en-US" altLang="en-US" sz="2200" dirty="0"/>
              <a:t>: </a:t>
            </a:r>
            <a:endParaRPr lang="en-US" altLang="en-US" sz="2200" dirty="0" smtClean="0"/>
          </a:p>
          <a:p>
            <a:pPr lvl="2" defTabSz="457200">
              <a:lnSpc>
                <a:spcPct val="81000"/>
              </a:lnSpc>
              <a:spcBef>
                <a:spcPts val="1250"/>
              </a:spcBef>
              <a:buClr>
                <a:srgbClr val="FF0000"/>
              </a:buClr>
              <a:buSzPct val="100000"/>
              <a:buFont typeface="Arial" panose="020B0604020202020204" pitchFamily="34" charset="0"/>
              <a:buChar char="•"/>
            </a:pPr>
            <a:r>
              <a:rPr lang="en-US" altLang="en-US" sz="1800" dirty="0" smtClean="0"/>
              <a:t>Substance </a:t>
            </a:r>
            <a:r>
              <a:rPr lang="en-US" altLang="en-US" sz="1800" dirty="0"/>
              <a:t>Use, Safety, Bullying</a:t>
            </a:r>
          </a:p>
          <a:p>
            <a:pPr lvl="1" defTabSz="457200" fontAlgn="base">
              <a:lnSpc>
                <a:spcPct val="81000"/>
              </a:lnSpc>
              <a:spcBef>
                <a:spcPts val="1250"/>
              </a:spcBef>
              <a:spcAft>
                <a:spcPct val="0"/>
              </a:spcAft>
              <a:buClr>
                <a:srgbClr val="FF0000"/>
              </a:buClr>
              <a:buSzPct val="100000"/>
              <a:buFont typeface="Arial" panose="020B0604020202020204" pitchFamily="34" charset="0"/>
              <a:buChar char="•"/>
            </a:pPr>
            <a:r>
              <a:rPr lang="en-US" altLang="en-US" sz="2200" u="sng" dirty="0"/>
              <a:t>Identifying Patient Strengths</a:t>
            </a:r>
            <a:r>
              <a:rPr lang="en-US" altLang="en-US" sz="2200" dirty="0"/>
              <a:t>: </a:t>
            </a:r>
            <a:endParaRPr lang="en-US" altLang="en-US" sz="2200" dirty="0" smtClean="0"/>
          </a:p>
          <a:p>
            <a:pPr lvl="2" defTabSz="457200">
              <a:lnSpc>
                <a:spcPct val="81000"/>
              </a:lnSpc>
              <a:spcBef>
                <a:spcPts val="1250"/>
              </a:spcBef>
              <a:buClr>
                <a:srgbClr val="FF0000"/>
              </a:buClr>
              <a:buSzPct val="100000"/>
              <a:buFont typeface="Arial" panose="020B0604020202020204" pitchFamily="34" charset="0"/>
              <a:buChar char="•"/>
            </a:pPr>
            <a:r>
              <a:rPr lang="en-US" altLang="en-US" sz="1800" dirty="0" smtClean="0"/>
              <a:t>Grades</a:t>
            </a:r>
            <a:r>
              <a:rPr lang="en-US" altLang="en-US" sz="1800" dirty="0"/>
              <a:t>, Exercise</a:t>
            </a:r>
          </a:p>
          <a:p>
            <a:pPr eaLnBrk="1" hangingPunct="1">
              <a:buClr>
                <a:srgbClr val="FF0000"/>
              </a:buClr>
              <a:buFont typeface="Arial" panose="020B0604020202020204" pitchFamily="34" charset="0"/>
              <a:buChar char="•"/>
            </a:pPr>
            <a:endParaRPr lang="en-US" altLang="en-US" sz="2400" dirty="0" smtClean="0"/>
          </a:p>
          <a:p>
            <a:pPr eaLnBrk="1" hangingPunct="1">
              <a:buClr>
                <a:srgbClr val="FF0000"/>
              </a:buClr>
              <a:buFont typeface="Arial" panose="020B0604020202020204" pitchFamily="34" charset="0"/>
              <a:buChar char="•"/>
            </a:pPr>
            <a:endParaRPr lang="en-US" altLang="en-US" dirty="0" smtClean="0"/>
          </a:p>
        </p:txBody>
      </p:sp>
      <p:pic>
        <p:nvPicPr>
          <p:cNvPr id="2050" name="Picture 2" descr="http://bh-works.com/wp-content/uploads/2013/08/Domains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2819400"/>
            <a:ext cx="3400887" cy="235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0775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Screening Implementation</a:t>
            </a:r>
            <a:endParaRPr lang="en-US" dirty="0"/>
          </a:p>
        </p:txBody>
      </p:sp>
      <p:sp>
        <p:nvSpPr>
          <p:cNvPr id="3" name="Content Placeholder 2"/>
          <p:cNvSpPr>
            <a:spLocks noGrp="1"/>
          </p:cNvSpPr>
          <p:nvPr>
            <p:ph idx="4294967295"/>
          </p:nvPr>
        </p:nvSpPr>
        <p:spPr>
          <a:xfrm>
            <a:off x="685800" y="1371600"/>
            <a:ext cx="8001000" cy="4191000"/>
          </a:xfrm>
        </p:spPr>
        <p:txBody>
          <a:bodyPr>
            <a:noAutofit/>
          </a:bodyPr>
          <a:lstStyle/>
          <a:p>
            <a:pPr marL="257175" indent="-257175">
              <a:defRPr/>
            </a:pPr>
            <a:r>
              <a:rPr lang="en-US" sz="2200" dirty="0">
                <a:latin typeface="+mj-lt"/>
              </a:rPr>
              <a:t>33 SAP agencies participating in 28 counties (42% of PA counties)</a:t>
            </a:r>
          </a:p>
          <a:p>
            <a:pPr marL="0" indent="0">
              <a:buNone/>
              <a:defRPr/>
            </a:pPr>
            <a:endParaRPr lang="en-US" sz="2200" dirty="0">
              <a:latin typeface="+mj-lt"/>
            </a:endParaRPr>
          </a:p>
          <a:p>
            <a:pPr marL="257175" indent="-257175">
              <a:defRPr/>
            </a:pPr>
            <a:r>
              <a:rPr lang="en-US" sz="2200" dirty="0">
                <a:latin typeface="+mj-lt"/>
              </a:rPr>
              <a:t>Participating agencies serve over 200 school districts (40% of the total number of school districts in PA)</a:t>
            </a:r>
          </a:p>
          <a:p>
            <a:pPr marL="0" indent="0">
              <a:buNone/>
              <a:defRPr/>
            </a:pPr>
            <a:endParaRPr lang="en-US" sz="2200" dirty="0">
              <a:latin typeface="+mj-lt"/>
            </a:endParaRPr>
          </a:p>
          <a:p>
            <a:pPr marL="257175" indent="-257175">
              <a:defRPr/>
            </a:pPr>
            <a:r>
              <a:rPr lang="en-US" sz="2200" dirty="0">
                <a:latin typeface="+mj-lt"/>
              </a:rPr>
              <a:t>Nearly 3600 SAP screens using BH-Works have been completed as of Sept </a:t>
            </a:r>
            <a:r>
              <a:rPr lang="en-US" sz="2200" dirty="0" smtClean="0">
                <a:latin typeface="+mj-lt"/>
              </a:rPr>
              <a:t>2014</a:t>
            </a:r>
            <a:endParaRPr lang="en-US" sz="2200" dirty="0">
              <a:latin typeface="+mj-lt"/>
            </a:endParaRPr>
          </a:p>
          <a:p>
            <a:pPr marL="0" indent="0">
              <a:buNone/>
              <a:defRPr/>
            </a:pPr>
            <a:endParaRPr lang="en-US" sz="2200" dirty="0">
              <a:latin typeface="+mj-lt"/>
            </a:endParaRPr>
          </a:p>
          <a:p>
            <a:pPr marL="257175" indent="-257175">
              <a:defRPr/>
            </a:pPr>
            <a:r>
              <a:rPr lang="en-US" sz="2200" dirty="0">
                <a:latin typeface="+mj-lt"/>
              </a:rPr>
              <a:t>Over 2500 students have been referred for services</a:t>
            </a:r>
          </a:p>
          <a:p>
            <a:pPr marL="482204" lvl="1" indent="-257175">
              <a:defRPr/>
            </a:pPr>
            <a:r>
              <a:rPr lang="en-US" sz="2200" dirty="0">
                <a:latin typeface="+mj-lt"/>
              </a:rPr>
              <a:t>967 attended services / 172 were already in services</a:t>
            </a:r>
          </a:p>
          <a:p>
            <a:pPr>
              <a:defRPr/>
            </a:pPr>
            <a:endParaRPr lang="en-US" sz="2200" dirty="0">
              <a:latin typeface="+mj-lt"/>
            </a:endParaRPr>
          </a:p>
        </p:txBody>
      </p:sp>
    </p:spTree>
    <p:extLst>
      <p:ext uri="{BB962C8B-B14F-4D97-AF65-F5344CB8AC3E}">
        <p14:creationId xmlns:p14="http://schemas.microsoft.com/office/powerpoint/2010/main" val="358978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592330445"/>
              </p:ext>
            </p:extLst>
          </p:nvPr>
        </p:nvGraphicFramePr>
        <p:xfrm>
          <a:off x="152400" y="1053193"/>
          <a:ext cx="8839199" cy="5271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2614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210829157"/>
              </p:ext>
            </p:extLst>
          </p:nvPr>
        </p:nvGraphicFramePr>
        <p:xfrm>
          <a:off x="489858" y="1138918"/>
          <a:ext cx="8425542" cy="51094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6495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Programming</a:t>
            </a:r>
            <a:endParaRPr lang="en-US" dirty="0"/>
          </a:p>
        </p:txBody>
      </p:sp>
      <p:sp>
        <p:nvSpPr>
          <p:cNvPr id="4" name="Content Placeholder 3"/>
          <p:cNvSpPr>
            <a:spLocks noGrp="1"/>
          </p:cNvSpPr>
          <p:nvPr>
            <p:ph idx="4294967295"/>
          </p:nvPr>
        </p:nvSpPr>
        <p:spPr>
          <a:xfrm>
            <a:off x="457200" y="1600200"/>
            <a:ext cx="8229600" cy="4525963"/>
          </a:xfrm>
          <a:prstGeom prst="rect">
            <a:avLst/>
          </a:prstGeom>
        </p:spPr>
        <p:txBody>
          <a:bodyPr/>
          <a:lstStyle/>
          <a:p>
            <a:r>
              <a:rPr lang="en-US" dirty="0" smtClean="0"/>
              <a:t>Support with selecting appropriate student curricula/programming</a:t>
            </a:r>
          </a:p>
          <a:p>
            <a:endParaRPr lang="en-US" dirty="0"/>
          </a:p>
          <a:p>
            <a:r>
              <a:rPr lang="en-US" dirty="0" smtClean="0"/>
              <a:t>Awareness activities</a:t>
            </a:r>
          </a:p>
          <a:p>
            <a:pPr lvl="1"/>
            <a:r>
              <a:rPr lang="en-US" sz="2000" dirty="0" smtClean="0"/>
              <a:t>Annual public service announcement </a:t>
            </a:r>
            <a:r>
              <a:rPr lang="en-US" sz="2000" dirty="0"/>
              <a:t>contest </a:t>
            </a:r>
            <a:endParaRPr lang="en-US" sz="2000" dirty="0" smtClean="0"/>
          </a:p>
          <a:p>
            <a:pPr lvl="1"/>
            <a:r>
              <a:rPr lang="en-US" sz="2000" dirty="0" smtClean="0"/>
              <a:t>Partnership with </a:t>
            </a:r>
            <a:r>
              <a:rPr lang="en-US" sz="2000" dirty="0" err="1" smtClean="0"/>
              <a:t>Aevidum</a:t>
            </a:r>
            <a:r>
              <a:rPr lang="en-US" sz="2000" dirty="0" smtClean="0"/>
              <a:t> and the Jana Marie Foundation</a:t>
            </a:r>
          </a:p>
          <a:p>
            <a:pPr marL="57150" indent="0">
              <a:buNone/>
            </a:pPr>
            <a:endParaRPr lang="en-US" sz="2400" dirty="0"/>
          </a:p>
          <a:p>
            <a:pPr marL="57150" indent="0" algn="ctr">
              <a:buNone/>
            </a:pPr>
            <a:r>
              <a:rPr lang="en-US" sz="2400" dirty="0" smtClean="0">
                <a:hlinkClick r:id="rId2"/>
              </a:rPr>
              <a:t>2018 PSA Contest Submission Guidelines</a:t>
            </a:r>
            <a:endParaRPr lang="en-US" sz="2400" dirty="0" smtClean="0"/>
          </a:p>
        </p:txBody>
      </p:sp>
    </p:spTree>
    <p:extLst>
      <p:ext uri="{BB962C8B-B14F-4D97-AF65-F5344CB8AC3E}">
        <p14:creationId xmlns:p14="http://schemas.microsoft.com/office/powerpoint/2010/main" val="3232198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body" idx="4294967295"/>
          </p:nvPr>
        </p:nvSpPr>
        <p:spPr>
          <a:xfrm>
            <a:off x="533400" y="1600200"/>
            <a:ext cx="8153400" cy="4495800"/>
          </a:xfrm>
          <a:prstGeom prst="rect">
            <a:avLst/>
          </a:prstGeom>
        </p:spPr>
        <p:txBody>
          <a:bodyPr>
            <a:normAutofit fontScale="92500" lnSpcReduction="20000"/>
          </a:bodyPr>
          <a:lstStyle/>
          <a:p>
            <a:pPr marL="0" indent="0">
              <a:lnSpc>
                <a:spcPct val="120000"/>
              </a:lnSpc>
              <a:spcBef>
                <a:spcPts val="576"/>
              </a:spcBef>
              <a:buNone/>
            </a:pPr>
            <a:r>
              <a:rPr lang="en-US" dirty="0" smtClean="0"/>
              <a:t>For additional information about the GLS grant or to discuss school district participation, please contact:</a:t>
            </a:r>
            <a:endParaRPr lang="en-US" dirty="0"/>
          </a:p>
          <a:p>
            <a:pPr eaLnBrk="1" hangingPunct="1">
              <a:lnSpc>
                <a:spcPct val="80000"/>
              </a:lnSpc>
              <a:spcBef>
                <a:spcPts val="576"/>
              </a:spcBef>
              <a:buFontTx/>
              <a:buNone/>
            </a:pPr>
            <a:endParaRPr lang="en-US" sz="2400" dirty="0" smtClean="0"/>
          </a:p>
          <a:p>
            <a:pPr eaLnBrk="1" hangingPunct="1">
              <a:lnSpc>
                <a:spcPct val="80000"/>
              </a:lnSpc>
              <a:spcBef>
                <a:spcPts val="576"/>
              </a:spcBef>
              <a:buFontTx/>
              <a:buNone/>
            </a:pPr>
            <a:r>
              <a:rPr lang="en-US" sz="2400" b="1" dirty="0" smtClean="0"/>
              <a:t>Perri Rosen, PhD, NCSP</a:t>
            </a:r>
          </a:p>
          <a:p>
            <a:pPr eaLnBrk="1" hangingPunct="1">
              <a:lnSpc>
                <a:spcPct val="80000"/>
              </a:lnSpc>
              <a:spcBef>
                <a:spcPts val="576"/>
              </a:spcBef>
              <a:buFontTx/>
              <a:buNone/>
            </a:pPr>
            <a:r>
              <a:rPr lang="en-US" sz="2400" dirty="0" smtClean="0"/>
              <a:t>Project Director, GLS Youth Suicide Prevention Grant</a:t>
            </a:r>
          </a:p>
          <a:p>
            <a:pPr eaLnBrk="1" hangingPunct="1">
              <a:lnSpc>
                <a:spcPct val="80000"/>
              </a:lnSpc>
              <a:spcBef>
                <a:spcPts val="576"/>
              </a:spcBef>
              <a:buFontTx/>
              <a:buNone/>
            </a:pPr>
            <a:r>
              <a:rPr lang="en-US" sz="2400" dirty="0" smtClean="0"/>
              <a:t>Department of Human Services</a:t>
            </a:r>
          </a:p>
          <a:p>
            <a:pPr eaLnBrk="1" hangingPunct="1">
              <a:lnSpc>
                <a:spcPct val="80000"/>
              </a:lnSpc>
              <a:spcBef>
                <a:spcPts val="576"/>
              </a:spcBef>
              <a:buFontTx/>
              <a:buNone/>
            </a:pPr>
            <a:r>
              <a:rPr lang="en-US" sz="2400" dirty="0" smtClean="0"/>
              <a:t>OMHSAS Bureau of Children’s Behavioral Health</a:t>
            </a:r>
          </a:p>
          <a:p>
            <a:pPr eaLnBrk="1" hangingPunct="1">
              <a:lnSpc>
                <a:spcPct val="80000"/>
              </a:lnSpc>
              <a:spcBef>
                <a:spcPts val="576"/>
              </a:spcBef>
              <a:buFontTx/>
              <a:buNone/>
            </a:pPr>
            <a:endParaRPr lang="en-US" sz="2400" dirty="0" smtClean="0"/>
          </a:p>
          <a:p>
            <a:pPr eaLnBrk="1" hangingPunct="1">
              <a:lnSpc>
                <a:spcPct val="80000"/>
              </a:lnSpc>
              <a:spcBef>
                <a:spcPts val="576"/>
              </a:spcBef>
              <a:buFontTx/>
              <a:buNone/>
            </a:pPr>
            <a:r>
              <a:rPr lang="en-US" sz="2400" dirty="0" smtClean="0"/>
              <a:t>(717) 772-7858 – phone</a:t>
            </a:r>
          </a:p>
          <a:p>
            <a:pPr eaLnBrk="1" hangingPunct="1">
              <a:lnSpc>
                <a:spcPct val="80000"/>
              </a:lnSpc>
              <a:spcBef>
                <a:spcPts val="576"/>
              </a:spcBef>
              <a:buFontTx/>
              <a:buNone/>
            </a:pPr>
            <a:r>
              <a:rPr lang="en-US" sz="2400" dirty="0" smtClean="0"/>
              <a:t>(717) 303-4611 – mobile</a:t>
            </a:r>
          </a:p>
          <a:p>
            <a:pPr eaLnBrk="1" hangingPunct="1">
              <a:lnSpc>
                <a:spcPct val="80000"/>
              </a:lnSpc>
              <a:buFontTx/>
              <a:buNone/>
            </a:pPr>
            <a:endParaRPr lang="en-US" sz="2400" dirty="0" smtClean="0"/>
          </a:p>
          <a:p>
            <a:pPr eaLnBrk="1" hangingPunct="1">
              <a:lnSpc>
                <a:spcPct val="80000"/>
              </a:lnSpc>
              <a:buFontTx/>
              <a:buNone/>
            </a:pPr>
            <a:r>
              <a:rPr lang="en-US" dirty="0">
                <a:hlinkClick r:id="rId3"/>
              </a:rPr>
              <a:t>c</a:t>
            </a:r>
            <a:r>
              <a:rPr lang="en-US" sz="2400" dirty="0" smtClean="0">
                <a:hlinkClick r:id="rId3"/>
              </a:rPr>
              <a:t>-prosen@pa.gov</a:t>
            </a:r>
            <a:endParaRPr lang="en-US" sz="2400" dirty="0" smtClean="0"/>
          </a:p>
          <a:p>
            <a:pPr eaLnBrk="1" hangingPunct="1">
              <a:lnSpc>
                <a:spcPct val="80000"/>
              </a:lnSpc>
              <a:buFontTx/>
              <a:buNone/>
            </a:pPr>
            <a:endParaRPr lang="en-US" sz="2400" dirty="0" smtClean="0"/>
          </a:p>
        </p:txBody>
      </p:sp>
      <p:sp>
        <p:nvSpPr>
          <p:cNvPr id="2" name="Title 1"/>
          <p:cNvSpPr>
            <a:spLocks noGrp="1"/>
          </p:cNvSpPr>
          <p:nvPr>
            <p:ph type="title"/>
          </p:nvPr>
        </p:nvSpPr>
        <p:spPr>
          <a:xfrm>
            <a:off x="609600" y="278047"/>
            <a:ext cx="8229600" cy="1169753"/>
          </a:xfrm>
        </p:spPr>
        <p:txBody>
          <a:bodyPr/>
          <a:lstStyle/>
          <a:p>
            <a:r>
              <a:rPr lang="en-US" dirty="0" smtClean="0"/>
              <a:t>How to Get Involved</a:t>
            </a:r>
            <a:endParaRPr lang="en-US" dirty="0"/>
          </a:p>
        </p:txBody>
      </p:sp>
    </p:spTree>
    <p:extLst>
      <p:ext uri="{BB962C8B-B14F-4D97-AF65-F5344CB8AC3E}">
        <p14:creationId xmlns:p14="http://schemas.microsoft.com/office/powerpoint/2010/main" val="206639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4294967295"/>
          </p:nvPr>
        </p:nvSpPr>
        <p:spPr>
          <a:xfrm>
            <a:off x="228600" y="1219200"/>
            <a:ext cx="8763000" cy="4953000"/>
          </a:xfrm>
          <a:prstGeom prst="rect">
            <a:avLst/>
          </a:prstGeom>
        </p:spPr>
        <p:txBody>
          <a:bodyPr>
            <a:noAutofit/>
          </a:bodyPr>
          <a:lstStyle/>
          <a:p>
            <a:r>
              <a:rPr lang="en-US" sz="1700" dirty="0" smtClean="0"/>
              <a:t>Prevent Suicide PA</a:t>
            </a:r>
            <a:r>
              <a:rPr lang="en-US" sz="1700" dirty="0"/>
              <a:t>: </a:t>
            </a:r>
            <a:r>
              <a:rPr lang="en-US" sz="1700" dirty="0">
                <a:hlinkClick r:id="rId2"/>
              </a:rPr>
              <a:t>https://www.preventsuicidepa.org</a:t>
            </a:r>
            <a:r>
              <a:rPr lang="en-US" sz="1700" dirty="0" smtClean="0">
                <a:hlinkClick r:id="rId2"/>
              </a:rPr>
              <a:t>/</a:t>
            </a:r>
            <a:r>
              <a:rPr lang="en-US" sz="1700" dirty="0" smtClean="0"/>
              <a:t>	</a:t>
            </a:r>
          </a:p>
          <a:p>
            <a:pPr marL="0" indent="0">
              <a:buNone/>
            </a:pPr>
            <a:endParaRPr lang="en-US" sz="1700" dirty="0" smtClean="0"/>
          </a:p>
          <a:p>
            <a:r>
              <a:rPr lang="en-US" sz="1700" dirty="0"/>
              <a:t>Substance Abuse and Mental Health Services Administration. (2012). </a:t>
            </a:r>
            <a:r>
              <a:rPr lang="en-US" sz="1700" i="1" dirty="0"/>
              <a:t>Preventing suicide: A high school toolkit. </a:t>
            </a:r>
            <a:r>
              <a:rPr lang="en-US" sz="1700" dirty="0"/>
              <a:t>Available at </a:t>
            </a:r>
            <a:r>
              <a:rPr lang="en-US" sz="1700" u="sng" dirty="0" smtClean="0">
                <a:hlinkClick r:id="rId3"/>
              </a:rPr>
              <a:t>www.store.samhsa.gov</a:t>
            </a:r>
            <a:endParaRPr lang="en-US" sz="1700" u="sng" dirty="0" smtClean="0"/>
          </a:p>
          <a:p>
            <a:pPr marL="0" indent="0">
              <a:buNone/>
            </a:pPr>
            <a:endParaRPr lang="en-US" sz="1700" u="sng" dirty="0" smtClean="0"/>
          </a:p>
          <a:p>
            <a:pPr lvl="0"/>
            <a:r>
              <a:rPr lang="en-US" sz="1700" dirty="0"/>
              <a:t>Suicide Prevention Resource Center (SPRC) – Best Practices Registry: </a:t>
            </a:r>
            <a:r>
              <a:rPr lang="en-US" sz="1700" dirty="0">
                <a:hlinkClick r:id="rId4"/>
              </a:rPr>
              <a:t>http://www.sprc.org/bpr</a:t>
            </a:r>
            <a:endParaRPr lang="en-US" sz="1700" dirty="0"/>
          </a:p>
          <a:p>
            <a:endParaRPr lang="en-US" sz="1700" dirty="0" smtClean="0"/>
          </a:p>
          <a:p>
            <a:r>
              <a:rPr lang="en-US" sz="1700" dirty="0" smtClean="0"/>
              <a:t>National </a:t>
            </a:r>
            <a:r>
              <a:rPr lang="en-US" sz="1700" dirty="0"/>
              <a:t>Youth Behavior Survey </a:t>
            </a:r>
            <a:r>
              <a:rPr lang="en-US" sz="1700" dirty="0" smtClean="0"/>
              <a:t>Results (current </a:t>
            </a:r>
            <a:r>
              <a:rPr lang="en-US" sz="1700" dirty="0"/>
              <a:t>data on depression and </a:t>
            </a:r>
            <a:r>
              <a:rPr lang="en-US" sz="1700" dirty="0" smtClean="0"/>
              <a:t>suicide): </a:t>
            </a:r>
            <a:r>
              <a:rPr lang="en-US" sz="1700" u="sng" dirty="0" smtClean="0">
                <a:hlinkClick r:id="rId5"/>
              </a:rPr>
              <a:t>http</a:t>
            </a:r>
            <a:r>
              <a:rPr lang="en-US" sz="1700" u="sng" dirty="0">
                <a:hlinkClick r:id="rId5"/>
              </a:rPr>
              <a:t>://</a:t>
            </a:r>
            <a:r>
              <a:rPr lang="en-US" sz="1700" u="sng" dirty="0" smtClean="0">
                <a:hlinkClick r:id="rId5"/>
              </a:rPr>
              <a:t>www.cdc.gov/mmwr/pdf/ss/ss6304.pdf</a:t>
            </a:r>
            <a:endParaRPr lang="en-US" sz="1700" u="sng" dirty="0" smtClean="0"/>
          </a:p>
          <a:p>
            <a:pPr marL="0" lvl="0" indent="0">
              <a:buNone/>
            </a:pPr>
            <a:endParaRPr lang="en-US" sz="1700" dirty="0"/>
          </a:p>
          <a:p>
            <a:pPr lvl="0"/>
            <a:r>
              <a:rPr lang="en-US" sz="1700" dirty="0"/>
              <a:t>National Center for the Prevention of Youth </a:t>
            </a:r>
            <a:r>
              <a:rPr lang="en-US" sz="1700" dirty="0" smtClean="0"/>
              <a:t>Suicide: </a:t>
            </a:r>
            <a:r>
              <a:rPr lang="en-US" sz="1700" u="sng" dirty="0" smtClean="0">
                <a:hlinkClick r:id="rId6"/>
              </a:rPr>
              <a:t>http</a:t>
            </a:r>
            <a:r>
              <a:rPr lang="en-US" sz="1700" u="sng" dirty="0">
                <a:hlinkClick r:id="rId6"/>
              </a:rPr>
              <a:t>://</a:t>
            </a:r>
            <a:r>
              <a:rPr lang="en-US" sz="1700" u="sng" dirty="0" smtClean="0">
                <a:hlinkClick r:id="rId6"/>
              </a:rPr>
              <a:t>www.suicidology.org/Portals/14/docs/Resources/FactSheets/Youth2012.pdf</a:t>
            </a:r>
            <a:endParaRPr lang="en-US" sz="1700" u="sng" dirty="0" smtClean="0"/>
          </a:p>
          <a:p>
            <a:pPr marL="0" lvl="0" indent="0">
              <a:buNone/>
            </a:pPr>
            <a:endParaRPr lang="en-US" sz="1700" dirty="0"/>
          </a:p>
          <a:p>
            <a:pPr lvl="0"/>
            <a:r>
              <a:rPr lang="en-US" sz="1700" dirty="0"/>
              <a:t>SPRC Safe Messaging Guidelines: </a:t>
            </a:r>
            <a:r>
              <a:rPr lang="en-US" sz="1700" u="sng" dirty="0">
                <a:hlinkClick r:id="rId7"/>
              </a:rPr>
              <a:t>http://</a:t>
            </a:r>
            <a:r>
              <a:rPr lang="en-US" sz="1700" u="sng" dirty="0" smtClean="0">
                <a:hlinkClick r:id="rId7"/>
              </a:rPr>
              <a:t>www.sprc.org/library/SafeMessagingfinal.pdf</a:t>
            </a:r>
            <a:endParaRPr lang="en-US" sz="1700" dirty="0"/>
          </a:p>
        </p:txBody>
      </p:sp>
    </p:spTree>
    <p:extLst>
      <p:ext uri="{BB962C8B-B14F-4D97-AF65-F5344CB8AC3E}">
        <p14:creationId xmlns:p14="http://schemas.microsoft.com/office/powerpoint/2010/main" val="15405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564" y="1087911"/>
            <a:ext cx="7406640" cy="1017270"/>
          </a:xfrm>
        </p:spPr>
        <p:txBody>
          <a:bodyPr/>
          <a:lstStyle/>
          <a:p>
            <a:pPr algn="ctr"/>
            <a:r>
              <a:rPr lang="en-US" dirty="0">
                <a:latin typeface="Aharoni" panose="02010803020104030203" pitchFamily="2" charset="-79"/>
                <a:cs typeface="Aharoni" panose="02010803020104030203" pitchFamily="2" charset="-79"/>
              </a:rPr>
              <a:t>Project </a:t>
            </a:r>
            <a:r>
              <a:rPr lang="en-US" dirty="0" smtClean="0">
                <a:latin typeface="Aharoni" panose="02010803020104030203" pitchFamily="2" charset="-79"/>
                <a:cs typeface="Aharoni" panose="02010803020104030203" pitchFamily="2" charset="-79"/>
              </a:rPr>
              <a:t>Goals</a:t>
            </a:r>
            <a:endParaRPr lang="en-US" dirty="0"/>
          </a:p>
        </p:txBody>
      </p:sp>
      <p:sp>
        <p:nvSpPr>
          <p:cNvPr id="3" name="Content Placeholder 2"/>
          <p:cNvSpPr>
            <a:spLocks noGrp="1"/>
          </p:cNvSpPr>
          <p:nvPr>
            <p:ph idx="4294967295"/>
          </p:nvPr>
        </p:nvSpPr>
        <p:spPr>
          <a:xfrm>
            <a:off x="504566" y="1295400"/>
            <a:ext cx="8305064" cy="4703289"/>
          </a:xfrm>
          <a:prstGeom prst="rect">
            <a:avLst/>
          </a:prstGeom>
        </p:spPr>
        <p:txBody>
          <a:bodyPr>
            <a:normAutofit lnSpcReduction="10000"/>
          </a:bodyPr>
          <a:lstStyle/>
          <a:p>
            <a:r>
              <a:rPr lang="en-US" sz="2000" dirty="0"/>
              <a:t>Increase the number of</a:t>
            </a:r>
          </a:p>
          <a:p>
            <a:pPr lvl="1"/>
            <a:r>
              <a:rPr lang="en-US" sz="1800" dirty="0"/>
              <a:t>staff in schools, colleges, and universities trained to identify/refer youth at risk for suicide</a:t>
            </a:r>
          </a:p>
          <a:p>
            <a:pPr lvl="1"/>
            <a:r>
              <a:rPr lang="en-US" sz="1800" dirty="0"/>
              <a:t>youth screened and referred for treatment</a:t>
            </a:r>
          </a:p>
          <a:p>
            <a:pPr lvl="1"/>
            <a:r>
              <a:rPr lang="en-US" sz="1800" dirty="0"/>
              <a:t>clinical service providers trained to assess, manage, and treat youth at risk for suicide</a:t>
            </a:r>
          </a:p>
          <a:p>
            <a:pPr marL="0" indent="0">
              <a:buNone/>
            </a:pPr>
            <a:endParaRPr lang="en-US" sz="600" dirty="0"/>
          </a:p>
          <a:p>
            <a:r>
              <a:rPr lang="en-US" sz="2000" dirty="0"/>
              <a:t>Increase awareness about youth suicide prevention among youth, families, educators, and community members</a:t>
            </a:r>
          </a:p>
          <a:p>
            <a:pPr marL="0" indent="0">
              <a:buNone/>
            </a:pPr>
            <a:endParaRPr lang="en-US" sz="2000" dirty="0"/>
          </a:p>
          <a:p>
            <a:r>
              <a:rPr lang="en-US" sz="2000" dirty="0"/>
              <a:t>Implement sections of the </a:t>
            </a:r>
            <a:r>
              <a:rPr lang="en-US" sz="2000" i="1" dirty="0"/>
              <a:t>2012 National Strategy for Suicide Prevention</a:t>
            </a:r>
            <a:r>
              <a:rPr lang="en-US" sz="2000" dirty="0"/>
              <a:t> to reduce rates of suicidal ideation, attempts, and deaths</a:t>
            </a:r>
          </a:p>
          <a:p>
            <a:pPr marL="0" indent="0">
              <a:buNone/>
            </a:pPr>
            <a:endParaRPr lang="en-US" sz="2000" dirty="0"/>
          </a:p>
          <a:p>
            <a:r>
              <a:rPr lang="en-US" sz="2000" dirty="0"/>
              <a:t>Promoting state-wide, systems-level change to advance suicide prevention efforts</a:t>
            </a:r>
          </a:p>
          <a:p>
            <a:endParaRPr lang="en-US" dirty="0"/>
          </a:p>
        </p:txBody>
      </p:sp>
      <p:sp>
        <p:nvSpPr>
          <p:cNvPr id="4" name="Title 1"/>
          <p:cNvSpPr txBox="1">
            <a:spLocks/>
          </p:cNvSpPr>
          <p:nvPr/>
        </p:nvSpPr>
        <p:spPr bwMode="white">
          <a:xfrm>
            <a:off x="609600" y="304800"/>
            <a:ext cx="8229600" cy="762000"/>
          </a:xfrm>
          <a:prstGeom prst="rect">
            <a:avLst/>
          </a:prstGeom>
        </p:spPr>
        <p:txBody>
          <a:bodyPr/>
          <a:lstStyle>
            <a:lvl1pPr algn="l" rtl="0" eaLnBrk="1" fontAlgn="base" hangingPunct="1">
              <a:spcBef>
                <a:spcPct val="0"/>
              </a:spcBef>
              <a:spcAft>
                <a:spcPct val="0"/>
              </a:spcAft>
              <a:defRPr sz="2800">
                <a:solidFill>
                  <a:schemeClr val="bg1"/>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r>
              <a:rPr lang="en-US" kern="0" dirty="0" smtClean="0"/>
              <a:t>Project Goals</a:t>
            </a:r>
            <a:endParaRPr lang="en-US" kern="0" dirty="0"/>
          </a:p>
        </p:txBody>
      </p:sp>
    </p:spTree>
    <p:extLst>
      <p:ext uri="{BB962C8B-B14F-4D97-AF65-F5344CB8AC3E}">
        <p14:creationId xmlns:p14="http://schemas.microsoft.com/office/powerpoint/2010/main" val="2589660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24" y="1157053"/>
            <a:ext cx="8463878" cy="1017270"/>
          </a:xfrm>
        </p:spPr>
        <p:txBody>
          <a:bodyPr/>
          <a:lstStyle/>
          <a:p>
            <a:r>
              <a:rPr lang="en-US" dirty="0" smtClean="0">
                <a:latin typeface="Aharoni" panose="02010803020104030203" pitchFamily="2" charset="-79"/>
                <a:cs typeface="Aharoni" panose="02010803020104030203" pitchFamily="2" charset="-79"/>
              </a:rPr>
              <a:t>Implementation of Training and Screening</a:t>
            </a:r>
            <a:endParaRPr lang="en-US" dirty="0">
              <a:latin typeface="Aharoni" panose="02010803020104030203" pitchFamily="2" charset="-79"/>
              <a:cs typeface="Aharoni" panose="02010803020104030203" pitchFamily="2" charset="-79"/>
            </a:endParaRPr>
          </a:p>
        </p:txBody>
      </p:sp>
      <p:pic>
        <p:nvPicPr>
          <p:cNvPr id="4" name="Picture 2" descr="Pennsylvania Counties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975" y="1835358"/>
            <a:ext cx="6604817" cy="3874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7684" y="5064292"/>
            <a:ext cx="177993" cy="28421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6538" y="5203920"/>
            <a:ext cx="177993" cy="28421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0484" y="3170621"/>
            <a:ext cx="177993" cy="28421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56435" y="4542617"/>
            <a:ext cx="182618" cy="291599"/>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607532" y="4570557"/>
            <a:ext cx="182618" cy="291599"/>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35584" y="2706829"/>
            <a:ext cx="182618" cy="291599"/>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341354" y="4192801"/>
            <a:ext cx="182618" cy="291599"/>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83087" y="3987341"/>
            <a:ext cx="182618" cy="291599"/>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53915" y="4398628"/>
            <a:ext cx="182618" cy="291599"/>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63547" y="4338601"/>
            <a:ext cx="182618" cy="291599"/>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587316" y="4959061"/>
            <a:ext cx="182618" cy="291599"/>
          </a:xfrm>
          <a:prstGeom prst="rect">
            <a:avLst/>
          </a:prstGeom>
        </p:spPr>
      </p:pic>
      <p:sp>
        <p:nvSpPr>
          <p:cNvPr id="5" name="TextBox 4"/>
          <p:cNvSpPr txBox="1"/>
          <p:nvPr/>
        </p:nvSpPr>
        <p:spPr>
          <a:xfrm>
            <a:off x="372823" y="2355972"/>
            <a:ext cx="1520807" cy="2031325"/>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solidFill>
                  <a:srgbClr val="000000"/>
                </a:solidFill>
                <a:latin typeface="Aharoni" panose="02010803020104030203" pitchFamily="2" charset="-79"/>
                <a:cs typeface="Aharoni" panose="02010803020104030203" pitchFamily="2" charset="-79"/>
              </a:rPr>
              <a:t>  Training</a:t>
            </a:r>
          </a:p>
          <a:p>
            <a:pPr algn="ctr"/>
            <a:endParaRPr lang="en-US" dirty="0">
              <a:solidFill>
                <a:srgbClr val="000000"/>
              </a:solidFill>
              <a:latin typeface="Aharoni" panose="02010803020104030203" pitchFamily="2" charset="-79"/>
              <a:cs typeface="Aharoni" panose="02010803020104030203" pitchFamily="2" charset="-79"/>
            </a:endParaRPr>
          </a:p>
          <a:p>
            <a:pPr algn="ctr"/>
            <a:r>
              <a:rPr lang="en-US" dirty="0">
                <a:solidFill>
                  <a:srgbClr val="000000"/>
                </a:solidFill>
                <a:latin typeface="Aharoni" panose="02010803020104030203" pitchFamily="2" charset="-79"/>
                <a:cs typeface="Aharoni" panose="02010803020104030203" pitchFamily="2" charset="-79"/>
              </a:rPr>
              <a:t> </a:t>
            </a:r>
            <a:r>
              <a:rPr lang="en-US" dirty="0" smtClean="0">
                <a:solidFill>
                  <a:srgbClr val="000000"/>
                </a:solidFill>
                <a:latin typeface="Aharoni" panose="02010803020104030203" pitchFamily="2" charset="-79"/>
                <a:cs typeface="Aharoni" panose="02010803020104030203" pitchFamily="2" charset="-79"/>
              </a:rPr>
              <a:t>   Screening</a:t>
            </a:r>
          </a:p>
          <a:p>
            <a:pPr algn="r"/>
            <a:endParaRPr lang="en-US" dirty="0">
              <a:solidFill>
                <a:srgbClr val="000000"/>
              </a:solidFill>
              <a:latin typeface="Aharoni" panose="02010803020104030203" pitchFamily="2" charset="-79"/>
              <a:cs typeface="Aharoni" panose="02010803020104030203" pitchFamily="2" charset="-79"/>
            </a:endParaRPr>
          </a:p>
          <a:p>
            <a:pPr algn="ctr"/>
            <a:r>
              <a:rPr lang="en-US" dirty="0" smtClean="0">
                <a:solidFill>
                  <a:srgbClr val="000000"/>
                </a:solidFill>
                <a:latin typeface="Aharoni" panose="02010803020104030203" pitchFamily="2" charset="-79"/>
                <a:cs typeface="Aharoni" panose="02010803020104030203" pitchFamily="2" charset="-79"/>
              </a:rPr>
              <a:t> Training and   screening</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61820" y="2380873"/>
            <a:ext cx="182618" cy="29159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500" y="2919903"/>
            <a:ext cx="188938" cy="30169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500" y="3626074"/>
            <a:ext cx="177993" cy="284215"/>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2270" y="3487129"/>
            <a:ext cx="182618" cy="291599"/>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559642" y="3901202"/>
            <a:ext cx="182618" cy="291599"/>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42520" y="4227729"/>
            <a:ext cx="182618" cy="291599"/>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766" y="4372624"/>
            <a:ext cx="177993" cy="284215"/>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07671" y="2742533"/>
            <a:ext cx="182618" cy="291599"/>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8547" y="2271001"/>
            <a:ext cx="188938" cy="301691"/>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9756" y="2748490"/>
            <a:ext cx="188938" cy="301691"/>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8125" y="4965934"/>
            <a:ext cx="188938" cy="301691"/>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9651" y="4948969"/>
            <a:ext cx="188938" cy="301691"/>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6488" y="4692108"/>
            <a:ext cx="177993" cy="284215"/>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607532" y="1873607"/>
            <a:ext cx="182618" cy="291599"/>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925852" y="4318217"/>
            <a:ext cx="182618" cy="291599"/>
          </a:xfrm>
          <a:prstGeom prst="rect">
            <a:avLst/>
          </a:prstGeom>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13755" y="4472921"/>
            <a:ext cx="182618" cy="291599"/>
          </a:xfrm>
          <a:prstGeom prst="rect">
            <a:avLst/>
          </a:prstGeom>
        </p:spPr>
      </p:pic>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64333" y="2235073"/>
            <a:ext cx="182618" cy="291599"/>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408186" y="2944875"/>
            <a:ext cx="182618" cy="291599"/>
          </a:xfrm>
          <a:prstGeom prst="rect">
            <a:avLst/>
          </a:prstGeom>
        </p:spPr>
      </p:pic>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945102" y="3797170"/>
            <a:ext cx="182618" cy="291599"/>
          </a:xfrm>
          <a:prstGeom prst="rect">
            <a:avLst/>
          </a:prstGeom>
        </p:spPr>
      </p:pic>
      <p:pic>
        <p:nvPicPr>
          <p:cNvPr id="59" name="Picture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4481" y="3420892"/>
            <a:ext cx="182618" cy="291599"/>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074320" y="3788563"/>
            <a:ext cx="182618" cy="291599"/>
          </a:xfrm>
          <a:prstGeom prst="rect">
            <a:avLst/>
          </a:prstGeom>
        </p:spPr>
      </p:pic>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614523" y="3530805"/>
            <a:ext cx="182618" cy="291599"/>
          </a:xfrm>
          <a:prstGeom prst="rect">
            <a:avLst/>
          </a:prstGeom>
        </p:spPr>
      </p:pic>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89865" y="3493155"/>
            <a:ext cx="182618" cy="291599"/>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041" y="2944875"/>
            <a:ext cx="177993" cy="284215"/>
          </a:xfrm>
          <a:prstGeom prst="rect">
            <a:avLst/>
          </a:prstGeom>
        </p:spPr>
      </p:pic>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219376" y="4810927"/>
            <a:ext cx="182618" cy="291599"/>
          </a:xfrm>
          <a:prstGeom prst="rect">
            <a:avLst/>
          </a:prstGeom>
        </p:spPr>
      </p:pic>
      <p:pic>
        <p:nvPicPr>
          <p:cNvPr id="68" name="Picture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6533" y="2203092"/>
            <a:ext cx="188938" cy="301691"/>
          </a:xfrm>
          <a:prstGeom prst="rect">
            <a:avLst/>
          </a:prstGeom>
        </p:spPr>
      </p:pic>
      <p:pic>
        <p:nvPicPr>
          <p:cNvPr id="69" name="Picture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2417" y="5250659"/>
            <a:ext cx="188938" cy="301691"/>
          </a:xfrm>
          <a:prstGeom prst="rect">
            <a:avLst/>
          </a:prstGeom>
        </p:spPr>
      </p:pic>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5782" y="4834215"/>
            <a:ext cx="177993" cy="284215"/>
          </a:xfrm>
          <a:prstGeom prst="rect">
            <a:avLst/>
          </a:prstGeom>
        </p:spPr>
      </p:pic>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8018" y="5031512"/>
            <a:ext cx="188938" cy="301691"/>
          </a:xfrm>
          <a:prstGeom prst="rect">
            <a:avLst/>
          </a:prstGeom>
        </p:spPr>
      </p:pic>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0102" y="3934362"/>
            <a:ext cx="177993" cy="284215"/>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9888" y="3089860"/>
            <a:ext cx="188938" cy="301691"/>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8579" y="2342125"/>
            <a:ext cx="188938" cy="301691"/>
          </a:xfrm>
          <a:prstGeom prst="rect">
            <a:avLst/>
          </a:prstGeom>
        </p:spPr>
      </p:pic>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3382" y="4526712"/>
            <a:ext cx="177993" cy="284215"/>
          </a:xfrm>
          <a:prstGeom prst="rect">
            <a:avLst/>
          </a:prstGeom>
        </p:spPr>
      </p:pic>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147" y="3815526"/>
            <a:ext cx="177993" cy="284215"/>
          </a:xfrm>
          <a:prstGeom prst="rect">
            <a:avLst/>
          </a:prstGeom>
        </p:spPr>
      </p:pic>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4216" y="4328982"/>
            <a:ext cx="177993" cy="284215"/>
          </a:xfrm>
          <a:prstGeom prst="rect">
            <a:avLst/>
          </a:prstGeom>
        </p:spPr>
      </p:pic>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8477" y="4488092"/>
            <a:ext cx="177993" cy="284215"/>
          </a:xfrm>
          <a:prstGeom prst="rect">
            <a:avLst/>
          </a:prstGeom>
        </p:spPr>
      </p:pic>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5260" y="4922184"/>
            <a:ext cx="177993" cy="284215"/>
          </a:xfrm>
          <a:prstGeom prst="rect">
            <a:avLst/>
          </a:prstGeom>
        </p:spPr>
      </p:pic>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5266" y="4983410"/>
            <a:ext cx="177993" cy="284215"/>
          </a:xfrm>
          <a:prstGeom prst="rect">
            <a:avLst/>
          </a:prstGeom>
        </p:spPr>
      </p:pic>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5497" y="5125517"/>
            <a:ext cx="177993" cy="284215"/>
          </a:xfrm>
          <a:prstGeom prst="rect">
            <a:avLst/>
          </a:prstGeom>
        </p:spPr>
      </p:pic>
      <p:sp>
        <p:nvSpPr>
          <p:cNvPr id="6" name="Rectangle 5"/>
          <p:cNvSpPr/>
          <p:nvPr/>
        </p:nvSpPr>
        <p:spPr>
          <a:xfrm>
            <a:off x="644438" y="286888"/>
            <a:ext cx="8042362" cy="523220"/>
          </a:xfrm>
          <a:prstGeom prst="rect">
            <a:avLst/>
          </a:prstGeom>
        </p:spPr>
        <p:txBody>
          <a:bodyPr wrap="square">
            <a:spAutoFit/>
          </a:bodyPr>
          <a:lstStyle/>
          <a:p>
            <a:r>
              <a:rPr lang="en-US" sz="2800" kern="0" dirty="0">
                <a:solidFill>
                  <a:srgbClr val="FFFFFF"/>
                </a:solidFill>
                <a:latin typeface="Aharoni" panose="02010803020104030203" pitchFamily="2" charset="-79"/>
                <a:ea typeface="ＭＳ Ｐゴシック" pitchFamily="-111" charset="-128"/>
                <a:cs typeface="Aharoni" panose="02010803020104030203" pitchFamily="2" charset="-79"/>
              </a:rPr>
              <a:t>Implementation of Training and Screening</a:t>
            </a:r>
            <a:endParaRPr lang="en-US" dirty="0"/>
          </a:p>
        </p:txBody>
      </p:sp>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408186" y="2235073"/>
            <a:ext cx="182618" cy="291599"/>
          </a:xfrm>
          <a:prstGeom prst="rect">
            <a:avLst/>
          </a:prstGeom>
        </p:spPr>
      </p:pic>
      <p:pic>
        <p:nvPicPr>
          <p:cNvPr id="66" name="Picture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651519" y="2174323"/>
            <a:ext cx="182618" cy="291599"/>
          </a:xfrm>
          <a:prstGeom prst="rect">
            <a:avLst/>
          </a:prstGeom>
        </p:spPr>
      </p:pic>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992365" y="2202476"/>
            <a:ext cx="182618" cy="291599"/>
          </a:xfrm>
          <a:prstGeom prst="rect">
            <a:avLst/>
          </a:prstGeom>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762685" y="2742532"/>
            <a:ext cx="182618" cy="291599"/>
          </a:xfrm>
          <a:prstGeom prst="rect">
            <a:avLst/>
          </a:prstGeom>
        </p:spPr>
      </p:pic>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454492" y="2677944"/>
            <a:ext cx="182618" cy="291599"/>
          </a:xfrm>
          <a:prstGeom prst="rect">
            <a:avLst/>
          </a:prstGeom>
        </p:spPr>
      </p:pic>
    </p:spTree>
    <p:extLst>
      <p:ext uri="{BB962C8B-B14F-4D97-AF65-F5344CB8AC3E}">
        <p14:creationId xmlns:p14="http://schemas.microsoft.com/office/powerpoint/2010/main" val="2854440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289" y="1181758"/>
            <a:ext cx="5797296" cy="891540"/>
          </a:xfrm>
        </p:spPr>
        <p:txBody>
          <a:bodyPr/>
          <a:lstStyle/>
          <a:p>
            <a:r>
              <a:rPr lang="en-US" dirty="0" smtClean="0"/>
              <a:t>County participation &amp; implementation</a:t>
            </a:r>
            <a:endParaRPr lang="en-US" dirty="0"/>
          </a:p>
        </p:txBody>
      </p:sp>
      <p:graphicFrame>
        <p:nvGraphicFramePr>
          <p:cNvPr id="3" name="Content Placeholder 11"/>
          <p:cNvGraphicFramePr>
            <a:graphicFrameLocks/>
          </p:cNvGraphicFramePr>
          <p:nvPr>
            <p:extLst>
              <p:ext uri="{D42A27DB-BD31-4B8C-83A1-F6EECF244321}">
                <p14:modId xmlns:p14="http://schemas.microsoft.com/office/powerpoint/2010/main" val="4191791530"/>
              </p:ext>
            </p:extLst>
          </p:nvPr>
        </p:nvGraphicFramePr>
        <p:xfrm>
          <a:off x="304801" y="1676401"/>
          <a:ext cx="8403306" cy="390797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644438" y="286888"/>
            <a:ext cx="8042362" cy="523220"/>
          </a:xfrm>
          <a:prstGeom prst="rect">
            <a:avLst/>
          </a:prstGeom>
        </p:spPr>
        <p:txBody>
          <a:bodyPr wrap="square">
            <a:spAutoFit/>
          </a:bodyPr>
          <a:lstStyle/>
          <a:p>
            <a:r>
              <a:rPr lang="en-US" sz="2800" kern="0" dirty="0" smtClean="0">
                <a:solidFill>
                  <a:srgbClr val="FFFFFF"/>
                </a:solidFill>
                <a:latin typeface="Aharoni" panose="02010803020104030203" pitchFamily="2" charset="-79"/>
                <a:ea typeface="ＭＳ Ｐゴシック" pitchFamily="-111" charset="-128"/>
                <a:cs typeface="Aharoni" panose="02010803020104030203" pitchFamily="2" charset="-79"/>
              </a:rPr>
              <a:t>County Participation and Implementation</a:t>
            </a:r>
            <a:endParaRPr lang="en-US" dirty="0"/>
          </a:p>
        </p:txBody>
      </p:sp>
    </p:spTree>
    <p:extLst>
      <p:ext uri="{BB962C8B-B14F-4D97-AF65-F5344CB8AC3E}">
        <p14:creationId xmlns:p14="http://schemas.microsoft.com/office/powerpoint/2010/main" val="79171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756560943"/>
              </p:ext>
            </p:extLst>
          </p:nvPr>
        </p:nvGraphicFramePr>
        <p:xfrm>
          <a:off x="457200" y="1676400"/>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92953" y="1222975"/>
            <a:ext cx="2845426" cy="1754326"/>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Cognitive-behavioral therapy for suicide prevention (CBT-SP)</a:t>
            </a:r>
          </a:p>
          <a:p>
            <a:pPr algn="ctr"/>
            <a:endParaRPr lang="en-US" b="1" dirty="0"/>
          </a:p>
          <a:p>
            <a:pPr algn="ctr"/>
            <a:r>
              <a:rPr lang="en-US" b="1" dirty="0" smtClean="0"/>
              <a:t>Attachment-based family therapy (ABFT)</a:t>
            </a:r>
            <a:endParaRPr lang="en-US" b="1" dirty="0"/>
          </a:p>
        </p:txBody>
      </p:sp>
      <p:sp>
        <p:nvSpPr>
          <p:cNvPr id="6" name="TextBox 5"/>
          <p:cNvSpPr txBox="1"/>
          <p:nvPr/>
        </p:nvSpPr>
        <p:spPr>
          <a:xfrm>
            <a:off x="152400" y="1847320"/>
            <a:ext cx="2845426" cy="1200329"/>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Suicide risk assessment</a:t>
            </a:r>
          </a:p>
          <a:p>
            <a:pPr algn="ctr"/>
            <a:r>
              <a:rPr lang="en-US" b="1" dirty="0" smtClean="0"/>
              <a:t>Safety Planning</a:t>
            </a:r>
          </a:p>
          <a:p>
            <a:pPr algn="ctr"/>
            <a:r>
              <a:rPr lang="en-US" b="1" dirty="0" err="1" smtClean="0"/>
              <a:t>Postvention</a:t>
            </a:r>
            <a:endParaRPr lang="en-US" b="1" dirty="0" smtClean="0"/>
          </a:p>
          <a:p>
            <a:pPr algn="ctr"/>
            <a:r>
              <a:rPr lang="en-US" b="1" dirty="0" smtClean="0"/>
              <a:t>Family Engagement</a:t>
            </a:r>
            <a:endParaRPr lang="en-US" b="1" dirty="0"/>
          </a:p>
        </p:txBody>
      </p:sp>
      <p:sp>
        <p:nvSpPr>
          <p:cNvPr id="7" name="TextBox 6"/>
          <p:cNvSpPr txBox="1"/>
          <p:nvPr/>
        </p:nvSpPr>
        <p:spPr>
          <a:xfrm>
            <a:off x="457200" y="4520327"/>
            <a:ext cx="2810009" cy="2031325"/>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Myths</a:t>
            </a:r>
          </a:p>
          <a:p>
            <a:pPr algn="ctr"/>
            <a:r>
              <a:rPr lang="en-US" b="1" dirty="0" smtClean="0"/>
              <a:t>Risk and protective factors</a:t>
            </a:r>
          </a:p>
          <a:p>
            <a:pPr algn="ctr"/>
            <a:r>
              <a:rPr lang="en-US" b="1" dirty="0" smtClean="0"/>
              <a:t>Warning Signs</a:t>
            </a:r>
          </a:p>
          <a:p>
            <a:pPr algn="ctr"/>
            <a:r>
              <a:rPr lang="en-US" b="1" dirty="0" smtClean="0"/>
              <a:t>How to respond to youth who may be suicidal</a:t>
            </a:r>
          </a:p>
        </p:txBody>
      </p:sp>
      <p:sp>
        <p:nvSpPr>
          <p:cNvPr id="3" name="Title 2"/>
          <p:cNvSpPr>
            <a:spLocks noGrp="1"/>
          </p:cNvSpPr>
          <p:nvPr>
            <p:ph type="title"/>
          </p:nvPr>
        </p:nvSpPr>
        <p:spPr/>
        <p:txBody>
          <a:bodyPr/>
          <a:lstStyle/>
          <a:p>
            <a:r>
              <a:rPr lang="en-US" dirty="0" smtClean="0"/>
              <a:t>Suicide Prevention Training Topics</a:t>
            </a:r>
            <a:endParaRPr lang="en-US" dirty="0"/>
          </a:p>
        </p:txBody>
      </p:sp>
    </p:spTree>
    <p:extLst>
      <p:ext uri="{BB962C8B-B14F-4D97-AF65-F5344CB8AC3E}">
        <p14:creationId xmlns:p14="http://schemas.microsoft.com/office/powerpoint/2010/main" val="545088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14051849"/>
              </p:ext>
            </p:extLst>
          </p:nvPr>
        </p:nvGraphicFramePr>
        <p:xfrm>
          <a:off x="644438" y="1066800"/>
          <a:ext cx="7937314" cy="473298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909400" y="3079243"/>
            <a:ext cx="1796796" cy="1131079"/>
          </a:xfrm>
          <a:prstGeom prst="rect">
            <a:avLst/>
          </a:prstGeom>
          <a:noFill/>
        </p:spPr>
        <p:txBody>
          <a:bodyPr wrap="square" rtlCol="0">
            <a:spAutoFit/>
          </a:bodyPr>
          <a:lstStyle/>
          <a:p>
            <a:pPr algn="ctr"/>
            <a:endParaRPr lang="en-US" sz="2250" dirty="0">
              <a:latin typeface="Aharoni" panose="02010803020104030203" pitchFamily="2" charset="-79"/>
              <a:cs typeface="Aharoni" panose="02010803020104030203" pitchFamily="2" charset="-79"/>
            </a:endParaRPr>
          </a:p>
          <a:p>
            <a:pPr algn="ctr"/>
            <a:r>
              <a:rPr lang="en-US" sz="4500" dirty="0">
                <a:solidFill>
                  <a:schemeClr val="bg1"/>
                </a:solidFill>
                <a:latin typeface="Aharoni" panose="02010803020104030203" pitchFamily="2" charset="-79"/>
                <a:cs typeface="Aharoni" panose="02010803020104030203" pitchFamily="2" charset="-79"/>
              </a:rPr>
              <a:t>55%</a:t>
            </a:r>
          </a:p>
        </p:txBody>
      </p:sp>
      <p:sp>
        <p:nvSpPr>
          <p:cNvPr id="12" name="TextBox 11"/>
          <p:cNvSpPr txBox="1"/>
          <p:nvPr/>
        </p:nvSpPr>
        <p:spPr>
          <a:xfrm>
            <a:off x="3026791" y="3096054"/>
            <a:ext cx="1722554" cy="1131079"/>
          </a:xfrm>
          <a:prstGeom prst="rect">
            <a:avLst/>
          </a:prstGeom>
          <a:noFill/>
        </p:spPr>
        <p:txBody>
          <a:bodyPr wrap="square" rtlCol="0">
            <a:spAutoFit/>
          </a:bodyPr>
          <a:lstStyle/>
          <a:p>
            <a:pPr algn="ctr"/>
            <a:endParaRPr lang="en-US" sz="2250" dirty="0">
              <a:latin typeface="Aharoni" panose="02010803020104030203" pitchFamily="2" charset="-79"/>
              <a:cs typeface="Aharoni" panose="02010803020104030203" pitchFamily="2" charset="-79"/>
            </a:endParaRPr>
          </a:p>
          <a:p>
            <a:pPr algn="ctr"/>
            <a:r>
              <a:rPr lang="en-US" sz="4500" dirty="0">
                <a:solidFill>
                  <a:schemeClr val="bg1"/>
                </a:solidFill>
                <a:latin typeface="Aharoni" panose="02010803020104030203" pitchFamily="2" charset="-79"/>
                <a:cs typeface="Aharoni" panose="02010803020104030203" pitchFamily="2" charset="-79"/>
              </a:rPr>
              <a:t>32%</a:t>
            </a:r>
          </a:p>
        </p:txBody>
      </p:sp>
      <p:sp>
        <p:nvSpPr>
          <p:cNvPr id="6" name="TextBox 5"/>
          <p:cNvSpPr txBox="1"/>
          <p:nvPr/>
        </p:nvSpPr>
        <p:spPr>
          <a:xfrm>
            <a:off x="4445307" y="1609262"/>
            <a:ext cx="608077" cy="715581"/>
          </a:xfrm>
          <a:prstGeom prst="rect">
            <a:avLst/>
          </a:prstGeom>
          <a:noFill/>
        </p:spPr>
        <p:txBody>
          <a:bodyPr wrap="square" rtlCol="0">
            <a:spAutoFit/>
          </a:bodyPr>
          <a:lstStyle/>
          <a:p>
            <a:r>
              <a:rPr lang="en-US" sz="2250" dirty="0">
                <a:latin typeface="Aharoni" panose="02010803020104030203" pitchFamily="2" charset="-79"/>
                <a:cs typeface="Aharoni" panose="02010803020104030203" pitchFamily="2" charset="-79"/>
              </a:rPr>
              <a:t>3</a:t>
            </a:r>
            <a:r>
              <a:rPr lang="en-US" sz="2250" dirty="0">
                <a:latin typeface="Aharoni" panose="02010803020104030203" pitchFamily="2" charset="-79"/>
                <a:cs typeface="Aharoni" panose="02010803020104030203" pitchFamily="2" charset="-79"/>
              </a:rPr>
              <a:t>%</a:t>
            </a:r>
            <a:endParaRPr lang="en-US" sz="2250" dirty="0">
              <a:latin typeface="Aharoni" panose="02010803020104030203" pitchFamily="2" charset="-79"/>
              <a:cs typeface="Aharoni" panose="02010803020104030203" pitchFamily="2" charset="-79"/>
            </a:endParaRPr>
          </a:p>
          <a:p>
            <a:endParaRPr lang="en-US" dirty="0"/>
          </a:p>
        </p:txBody>
      </p:sp>
      <p:sp>
        <p:nvSpPr>
          <p:cNvPr id="7" name="TextBox 6"/>
          <p:cNvSpPr txBox="1"/>
          <p:nvPr/>
        </p:nvSpPr>
        <p:spPr>
          <a:xfrm>
            <a:off x="4038601" y="1654158"/>
            <a:ext cx="516866" cy="715581"/>
          </a:xfrm>
          <a:prstGeom prst="rect">
            <a:avLst/>
          </a:prstGeom>
          <a:noFill/>
        </p:spPr>
        <p:txBody>
          <a:bodyPr wrap="square" rtlCol="0">
            <a:spAutoFit/>
          </a:bodyPr>
          <a:lstStyle/>
          <a:p>
            <a:r>
              <a:rPr lang="en-US" sz="2250" dirty="0">
                <a:latin typeface="Aharoni" panose="02010803020104030203" pitchFamily="2" charset="-79"/>
                <a:cs typeface="Aharoni" panose="02010803020104030203" pitchFamily="2" charset="-79"/>
              </a:rPr>
              <a:t>2</a:t>
            </a:r>
            <a:r>
              <a:rPr lang="en-US" sz="2250" dirty="0">
                <a:latin typeface="Aharoni" panose="02010803020104030203" pitchFamily="2" charset="-79"/>
                <a:cs typeface="Aharoni" panose="02010803020104030203" pitchFamily="2" charset="-79"/>
              </a:rPr>
              <a:t>%</a:t>
            </a:r>
            <a:endParaRPr lang="en-US" sz="2250" dirty="0">
              <a:latin typeface="Aharoni" panose="02010803020104030203" pitchFamily="2" charset="-79"/>
              <a:cs typeface="Aharoni" panose="02010803020104030203" pitchFamily="2" charset="-79"/>
            </a:endParaRPr>
          </a:p>
          <a:p>
            <a:endParaRPr lang="en-US" dirty="0"/>
          </a:p>
        </p:txBody>
      </p:sp>
      <p:sp>
        <p:nvSpPr>
          <p:cNvPr id="3" name="TextBox 2"/>
          <p:cNvSpPr txBox="1"/>
          <p:nvPr/>
        </p:nvSpPr>
        <p:spPr>
          <a:xfrm>
            <a:off x="2511471" y="5681052"/>
            <a:ext cx="4475747" cy="657872"/>
          </a:xfrm>
          <a:prstGeom prst="rect">
            <a:avLst/>
          </a:prstGeom>
          <a:noFill/>
        </p:spPr>
        <p:txBody>
          <a:bodyPr wrap="square" rtlCol="0">
            <a:spAutoFit/>
          </a:bodyPr>
          <a:lstStyle/>
          <a:p>
            <a:r>
              <a:rPr lang="en-US" sz="1875" b="1" dirty="0">
                <a:solidFill>
                  <a:srgbClr val="FF0000"/>
                </a:solidFill>
              </a:rPr>
              <a:t>198 </a:t>
            </a:r>
            <a:r>
              <a:rPr lang="en-US" sz="1875" dirty="0"/>
              <a:t>trainings</a:t>
            </a:r>
            <a:r>
              <a:rPr lang="en-US" sz="1875" b="1" dirty="0"/>
              <a:t> </a:t>
            </a:r>
            <a:r>
              <a:rPr lang="en-US" sz="1875" dirty="0"/>
              <a:t>reaching </a:t>
            </a:r>
            <a:r>
              <a:rPr lang="en-US" sz="1875" b="1" dirty="0">
                <a:solidFill>
                  <a:srgbClr val="FF0000"/>
                </a:solidFill>
              </a:rPr>
              <a:t>11,381 </a:t>
            </a:r>
            <a:r>
              <a:rPr lang="en-US" sz="1875" dirty="0"/>
              <a:t>individuals</a:t>
            </a:r>
            <a:endParaRPr lang="en-US" sz="1875" dirty="0"/>
          </a:p>
          <a:p>
            <a:endParaRPr lang="en-US" dirty="0"/>
          </a:p>
        </p:txBody>
      </p:sp>
      <p:sp>
        <p:nvSpPr>
          <p:cNvPr id="10" name="TextBox 9"/>
          <p:cNvSpPr txBox="1"/>
          <p:nvPr/>
        </p:nvSpPr>
        <p:spPr>
          <a:xfrm>
            <a:off x="3705968" y="1903313"/>
            <a:ext cx="732305" cy="900246"/>
          </a:xfrm>
          <a:prstGeom prst="rect">
            <a:avLst/>
          </a:prstGeom>
          <a:noFill/>
        </p:spPr>
        <p:txBody>
          <a:bodyPr wrap="square" rtlCol="0">
            <a:spAutoFit/>
          </a:bodyPr>
          <a:lstStyle/>
          <a:p>
            <a:pPr algn="ctr"/>
            <a:endParaRPr lang="en-US" sz="2250" dirty="0">
              <a:latin typeface="Aharoni" panose="02010803020104030203" pitchFamily="2" charset="-79"/>
              <a:cs typeface="Aharoni" panose="02010803020104030203" pitchFamily="2" charset="-79"/>
            </a:endParaRPr>
          </a:p>
          <a:p>
            <a:pPr algn="ctr"/>
            <a:r>
              <a:rPr lang="en-US" sz="3000" dirty="0">
                <a:solidFill>
                  <a:schemeClr val="bg1"/>
                </a:solidFill>
                <a:latin typeface="Aharoni" panose="02010803020104030203" pitchFamily="2" charset="-79"/>
                <a:cs typeface="Aharoni" panose="02010803020104030203" pitchFamily="2" charset="-79"/>
              </a:rPr>
              <a:t>8%</a:t>
            </a:r>
          </a:p>
        </p:txBody>
      </p:sp>
      <p:sp>
        <p:nvSpPr>
          <p:cNvPr id="13" name="Rectangle 12"/>
          <p:cNvSpPr/>
          <p:nvPr/>
        </p:nvSpPr>
        <p:spPr>
          <a:xfrm>
            <a:off x="644438" y="286888"/>
            <a:ext cx="8042362" cy="523220"/>
          </a:xfrm>
          <a:prstGeom prst="rect">
            <a:avLst/>
          </a:prstGeom>
        </p:spPr>
        <p:txBody>
          <a:bodyPr wrap="square">
            <a:spAutoFit/>
          </a:bodyPr>
          <a:lstStyle/>
          <a:p>
            <a:r>
              <a:rPr lang="en-US" sz="2800" kern="0" dirty="0" smtClean="0">
                <a:solidFill>
                  <a:srgbClr val="FFFFFF"/>
                </a:solidFill>
                <a:latin typeface="Aharoni" panose="02010803020104030203" pitchFamily="2" charset="-79"/>
                <a:ea typeface="ＭＳ Ｐゴシック" pitchFamily="-111" charset="-128"/>
                <a:cs typeface="Aharoni" panose="02010803020104030203" pitchFamily="2" charset="-79"/>
              </a:rPr>
              <a:t>Training Type</a:t>
            </a:r>
            <a:endParaRPr lang="en-US" dirty="0"/>
          </a:p>
        </p:txBody>
      </p:sp>
    </p:spTree>
    <p:extLst>
      <p:ext uri="{BB962C8B-B14F-4D97-AF65-F5344CB8AC3E}">
        <p14:creationId xmlns:p14="http://schemas.microsoft.com/office/powerpoint/2010/main" val="2993893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Persuade, Refer (QPR)</a:t>
            </a:r>
            <a:endParaRPr lang="en-US" dirty="0">
              <a:solidFill>
                <a:srgbClr val="00006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685801" y="1600200"/>
            <a:ext cx="7680960" cy="4404360"/>
          </a:xfrm>
        </p:spPr>
        <p:txBody>
          <a:bodyPr/>
          <a:lstStyle/>
          <a:p>
            <a:pPr marL="0" indent="0">
              <a:buNone/>
            </a:pPr>
            <a:r>
              <a:rPr lang="en-US" sz="2500" b="1" dirty="0" smtClean="0">
                <a:latin typeface="+mj-lt"/>
                <a:cs typeface="Times New Roman" panose="02020603050405020304" pitchFamily="18" charset="0"/>
              </a:rPr>
              <a:t>Gatekeeper Training: </a:t>
            </a:r>
            <a:r>
              <a:rPr lang="en-US" sz="2500" dirty="0" smtClean="0">
                <a:latin typeface="+mj-lt"/>
                <a:cs typeface="Times New Roman" panose="02020603050405020304" pitchFamily="18" charset="0"/>
              </a:rPr>
              <a:t>Designed for anyone who is strategically positioned to recognize and refer someone at risk of suicide (e.g., parents, friends, neighbors, teachers, coaches, caseworkers, etc.)</a:t>
            </a:r>
          </a:p>
          <a:p>
            <a:pPr>
              <a:buFont typeface="Arial" panose="020B0604020202020204" pitchFamily="34" charset="0"/>
              <a:buChar char="•"/>
            </a:pPr>
            <a:r>
              <a:rPr lang="en-US" sz="2500" b="1" dirty="0" smtClean="0">
                <a:latin typeface="+mj-lt"/>
                <a:cs typeface="Times New Roman" panose="02020603050405020304" pitchFamily="18" charset="0"/>
              </a:rPr>
              <a:t>Question</a:t>
            </a:r>
            <a:br>
              <a:rPr lang="en-US" sz="2500" b="1" dirty="0" smtClean="0">
                <a:latin typeface="+mj-lt"/>
                <a:cs typeface="Times New Roman" panose="02020603050405020304" pitchFamily="18" charset="0"/>
              </a:rPr>
            </a:br>
            <a:r>
              <a:rPr lang="en-US" sz="2500" dirty="0" smtClean="0">
                <a:latin typeface="+mj-lt"/>
                <a:cs typeface="Times New Roman" panose="02020603050405020304" pitchFamily="18" charset="0"/>
              </a:rPr>
              <a:t>The individual’s desire or intent regarding suicide</a:t>
            </a:r>
          </a:p>
          <a:p>
            <a:pPr>
              <a:buFont typeface="Arial" panose="020B0604020202020204" pitchFamily="34" charset="0"/>
              <a:buChar char="•"/>
            </a:pPr>
            <a:r>
              <a:rPr lang="en-US" sz="2500" b="1" dirty="0" smtClean="0">
                <a:latin typeface="+mj-lt"/>
                <a:cs typeface="Times New Roman" panose="02020603050405020304" pitchFamily="18" charset="0"/>
              </a:rPr>
              <a:t>Persuade</a:t>
            </a:r>
            <a:r>
              <a:rPr lang="en-US" sz="2500" dirty="0" smtClean="0">
                <a:latin typeface="+mj-lt"/>
                <a:cs typeface="Times New Roman" panose="02020603050405020304" pitchFamily="18" charset="0"/>
              </a:rPr>
              <a:t/>
            </a:r>
            <a:br>
              <a:rPr lang="en-US" sz="2500" dirty="0" smtClean="0">
                <a:latin typeface="+mj-lt"/>
                <a:cs typeface="Times New Roman" panose="02020603050405020304" pitchFamily="18" charset="0"/>
              </a:rPr>
            </a:br>
            <a:r>
              <a:rPr lang="en-US" sz="2500" dirty="0" smtClean="0">
                <a:latin typeface="+mj-lt"/>
                <a:cs typeface="Times New Roman" panose="02020603050405020304" pitchFamily="18" charset="0"/>
              </a:rPr>
              <a:t>The individual to seek and accept help</a:t>
            </a:r>
          </a:p>
          <a:p>
            <a:pPr>
              <a:buFont typeface="Arial" panose="020B0604020202020204" pitchFamily="34" charset="0"/>
              <a:buChar char="•"/>
            </a:pPr>
            <a:r>
              <a:rPr lang="en-US" sz="2500" b="1" dirty="0" smtClean="0">
                <a:latin typeface="+mj-lt"/>
                <a:cs typeface="Times New Roman" panose="02020603050405020304" pitchFamily="18" charset="0"/>
              </a:rPr>
              <a:t>Refer</a:t>
            </a:r>
            <a:r>
              <a:rPr lang="en-US" sz="2500" dirty="0" smtClean="0">
                <a:latin typeface="+mj-lt"/>
                <a:cs typeface="Times New Roman" panose="02020603050405020304" pitchFamily="18" charset="0"/>
              </a:rPr>
              <a:t/>
            </a:r>
            <a:br>
              <a:rPr lang="en-US" sz="2500" dirty="0" smtClean="0">
                <a:latin typeface="+mj-lt"/>
                <a:cs typeface="Times New Roman" panose="02020603050405020304" pitchFamily="18" charset="0"/>
              </a:rPr>
            </a:br>
            <a:r>
              <a:rPr lang="en-US" sz="2500" dirty="0" smtClean="0">
                <a:latin typeface="+mj-lt"/>
                <a:cs typeface="Times New Roman" panose="02020603050405020304" pitchFamily="18" charset="0"/>
              </a:rPr>
              <a:t>The individual to appropriate resources </a:t>
            </a:r>
            <a:endParaRPr lang="en-US" sz="2500" b="1" dirty="0">
              <a:latin typeface="+mj-lt"/>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3992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cs typeface="Times New Roman" panose="02020603050405020304" pitchFamily="18" charset="0"/>
              </a:rPr>
              <a:t>QPR Instructor Training</a:t>
            </a:r>
            <a:br>
              <a:rPr lang="en-US" dirty="0" smtClean="0">
                <a:cs typeface="Times New Roman" panose="02020603050405020304" pitchFamily="18" charset="0"/>
              </a:rPr>
            </a:br>
            <a:endParaRPr lang="en-US" dirty="0">
              <a:solidFill>
                <a:srgbClr val="00006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701040" y="1676400"/>
            <a:ext cx="7696200" cy="4343400"/>
          </a:xfrm>
        </p:spPr>
        <p:txBody>
          <a:bodyPr>
            <a:normAutofit fontScale="70000" lnSpcReduction="20000"/>
          </a:bodyPr>
          <a:lstStyle/>
          <a:p>
            <a:r>
              <a:rPr lang="en-US" sz="3100" dirty="0">
                <a:latin typeface="+mj-lt"/>
              </a:rPr>
              <a:t>7</a:t>
            </a:r>
            <a:r>
              <a:rPr lang="en-US" sz="3100" dirty="0">
                <a:latin typeface="+mj-lt"/>
              </a:rPr>
              <a:t> QPR Instructor Trainings </a:t>
            </a:r>
            <a:r>
              <a:rPr lang="en-US" sz="3100" dirty="0">
                <a:latin typeface="+mj-lt"/>
                <a:sym typeface="Wingdings" panose="05000000000000000000" pitchFamily="2" charset="2"/>
              </a:rPr>
              <a:t> 96 new QPR Instructors</a:t>
            </a:r>
          </a:p>
          <a:p>
            <a:pPr lvl="1"/>
            <a:r>
              <a:rPr lang="en-US" sz="2500" dirty="0">
                <a:latin typeface="+mj-lt"/>
                <a:sym typeface="Wingdings" panose="05000000000000000000" pitchFamily="2" charset="2"/>
              </a:rPr>
              <a:t>School District employees (administrators and school mental health professionals)</a:t>
            </a:r>
          </a:p>
          <a:p>
            <a:pPr lvl="1"/>
            <a:r>
              <a:rPr lang="en-US" sz="2500" dirty="0">
                <a:latin typeface="+mj-lt"/>
                <a:sym typeface="Wingdings" panose="05000000000000000000" pitchFamily="2" charset="2"/>
              </a:rPr>
              <a:t>County and state employees</a:t>
            </a:r>
          </a:p>
          <a:p>
            <a:pPr lvl="1"/>
            <a:r>
              <a:rPr lang="en-US" sz="2500" dirty="0">
                <a:latin typeface="+mj-lt"/>
                <a:sym typeface="Wingdings" panose="05000000000000000000" pitchFamily="2" charset="2"/>
              </a:rPr>
              <a:t>Suicide Prevention Task Force Members</a:t>
            </a:r>
          </a:p>
          <a:p>
            <a:pPr lvl="1"/>
            <a:r>
              <a:rPr lang="en-US" sz="2500" dirty="0">
                <a:latin typeface="+mj-lt"/>
                <a:sym typeface="Wingdings" panose="05000000000000000000" pitchFamily="2" charset="2"/>
              </a:rPr>
              <a:t>Residential Treatment Facility (RTF) administrators and clinicians</a:t>
            </a:r>
          </a:p>
          <a:p>
            <a:pPr lvl="1"/>
            <a:r>
              <a:rPr lang="en-US" sz="2500" dirty="0">
                <a:latin typeface="+mj-lt"/>
                <a:sym typeface="Wingdings" panose="05000000000000000000" pitchFamily="2" charset="2"/>
              </a:rPr>
              <a:t>College faculty (primarily in pre-service teacher preparation programs)</a:t>
            </a:r>
          </a:p>
          <a:p>
            <a:pPr lvl="1"/>
            <a:r>
              <a:rPr lang="en-US" sz="2500" dirty="0" smtClean="0">
                <a:latin typeface="+mj-lt"/>
                <a:sym typeface="Wingdings" panose="05000000000000000000" pitchFamily="2" charset="2"/>
              </a:rPr>
              <a:t>SAP Regional Coordinators</a:t>
            </a:r>
            <a:endParaRPr lang="en-US" sz="2500" dirty="0">
              <a:latin typeface="+mj-lt"/>
              <a:sym typeface="Wingdings" panose="05000000000000000000" pitchFamily="2" charset="2"/>
            </a:endParaRPr>
          </a:p>
          <a:p>
            <a:endParaRPr lang="en-US" sz="2500" dirty="0">
              <a:latin typeface="+mj-lt"/>
              <a:sym typeface="Wingdings" panose="05000000000000000000" pitchFamily="2" charset="2"/>
            </a:endParaRPr>
          </a:p>
          <a:p>
            <a:r>
              <a:rPr lang="en-US" sz="3100" dirty="0">
                <a:latin typeface="+mj-lt"/>
                <a:sym typeface="Wingdings" panose="05000000000000000000" pitchFamily="2" charset="2"/>
              </a:rPr>
              <a:t>37 Trainings  </a:t>
            </a:r>
            <a:r>
              <a:rPr lang="en-US" sz="3100" dirty="0" smtClean="0">
                <a:latin typeface="+mj-lt"/>
                <a:sym typeface="Wingdings" panose="05000000000000000000" pitchFamily="2" charset="2"/>
              </a:rPr>
              <a:t>over 1200 </a:t>
            </a:r>
            <a:r>
              <a:rPr lang="en-US" sz="3100" dirty="0">
                <a:latin typeface="+mj-lt"/>
                <a:sym typeface="Wingdings" panose="05000000000000000000" pitchFamily="2" charset="2"/>
              </a:rPr>
              <a:t>new gatekeepers since May 2016</a:t>
            </a:r>
          </a:p>
          <a:p>
            <a:pPr lvl="1"/>
            <a:r>
              <a:rPr lang="en-US" sz="2500" dirty="0">
                <a:latin typeface="+mj-lt"/>
                <a:sym typeface="Wingdings" panose="05000000000000000000" pitchFamily="2" charset="2"/>
              </a:rPr>
              <a:t>NOTE:  75% of QPR Instructors were trained in May 2017 or later</a:t>
            </a:r>
            <a:endParaRPr lang="en-US" sz="2500" dirty="0">
              <a:latin typeface="+mj-lt"/>
            </a:endParaRPr>
          </a:p>
          <a:p>
            <a:endParaRPr lang="en-US" dirty="0" smtClean="0"/>
          </a:p>
          <a:p>
            <a:endParaRPr lang="en-US" dirty="0" smtClean="0"/>
          </a:p>
        </p:txBody>
      </p:sp>
    </p:spTree>
    <p:extLst>
      <p:ext uri="{BB962C8B-B14F-4D97-AF65-F5344CB8AC3E}">
        <p14:creationId xmlns:p14="http://schemas.microsoft.com/office/powerpoint/2010/main" val="505369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Prevention Online Learning Center</a:t>
            </a:r>
            <a:endParaRPr lang="en-US" dirty="0"/>
          </a:p>
        </p:txBody>
      </p:sp>
      <p:sp>
        <p:nvSpPr>
          <p:cNvPr id="3" name="Content Placeholder 2"/>
          <p:cNvSpPr>
            <a:spLocks noGrp="1"/>
          </p:cNvSpPr>
          <p:nvPr>
            <p:ph sz="quarter" idx="13"/>
          </p:nvPr>
        </p:nvSpPr>
        <p:spPr>
          <a:xfrm>
            <a:off x="152400" y="1447800"/>
            <a:ext cx="5882640" cy="4800600"/>
          </a:xfrm>
        </p:spPr>
        <p:txBody>
          <a:bodyPr/>
          <a:lstStyle/>
          <a:p>
            <a:pPr>
              <a:buClr>
                <a:srgbClr val="FF0000"/>
              </a:buClr>
              <a:buFont typeface="Arial" panose="020B0604020202020204" pitchFamily="34" charset="0"/>
              <a:buChar char="•"/>
            </a:pPr>
            <a:r>
              <a:rPr lang="en-US" dirty="0" smtClean="0"/>
              <a:t>Trainings based on role</a:t>
            </a:r>
            <a:endParaRPr lang="en-US" dirty="0"/>
          </a:p>
          <a:p>
            <a:pPr>
              <a:buClr>
                <a:srgbClr val="FF0000"/>
              </a:buClr>
              <a:buFont typeface="Arial" panose="020B0604020202020204" pitchFamily="34" charset="0"/>
              <a:buChar char="•"/>
            </a:pPr>
            <a:endParaRPr lang="en-US" dirty="0"/>
          </a:p>
          <a:p>
            <a:pPr>
              <a:buClr>
                <a:srgbClr val="FF0000"/>
              </a:buClr>
              <a:buFont typeface="Arial" panose="020B0604020202020204" pitchFamily="34" charset="0"/>
              <a:buChar char="•"/>
            </a:pPr>
            <a:r>
              <a:rPr lang="en-US" dirty="0" smtClean="0"/>
              <a:t>Courses/classes</a:t>
            </a:r>
            <a:endParaRPr lang="en-US" dirty="0"/>
          </a:p>
          <a:p>
            <a:pPr>
              <a:buClr>
                <a:srgbClr val="FF0000"/>
              </a:buClr>
              <a:buFont typeface="Arial" panose="020B0604020202020204" pitchFamily="34" charset="0"/>
              <a:buChar char="•"/>
            </a:pPr>
            <a:endParaRPr lang="en-US" dirty="0"/>
          </a:p>
          <a:p>
            <a:pPr>
              <a:buClr>
                <a:srgbClr val="FF0000"/>
              </a:buClr>
              <a:buFont typeface="Arial" panose="020B0604020202020204" pitchFamily="34" charset="0"/>
              <a:buChar char="•"/>
            </a:pPr>
            <a:r>
              <a:rPr lang="en-US" dirty="0" smtClean="0"/>
              <a:t>Pre-test/post-test</a:t>
            </a:r>
          </a:p>
          <a:p>
            <a:pPr>
              <a:buClr>
                <a:srgbClr val="FF0000"/>
              </a:buClr>
              <a:buFont typeface="Arial" panose="020B0604020202020204" pitchFamily="34" charset="0"/>
              <a:buChar char="•"/>
            </a:pPr>
            <a:endParaRPr lang="en-US" dirty="0"/>
          </a:p>
          <a:p>
            <a:pPr>
              <a:buClr>
                <a:srgbClr val="FF0000"/>
              </a:buClr>
              <a:buFont typeface="Arial" panose="020B0604020202020204" pitchFamily="34" charset="0"/>
              <a:buChar char="•"/>
            </a:pPr>
            <a:r>
              <a:rPr lang="en-US" dirty="0" smtClean="0"/>
              <a:t>Certificates of completion</a:t>
            </a:r>
          </a:p>
          <a:p>
            <a:pPr>
              <a:buClr>
                <a:srgbClr val="FF0000"/>
              </a:buClr>
              <a:buFont typeface="Arial" panose="020B0604020202020204" pitchFamily="34" charset="0"/>
              <a:buChar char="•"/>
            </a:pPr>
            <a:endParaRPr lang="en-US" dirty="0"/>
          </a:p>
          <a:p>
            <a:pPr>
              <a:buClr>
                <a:srgbClr val="FF0000"/>
              </a:buClr>
              <a:buFont typeface="Arial" panose="020B0604020202020204" pitchFamily="34" charset="0"/>
              <a:buChar char="•"/>
            </a:pPr>
            <a:r>
              <a:rPr lang="en-US" dirty="0" smtClean="0"/>
              <a:t>Print transcript for Act 48 credit</a:t>
            </a:r>
            <a:endParaRPr lang="en-US" dirty="0"/>
          </a:p>
          <a:p>
            <a:pPr>
              <a:buClr>
                <a:srgbClr val="FF0000"/>
              </a:buClr>
              <a:buFont typeface="Arial" panose="020B0604020202020204" pitchFamily="34" charset="0"/>
              <a:buChar char="•"/>
            </a:pPr>
            <a:endParaRPr lang="en-US" dirty="0"/>
          </a:p>
        </p:txBody>
      </p:sp>
      <p:sp>
        <p:nvSpPr>
          <p:cNvPr id="4" name="Date Placeholder 3"/>
          <p:cNvSpPr>
            <a:spLocks noGrp="1"/>
          </p:cNvSpPr>
          <p:nvPr>
            <p:ph type="dt" sz="half" idx="2"/>
          </p:nvPr>
        </p:nvSpPr>
        <p:spPr/>
        <p:txBody>
          <a:bodyPr/>
          <a:lstStyle/>
          <a:p>
            <a:pPr>
              <a:defRPr/>
            </a:pPr>
            <a:fld id="{19016256-A15E-472F-A44B-6D4C4106F6AD}" type="datetime1">
              <a:rPr lang="en-US" smtClean="0"/>
              <a:t>12/5/2017</a:t>
            </a:fld>
            <a:endParaRPr lang="en-US" dirty="0"/>
          </a:p>
        </p:txBody>
      </p:sp>
      <p:sp>
        <p:nvSpPr>
          <p:cNvPr id="5" name="Slide Number Placeholder 4"/>
          <p:cNvSpPr>
            <a:spLocks noGrp="1"/>
          </p:cNvSpPr>
          <p:nvPr>
            <p:ph type="sldNum" sz="quarter" idx="4"/>
          </p:nvPr>
        </p:nvSpPr>
        <p:spPr/>
        <p:txBody>
          <a:bodyPr/>
          <a:lstStyle/>
          <a:p>
            <a:pPr>
              <a:defRPr/>
            </a:pPr>
            <a:fld id="{70265E95-77F9-457A-9EE3-4D9004F83F9A}" type="slidenum">
              <a:rPr lang="en-US" smtClean="0"/>
              <a:pPr>
                <a:defRPr/>
              </a:pPr>
              <a:t>9</a:t>
            </a:fld>
            <a:endParaRPr lang="en-US"/>
          </a:p>
        </p:txBody>
      </p:sp>
      <p:pic>
        <p:nvPicPr>
          <p:cNvPr id="6" name="Picture 2" descr="Inline image 2"/>
          <p:cNvPicPr>
            <a:picLocks noChangeAspect="1" noChangeArrowheads="1"/>
          </p:cNvPicPr>
          <p:nvPr/>
        </p:nvPicPr>
        <p:blipFill rotWithShape="1">
          <a:blip r:embed="rId3">
            <a:extLst>
              <a:ext uri="{28A0092B-C50C-407E-A947-70E740481C1C}">
                <a14:useLocalDpi xmlns:a14="http://schemas.microsoft.com/office/drawing/2010/main" val="0"/>
              </a:ext>
            </a:extLst>
          </a:blip>
          <a:srcRect t="14010" b="67287"/>
          <a:stretch/>
        </p:blipFill>
        <p:spPr bwMode="auto">
          <a:xfrm>
            <a:off x="4267200" y="1676400"/>
            <a:ext cx="472405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12175" y="5562600"/>
            <a:ext cx="5519650" cy="461665"/>
          </a:xfrm>
          <a:prstGeom prst="rect">
            <a:avLst/>
          </a:prstGeom>
          <a:noFill/>
        </p:spPr>
        <p:txBody>
          <a:bodyPr wrap="square" rtlCol="0">
            <a:spAutoFit/>
          </a:bodyPr>
          <a:lstStyle/>
          <a:p>
            <a:pPr algn="ctr"/>
            <a:r>
              <a:rPr lang="en-US" sz="2400" b="1" dirty="0" smtClean="0">
                <a:solidFill>
                  <a:srgbClr val="FF0000"/>
                </a:solidFill>
              </a:rPr>
              <a:t>www.preventsuicidepalearning.com</a:t>
            </a:r>
            <a:endParaRPr lang="en-US" sz="2400" b="1" dirty="0">
              <a:solidFill>
                <a:srgbClr val="FF0000"/>
              </a:solidFill>
            </a:endParaRPr>
          </a:p>
        </p:txBody>
      </p:sp>
    </p:spTree>
    <p:extLst>
      <p:ext uri="{BB962C8B-B14F-4D97-AF65-F5344CB8AC3E}">
        <p14:creationId xmlns:p14="http://schemas.microsoft.com/office/powerpoint/2010/main" val="716546663"/>
      </p:ext>
    </p:extLst>
  </p:cSld>
  <p:clrMapOvr>
    <a:masterClrMapping/>
  </p:clrMapOvr>
</p:sld>
</file>

<file path=ppt/theme/theme1.xml><?xml version="1.0" encoding="utf-8"?>
<a:theme xmlns:a="http://schemas.openxmlformats.org/drawingml/2006/main" name="c_122246">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HS PowerPoint Presentation 1.pptx" id="{A4CA6612-190B-47EA-AE1A-FB187C809D97}" vid="{1DF0AFB9-68A5-49FB-9C2B-79FFDC7243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c_122246</Template>
  <TotalTime>269</TotalTime>
  <Words>840</Words>
  <Application>Microsoft Office PowerPoint</Application>
  <PresentationFormat>On-screen Show (4:3)</PresentationFormat>
  <Paragraphs>176</Paragraphs>
  <Slides>17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 Unicode MS</vt:lpstr>
      <vt:lpstr>ＭＳ Ｐゴシック</vt:lpstr>
      <vt:lpstr>Aharoni</vt:lpstr>
      <vt:lpstr>Arial</vt:lpstr>
      <vt:lpstr>Calibri</vt:lpstr>
      <vt:lpstr>Times New Roman</vt:lpstr>
      <vt:lpstr>Wingdings</vt:lpstr>
      <vt:lpstr>c_122246</vt:lpstr>
      <vt:lpstr>Garrett Lee Smith Youth Suicide Prevention Grant in Schools &amp; Colleges</vt:lpstr>
      <vt:lpstr>Project Goals</vt:lpstr>
      <vt:lpstr>Implementation of Training and Screening</vt:lpstr>
      <vt:lpstr>County participation &amp; implementation</vt:lpstr>
      <vt:lpstr>Suicide Prevention Training Topics</vt:lpstr>
      <vt:lpstr>PowerPoint Presentation</vt:lpstr>
      <vt:lpstr>Question, Persuade, Refer (QPR)</vt:lpstr>
      <vt:lpstr>QPR Instructor Training </vt:lpstr>
      <vt:lpstr>Suicide Prevention Online Learning Center</vt:lpstr>
      <vt:lpstr>Behavioral Health Screen</vt:lpstr>
      <vt:lpstr>BHS – A Broad-based Tool</vt:lpstr>
      <vt:lpstr>Screening Implementation</vt:lpstr>
      <vt:lpstr>PowerPoint Presentation</vt:lpstr>
      <vt:lpstr>PowerPoint Presentation</vt:lpstr>
      <vt:lpstr>Student Programming</vt:lpstr>
      <vt:lpstr>How to Get Involved</vt:lpstr>
      <vt:lpstr>Additional Resources</vt:lpstr>
    </vt:vector>
  </TitlesOfParts>
  <Company>PA Department of Public Welfare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Garrett Lee Smith Youth Suicide Prevention Grant in Schools &amp; Colleges</dc:title>
  <dc:creator>dpwuser</dc:creator>
  <cp:lastModifiedBy>Perri Rosen</cp:lastModifiedBy>
  <cp:revision>105</cp:revision>
  <cp:lastPrinted>2009-01-26T15:49:04Z</cp:lastPrinted>
  <dcterms:created xsi:type="dcterms:W3CDTF">2015-07-07T15:21:06Z</dcterms:created>
  <dcterms:modified xsi:type="dcterms:W3CDTF">2017-12-05T23:45:18Z</dcterms:modified>
</cp:coreProperties>
</file>