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4.xml" ContentType="application/vnd.openxmlformats-officedocument.presentationml.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53.xml" ContentType="application/vnd.openxmlformats-officedocument.presentationml.notesSlide+xml"/>
  <Override PartName="/ppt/notesSlides/notesSlide44.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1.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notesSlides/notesSlide52.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6.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416" r:id="rId2"/>
    <p:sldId id="651" r:id="rId3"/>
    <p:sldId id="656" r:id="rId4"/>
    <p:sldId id="652" r:id="rId5"/>
    <p:sldId id="673" r:id="rId6"/>
    <p:sldId id="577" r:id="rId7"/>
    <p:sldId id="578" r:id="rId8"/>
    <p:sldId id="672" r:id="rId9"/>
    <p:sldId id="551" r:id="rId10"/>
    <p:sldId id="683" r:id="rId11"/>
    <p:sldId id="660" r:id="rId12"/>
    <p:sldId id="419" r:id="rId13"/>
    <p:sldId id="517" r:id="rId14"/>
    <p:sldId id="680" r:id="rId15"/>
    <p:sldId id="519" r:id="rId16"/>
    <p:sldId id="682" r:id="rId17"/>
    <p:sldId id="545" r:id="rId18"/>
    <p:sldId id="671" r:id="rId19"/>
    <p:sldId id="282" r:id="rId20"/>
    <p:sldId id="283" r:id="rId21"/>
    <p:sldId id="284" r:id="rId22"/>
    <p:sldId id="285" r:id="rId23"/>
    <p:sldId id="286" r:id="rId24"/>
    <p:sldId id="287" r:id="rId25"/>
    <p:sldId id="288" r:id="rId26"/>
    <p:sldId id="674" r:id="rId27"/>
    <p:sldId id="681" r:id="rId28"/>
    <p:sldId id="297" r:id="rId29"/>
    <p:sldId id="447" r:id="rId30"/>
    <p:sldId id="296" r:id="rId31"/>
    <p:sldId id="292" r:id="rId32"/>
    <p:sldId id="568" r:id="rId33"/>
    <p:sldId id="580" r:id="rId34"/>
    <p:sldId id="650" r:id="rId35"/>
    <p:sldId id="440" r:id="rId36"/>
    <p:sldId id="581" r:id="rId37"/>
    <p:sldId id="617" r:id="rId38"/>
    <p:sldId id="620" r:id="rId39"/>
    <p:sldId id="596" r:id="rId40"/>
    <p:sldId id="586" r:id="rId41"/>
    <p:sldId id="593" r:id="rId42"/>
    <p:sldId id="684" r:id="rId43"/>
    <p:sldId id="639" r:id="rId44"/>
    <p:sldId id="678" r:id="rId45"/>
    <p:sldId id="451" r:id="rId46"/>
    <p:sldId id="382" r:id="rId47"/>
    <p:sldId id="370" r:id="rId48"/>
    <p:sldId id="371" r:id="rId49"/>
    <p:sldId id="609" r:id="rId50"/>
    <p:sldId id="610" r:id="rId51"/>
    <p:sldId id="401" r:id="rId52"/>
    <p:sldId id="399" r:id="rId53"/>
    <p:sldId id="486" r:id="rId54"/>
    <p:sldId id="373" r:id="rId55"/>
    <p:sldId id="685" r:id="rId56"/>
    <p:sldId id="611" r:id="rId57"/>
    <p:sldId id="377" r:id="rId58"/>
    <p:sldId id="442" r:id="rId5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7E446B-3388-4495-BE56-D0933818A8F2}">
          <p14:sldIdLst>
            <p14:sldId id="416"/>
            <p14:sldId id="651"/>
            <p14:sldId id="656"/>
            <p14:sldId id="652"/>
            <p14:sldId id="673"/>
            <p14:sldId id="577"/>
            <p14:sldId id="578"/>
            <p14:sldId id="672"/>
            <p14:sldId id="551"/>
            <p14:sldId id="683"/>
            <p14:sldId id="660"/>
            <p14:sldId id="419"/>
            <p14:sldId id="517"/>
            <p14:sldId id="680"/>
            <p14:sldId id="519"/>
            <p14:sldId id="682"/>
            <p14:sldId id="545"/>
            <p14:sldId id="671"/>
            <p14:sldId id="282"/>
            <p14:sldId id="283"/>
            <p14:sldId id="284"/>
            <p14:sldId id="285"/>
            <p14:sldId id="286"/>
            <p14:sldId id="287"/>
            <p14:sldId id="288"/>
            <p14:sldId id="674"/>
            <p14:sldId id="681"/>
            <p14:sldId id="297"/>
            <p14:sldId id="447"/>
            <p14:sldId id="296"/>
            <p14:sldId id="292"/>
            <p14:sldId id="568"/>
            <p14:sldId id="580"/>
            <p14:sldId id="650"/>
            <p14:sldId id="440"/>
            <p14:sldId id="581"/>
            <p14:sldId id="617"/>
            <p14:sldId id="620"/>
            <p14:sldId id="596"/>
            <p14:sldId id="586"/>
            <p14:sldId id="593"/>
            <p14:sldId id="684"/>
            <p14:sldId id="639"/>
            <p14:sldId id="678"/>
            <p14:sldId id="451"/>
            <p14:sldId id="382"/>
            <p14:sldId id="370"/>
            <p14:sldId id="371"/>
            <p14:sldId id="609"/>
            <p14:sldId id="610"/>
            <p14:sldId id="401"/>
            <p14:sldId id="399"/>
            <p14:sldId id="486"/>
            <p14:sldId id="373"/>
            <p14:sldId id="685"/>
            <p14:sldId id="611"/>
            <p14:sldId id="377"/>
            <p14:sldId id="44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C3D"/>
    <a:srgbClr val="194F90"/>
    <a:srgbClr val="009900"/>
    <a:srgbClr val="FF9900"/>
    <a:srgbClr val="00CC66"/>
    <a:srgbClr val="FF00FF"/>
    <a:srgbClr val="FFFF66"/>
    <a:srgbClr val="FF0000"/>
    <a:srgbClr val="66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6" autoAdjust="0"/>
    <p:restoredTop sz="75374" autoAdjust="0"/>
  </p:normalViewPr>
  <p:slideViewPr>
    <p:cSldViewPr>
      <p:cViewPr varScale="1">
        <p:scale>
          <a:sx n="59" d="100"/>
          <a:sy n="59" d="100"/>
        </p:scale>
        <p:origin x="-21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8443C7A3-5376-46B8-979C-8DB297C2A40A}" type="datetimeFigureOut">
              <a:rPr lang="en-US" smtClean="0"/>
              <a:t>2/12/2020</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DDF82CDE-61BC-4F48-AB10-8AADD8262DF1}" type="slidenum">
              <a:rPr lang="en-US" smtClean="0"/>
              <a:t>‹#›</a:t>
            </a:fld>
            <a:endParaRPr lang="en-US"/>
          </a:p>
        </p:txBody>
      </p:sp>
    </p:spTree>
    <p:extLst>
      <p:ext uri="{BB962C8B-B14F-4D97-AF65-F5344CB8AC3E}">
        <p14:creationId xmlns:p14="http://schemas.microsoft.com/office/powerpoint/2010/main" val="1978411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5705B484-8CF8-41D4-904E-BCC4BCE8C966}" type="datetimeFigureOut">
              <a:rPr lang="en-US" smtClean="0"/>
              <a:t>2/12/2020</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928B7C8D-DE5D-4CD2-BE51-A5782B0B01DE}" type="slidenum">
              <a:rPr lang="en-US" smtClean="0"/>
              <a:t>‹#›</a:t>
            </a:fld>
            <a:endParaRPr lang="en-US" dirty="0"/>
          </a:p>
        </p:txBody>
      </p:sp>
    </p:spTree>
    <p:extLst>
      <p:ext uri="{BB962C8B-B14F-4D97-AF65-F5344CB8AC3E}">
        <p14:creationId xmlns:p14="http://schemas.microsoft.com/office/powerpoint/2010/main" val="210887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dc.gov/violenceprevention/acestudy/prevalenc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a:t>
            </a:r>
            <a:r>
              <a:rPr lang="en-US" baseline="0" dirty="0" smtClean="0"/>
              <a:t> needs to have:</a:t>
            </a:r>
          </a:p>
          <a:p>
            <a:pPr marL="171450" indent="-171450">
              <a:buFont typeface="Arial" panose="020B0604020202020204" pitchFamily="34" charset="0"/>
              <a:buChar char="•"/>
            </a:pPr>
            <a:r>
              <a:rPr lang="en-US" baseline="0" dirty="0" smtClean="0"/>
              <a:t>an introduction section with info and stats from your state laying out the problem and why you need HWC</a:t>
            </a:r>
          </a:p>
          <a:p>
            <a:pPr marL="171450" indent="-171450">
              <a:buFont typeface="Arial" panose="020B0604020202020204" pitchFamily="34" charset="0"/>
              <a:buChar char="•"/>
            </a:pPr>
            <a:r>
              <a:rPr lang="en-US" baseline="0" dirty="0" smtClean="0"/>
              <a:t>A section for Law Enforcement</a:t>
            </a:r>
          </a:p>
          <a:p>
            <a:pPr marL="171450" indent="-171450">
              <a:buFont typeface="Arial" panose="020B0604020202020204" pitchFamily="34" charset="0"/>
              <a:buChar char="•"/>
            </a:pPr>
            <a:r>
              <a:rPr lang="en-US" baseline="0" dirty="0" smtClean="0"/>
              <a:t>A section for Trauma Sensitive Schools</a:t>
            </a:r>
          </a:p>
          <a:p>
            <a:pPr marL="171450" indent="-171450">
              <a:buFont typeface="Arial" panose="020B0604020202020204" pitchFamily="34" charset="0"/>
              <a:buChar char="•"/>
            </a:pPr>
            <a:r>
              <a:rPr lang="en-US" baseline="0" dirty="0" smtClean="0"/>
              <a:t>A section for Therapy on site and resources for the children and families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At the end of the presentation talk about how the notice might work in your community.</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a:t>
            </a:fld>
            <a:endParaRPr lang="en-US" dirty="0"/>
          </a:p>
        </p:txBody>
      </p:sp>
    </p:spTree>
    <p:extLst>
      <p:ext uri="{BB962C8B-B14F-4D97-AF65-F5344CB8AC3E}">
        <p14:creationId xmlns:p14="http://schemas.microsoft.com/office/powerpoint/2010/main" val="254491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from Ann Jennings, Ph.D. “The ACE Study &amp; Unaddressed Childhood Trauma</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10</a:t>
            </a:fld>
            <a:endParaRPr lang="en-US" dirty="0"/>
          </a:p>
        </p:txBody>
      </p:sp>
    </p:spTree>
    <p:extLst>
      <p:ext uri="{BB962C8B-B14F-4D97-AF65-F5344CB8AC3E}">
        <p14:creationId xmlns:p14="http://schemas.microsoft.com/office/powerpoint/2010/main" val="889682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a:t>
            </a:r>
            <a:r>
              <a:rPr lang="en-US" dirty="0"/>
              <a:t>a scene where police</a:t>
            </a:r>
            <a:r>
              <a:rPr lang="en-US" baseline="0" dirty="0"/>
              <a:t> are called and children are </a:t>
            </a:r>
            <a:r>
              <a:rPr lang="en-US" baseline="0" dirty="0" smtClean="0"/>
              <a:t>present</a:t>
            </a:r>
          </a:p>
          <a:p>
            <a:r>
              <a:rPr lang="en-US" baseline="0" dirty="0" smtClean="0"/>
              <a:t>Where is this child the next day?  </a:t>
            </a:r>
          </a:p>
          <a:p>
            <a:r>
              <a:rPr lang="en-US" baseline="0" dirty="0" smtClean="0"/>
              <a:t>Do they have their homework?</a:t>
            </a:r>
          </a:p>
          <a:p>
            <a:r>
              <a:rPr lang="en-US" baseline="0" dirty="0" smtClean="0"/>
              <a:t>Are they bombing a test?</a:t>
            </a:r>
          </a:p>
          <a:p>
            <a:r>
              <a:rPr lang="en-US" baseline="0" dirty="0" smtClean="0"/>
              <a:t>Are they asleep at their desk?</a:t>
            </a:r>
          </a:p>
          <a:p>
            <a:r>
              <a:rPr lang="en-US" baseline="0" dirty="0" smtClean="0"/>
              <a:t>Are they hungry?</a:t>
            </a:r>
          </a:p>
          <a:p>
            <a:r>
              <a:rPr lang="en-US" baseline="0" dirty="0" smtClean="0"/>
              <a:t>Are they staring off into space?</a:t>
            </a:r>
          </a:p>
          <a:p>
            <a:r>
              <a:rPr lang="en-US" baseline="0" dirty="0" smtClean="0"/>
              <a:t>Are they having an </a:t>
            </a:r>
            <a:r>
              <a:rPr lang="en-US" baseline="0" dirty="0" err="1" smtClean="0"/>
              <a:t>outburtst</a:t>
            </a:r>
            <a:r>
              <a:rPr lang="en-US" baseline="0" dirty="0" smtClean="0"/>
              <a:t>?</a:t>
            </a:r>
          </a:p>
          <a:p>
            <a:endParaRPr lang="en-US" baseline="0" dirty="0" smtClean="0"/>
          </a:p>
          <a:p>
            <a:r>
              <a:rPr lang="en-US" baseline="0" dirty="0" smtClean="0"/>
              <a:t>And what is the teacher doing?</a:t>
            </a:r>
          </a:p>
          <a:p>
            <a:r>
              <a:rPr lang="en-US" baseline="0" dirty="0" smtClean="0"/>
              <a:t>Getting in their face and asking what is wrong with them?</a:t>
            </a:r>
          </a:p>
          <a:p>
            <a:r>
              <a:rPr lang="en-US" baseline="0" dirty="0" smtClean="0"/>
              <a:t>Why can’t you do what I ask you to do?</a:t>
            </a:r>
          </a:p>
          <a:p>
            <a:r>
              <a:rPr lang="en-US" baseline="0" dirty="0" smtClean="0"/>
              <a:t>Why can’t you bring in your homework?</a:t>
            </a:r>
          </a:p>
          <a:p>
            <a:endParaRPr lang="en-US" baseline="0" dirty="0" smtClean="0"/>
          </a:p>
        </p:txBody>
      </p:sp>
      <p:sp>
        <p:nvSpPr>
          <p:cNvPr id="4" name="Slide Number Placeholder 3"/>
          <p:cNvSpPr>
            <a:spLocks noGrp="1"/>
          </p:cNvSpPr>
          <p:nvPr>
            <p:ph type="sldNum" sz="quarter" idx="10"/>
          </p:nvPr>
        </p:nvSpPr>
        <p:spPr/>
        <p:txBody>
          <a:bodyPr/>
          <a:lstStyle/>
          <a:p>
            <a:fld id="{928B7C8D-DE5D-4CD2-BE51-A5782B0B01DE}" type="slidenum">
              <a:rPr lang="en-US" smtClean="0"/>
              <a:t>11</a:t>
            </a:fld>
            <a:endParaRPr lang="en-US" dirty="0"/>
          </a:p>
        </p:txBody>
      </p:sp>
    </p:spTree>
    <p:extLst>
      <p:ext uri="{BB962C8B-B14F-4D97-AF65-F5344CB8AC3E}">
        <p14:creationId xmlns:p14="http://schemas.microsoft.com/office/powerpoint/2010/main" val="3150451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12</a:t>
            </a:fld>
            <a:endParaRPr lang="en-US" dirty="0"/>
          </a:p>
        </p:txBody>
      </p:sp>
    </p:spTree>
    <p:extLst>
      <p:ext uri="{BB962C8B-B14F-4D97-AF65-F5344CB8AC3E}">
        <p14:creationId xmlns:p14="http://schemas.microsoft.com/office/powerpoint/2010/main" val="1405569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a wake up call to the country!</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13</a:t>
            </a:fld>
            <a:endParaRPr lang="en-US" dirty="0"/>
          </a:p>
        </p:txBody>
      </p:sp>
    </p:spTree>
    <p:extLst>
      <p:ext uri="{BB962C8B-B14F-4D97-AF65-F5344CB8AC3E}">
        <p14:creationId xmlns:p14="http://schemas.microsoft.com/office/powerpoint/2010/main" val="69821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Law Enforcement</a:t>
            </a:r>
            <a:r>
              <a:rPr lang="en-US" baseline="0" dirty="0" smtClean="0"/>
              <a:t> encounters kids at the scene, these are the kids most at risk. </a:t>
            </a:r>
          </a:p>
          <a:p>
            <a:endParaRPr lang="en-US" baseline="0" dirty="0" smtClean="0"/>
          </a:p>
          <a:p>
            <a:r>
              <a:rPr lang="en-US" baseline="0" dirty="0" smtClean="0"/>
              <a:t>In the past, the only kids that were identified and got services were the kids who Law Enforcement had to make a mandated report on.  Most kids do not reach that threshold.  </a:t>
            </a:r>
          </a:p>
          <a:p>
            <a:endParaRPr lang="en-US" baseline="0" dirty="0" smtClean="0"/>
          </a:p>
          <a:p>
            <a:r>
              <a:rPr lang="en-US" baseline="0" dirty="0" smtClean="0"/>
              <a:t>Handle with Care catches the children most at risk so they can be handled with care and have access to services and resources should the need arise.</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15</a:t>
            </a:fld>
            <a:endParaRPr lang="en-US" dirty="0"/>
          </a:p>
        </p:txBody>
      </p:sp>
    </p:spTree>
    <p:extLst>
      <p:ext uri="{BB962C8B-B14F-4D97-AF65-F5344CB8AC3E}">
        <p14:creationId xmlns:p14="http://schemas.microsoft.com/office/powerpoint/2010/main" val="32212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TALKING POINT: </a:t>
            </a:r>
            <a:r>
              <a:rPr lang="en-US" sz="1200" dirty="0"/>
              <a:t>Law enforcement identifies children at the scene and notifies the school before the start of the next 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 </a:t>
            </a:r>
            <a:r>
              <a:rPr lang="en-US" sz="1200" dirty="0"/>
              <a:t>School staff are prepared to “handle the child with care” and respond in a trauma sensitive way.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 Schools partner with m</a:t>
            </a:r>
            <a:r>
              <a:rPr lang="en-US" sz="1200" dirty="0"/>
              <a:t>ental health professionals to provide therapy at the school.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8B7C8D-DE5D-4CD2-BE51-A5782B0B01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79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piloted the program with the Charleston Police Department and Mary C. Snow Elementary School.</a:t>
            </a:r>
          </a:p>
          <a:p>
            <a:endParaRPr lang="en-US" baseline="0" dirty="0" smtClean="0"/>
          </a:p>
          <a:p>
            <a:r>
              <a:rPr lang="en-US" baseline="0" dirty="0" smtClean="0"/>
              <a:t>We created the form so it could be self explanatory why we send the notice.</a:t>
            </a:r>
          </a:p>
          <a:p>
            <a:endParaRPr lang="en-US" baseline="0" dirty="0" smtClean="0"/>
          </a:p>
          <a:p>
            <a:r>
              <a:rPr lang="en-US" baseline="0" dirty="0" smtClean="0"/>
              <a:t>The trick is how to get the notice from the law enforcement officer, up through the chain of command and over to the school before the start of the next school day.</a:t>
            </a:r>
          </a:p>
          <a:p>
            <a:endParaRPr lang="en-US" baseline="0" dirty="0" smtClean="0"/>
          </a:p>
          <a:p>
            <a:r>
              <a:rPr lang="en-US" baseline="0" dirty="0" smtClean="0"/>
              <a:t>Every county does it differently based on what works in their county</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17</a:t>
            </a:fld>
            <a:endParaRPr lang="en-US" dirty="0"/>
          </a:p>
        </p:txBody>
      </p:sp>
    </p:spTree>
    <p:extLst>
      <p:ext uri="{BB962C8B-B14F-4D97-AF65-F5344CB8AC3E}">
        <p14:creationId xmlns:p14="http://schemas.microsoft.com/office/powerpoint/2010/main" val="3837234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Why we chose</a:t>
            </a:r>
            <a:r>
              <a:rPr lang="en-US" altLang="en-US" baseline="0" dirty="0" smtClean="0">
                <a:ea typeface="ＭＳ Ｐゴシック" pitchFamily="34" charset="-128"/>
              </a:rPr>
              <a:t> this school to pilot HWC.  </a:t>
            </a:r>
          </a:p>
          <a:p>
            <a:endParaRPr lang="en-US" altLang="en-US" baseline="0" dirty="0" smtClean="0">
              <a:ea typeface="ＭＳ Ｐゴシック" pitchFamily="34" charset="-128"/>
            </a:endParaRPr>
          </a:p>
          <a:p>
            <a:r>
              <a:rPr lang="en-US" altLang="en-US" baseline="0" dirty="0" smtClean="0">
                <a:ea typeface="ＭＳ Ｐゴシック" pitchFamily="34" charset="-128"/>
              </a:rPr>
              <a:t>The following are c</a:t>
            </a:r>
            <a:r>
              <a:rPr lang="en-US" altLang="en-US" dirty="0" smtClean="0">
                <a:ea typeface="ＭＳ Ｐゴシック" pitchFamily="34" charset="-128"/>
              </a:rPr>
              <a:t>rime mapping slides for crimes around our pilot school.</a:t>
            </a:r>
            <a:r>
              <a:rPr lang="en-US" altLang="en-US" baseline="0" dirty="0" smtClean="0">
                <a:ea typeface="ＭＳ Ｐゴシック" pitchFamily="34" charset="-128"/>
              </a:rPr>
              <a:t>  </a:t>
            </a:r>
            <a:endParaRPr lang="en-US" altLang="en-US" dirty="0">
              <a:ea typeface="ＭＳ Ｐゴシック" pitchFamily="34" charset="-128"/>
            </a:endParaRPr>
          </a:p>
        </p:txBody>
      </p:sp>
      <p:sp>
        <p:nvSpPr>
          <p:cNvPr id="64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8726182A-D5DE-4A12-AD81-60A2A960AA64}" type="slidenum">
              <a:rPr lang="en-US" altLang="en-US" smtClean="0"/>
              <a:pPr eaLnBrk="1" hangingPunct="1">
                <a:spcBef>
                  <a:spcPct val="0"/>
                </a:spcBef>
                <a:defRPr/>
              </a:pPr>
              <a:t>18</a:t>
            </a:fld>
            <a:endParaRPr lang="en-US" altLang="en-US" dirty="0"/>
          </a:p>
        </p:txBody>
      </p:sp>
    </p:spTree>
    <p:extLst>
      <p:ext uri="{BB962C8B-B14F-4D97-AF65-F5344CB8AC3E}">
        <p14:creationId xmlns:p14="http://schemas.microsoft.com/office/powerpoint/2010/main" val="227692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The little blue dot is the school.</a:t>
            </a:r>
            <a:r>
              <a:rPr lang="en-US" altLang="en-US" baseline="0" dirty="0" smtClean="0">
                <a:ea typeface="ＭＳ Ｐゴシック" pitchFamily="34" charset="-128"/>
              </a:rPr>
              <a:t>  The red is reports of crime in the area to the </a:t>
            </a:r>
            <a:r>
              <a:rPr lang="en-US" altLang="en-US" baseline="0" dirty="0" err="1" smtClean="0">
                <a:ea typeface="ＭＳ Ｐゴシック" pitchFamily="34" charset="-128"/>
              </a:rPr>
              <a:t>Charelston</a:t>
            </a:r>
            <a:r>
              <a:rPr lang="en-US" altLang="en-US" baseline="0" dirty="0" smtClean="0">
                <a:ea typeface="ＭＳ Ｐゴシック" pitchFamily="34" charset="-128"/>
              </a:rPr>
              <a:t> Police Department.</a:t>
            </a:r>
          </a:p>
          <a:p>
            <a:endParaRPr lang="en-US" altLang="en-US" baseline="0" dirty="0" smtClean="0">
              <a:ea typeface="ＭＳ Ｐゴシック" pitchFamily="34" charset="-128"/>
            </a:endParaRPr>
          </a:p>
          <a:p>
            <a:r>
              <a:rPr lang="en-US" altLang="en-US" baseline="0" dirty="0" smtClean="0">
                <a:ea typeface="ＭＳ Ｐゴシック" pitchFamily="34" charset="-128"/>
              </a:rPr>
              <a:t>This looks like a large area, it is two miles from each bridge crossing the river.  This is a very small area.</a:t>
            </a:r>
            <a:endParaRPr lang="en-US" altLang="en-US" dirty="0">
              <a:ea typeface="ＭＳ Ｐゴシック" pitchFamily="34" charset="-128"/>
            </a:endParaRPr>
          </a:p>
        </p:txBody>
      </p:sp>
      <p:sp>
        <p:nvSpPr>
          <p:cNvPr id="65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9BE0161D-D962-4EAB-B090-834014415EB3}" type="slidenum">
              <a:rPr lang="en-US" altLang="en-US" smtClean="0"/>
              <a:pPr eaLnBrk="1" hangingPunct="1">
                <a:spcBef>
                  <a:spcPct val="0"/>
                </a:spcBef>
                <a:defRPr/>
              </a:pPr>
              <a:t>19</a:t>
            </a:fld>
            <a:endParaRPr lang="en-US" altLang="en-US" dirty="0"/>
          </a:p>
        </p:txBody>
      </p:sp>
    </p:spTree>
    <p:extLst>
      <p:ext uri="{BB962C8B-B14F-4D97-AF65-F5344CB8AC3E}">
        <p14:creationId xmlns:p14="http://schemas.microsoft.com/office/powerpoint/2010/main" val="243589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66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E43A1A77-506B-42E9-B66F-2F8E73C8439E}" type="slidenum">
              <a:rPr lang="en-US" altLang="en-US" smtClean="0"/>
              <a:pPr eaLnBrk="1" hangingPunct="1">
                <a:spcBef>
                  <a:spcPct val="0"/>
                </a:spcBef>
                <a:defRPr/>
              </a:pPr>
              <a:t>20</a:t>
            </a:fld>
            <a:endParaRPr lang="en-US" altLang="en-US" dirty="0"/>
          </a:p>
        </p:txBody>
      </p:sp>
    </p:spTree>
    <p:extLst>
      <p:ext uri="{BB962C8B-B14F-4D97-AF65-F5344CB8AC3E}">
        <p14:creationId xmlns:p14="http://schemas.microsoft.com/office/powerpoint/2010/main" val="185182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2</a:t>
            </a:fld>
            <a:endParaRPr lang="en-US" dirty="0"/>
          </a:p>
        </p:txBody>
      </p:sp>
    </p:spTree>
    <p:extLst>
      <p:ext uri="{BB962C8B-B14F-4D97-AF65-F5344CB8AC3E}">
        <p14:creationId xmlns:p14="http://schemas.microsoft.com/office/powerpoint/2010/main" val="3987704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67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F77F6F90-CD28-4BA3-ACC7-76F369CC4DE1}" type="slidenum">
              <a:rPr lang="en-US" altLang="en-US" smtClean="0"/>
              <a:pPr eaLnBrk="1" hangingPunct="1">
                <a:spcBef>
                  <a:spcPct val="0"/>
                </a:spcBef>
                <a:defRPr/>
              </a:pPr>
              <a:t>21</a:t>
            </a:fld>
            <a:endParaRPr lang="en-US" altLang="en-US" dirty="0"/>
          </a:p>
        </p:txBody>
      </p:sp>
    </p:spTree>
    <p:extLst>
      <p:ext uri="{BB962C8B-B14F-4D97-AF65-F5344CB8AC3E}">
        <p14:creationId xmlns:p14="http://schemas.microsoft.com/office/powerpoint/2010/main" val="334959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68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A82254D6-D8C8-46FC-826E-CB9C3FC16A1F}" type="slidenum">
              <a:rPr lang="en-US" altLang="en-US" smtClean="0"/>
              <a:pPr eaLnBrk="1" hangingPunct="1">
                <a:spcBef>
                  <a:spcPct val="0"/>
                </a:spcBef>
                <a:defRPr/>
              </a:pPr>
              <a:t>22</a:t>
            </a:fld>
            <a:endParaRPr lang="en-US" altLang="en-US" dirty="0"/>
          </a:p>
        </p:txBody>
      </p:sp>
    </p:spTree>
    <p:extLst>
      <p:ext uri="{BB962C8B-B14F-4D97-AF65-F5344CB8AC3E}">
        <p14:creationId xmlns:p14="http://schemas.microsoft.com/office/powerpoint/2010/main" val="1451153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69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65F91F3C-DC9E-47B0-9901-E2668CECCD36}" type="slidenum">
              <a:rPr lang="en-US" altLang="en-US" smtClean="0"/>
              <a:pPr eaLnBrk="1" hangingPunct="1">
                <a:spcBef>
                  <a:spcPct val="0"/>
                </a:spcBef>
                <a:defRPr/>
              </a:pPr>
              <a:t>23</a:t>
            </a:fld>
            <a:endParaRPr lang="en-US" altLang="en-US" dirty="0"/>
          </a:p>
        </p:txBody>
      </p:sp>
    </p:spTree>
    <p:extLst>
      <p:ext uri="{BB962C8B-B14F-4D97-AF65-F5344CB8AC3E}">
        <p14:creationId xmlns:p14="http://schemas.microsoft.com/office/powerpoint/2010/main" val="312822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70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9642E872-E09B-40FF-A2B8-864F9ABC4651}" type="slidenum">
              <a:rPr lang="en-US" altLang="en-US" smtClean="0"/>
              <a:pPr eaLnBrk="1" hangingPunct="1">
                <a:spcBef>
                  <a:spcPct val="0"/>
                </a:spcBef>
                <a:defRPr/>
              </a:pPr>
              <a:t>24</a:t>
            </a:fld>
            <a:endParaRPr lang="en-US" altLang="en-US" dirty="0"/>
          </a:p>
        </p:txBody>
      </p:sp>
    </p:spTree>
    <p:extLst>
      <p:ext uri="{BB962C8B-B14F-4D97-AF65-F5344CB8AC3E}">
        <p14:creationId xmlns:p14="http://schemas.microsoft.com/office/powerpoint/2010/main" val="2686080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71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04DCFE6C-F25E-476C-98EE-3ED7A7964245}" type="slidenum">
              <a:rPr lang="en-US" altLang="en-US" smtClean="0"/>
              <a:pPr eaLnBrk="1" hangingPunct="1">
                <a:spcBef>
                  <a:spcPct val="0"/>
                </a:spcBef>
                <a:defRPr/>
              </a:pPr>
              <a:t>25</a:t>
            </a:fld>
            <a:endParaRPr lang="en-US" altLang="en-US" dirty="0"/>
          </a:p>
        </p:txBody>
      </p:sp>
    </p:spTree>
    <p:extLst>
      <p:ext uri="{BB962C8B-B14F-4D97-AF65-F5344CB8AC3E}">
        <p14:creationId xmlns:p14="http://schemas.microsoft.com/office/powerpoint/2010/main" val="952629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26</a:t>
            </a:fld>
            <a:endParaRPr lang="en-US" dirty="0"/>
          </a:p>
        </p:txBody>
      </p:sp>
    </p:spTree>
    <p:extLst>
      <p:ext uri="{BB962C8B-B14F-4D97-AF65-F5344CB8AC3E}">
        <p14:creationId xmlns:p14="http://schemas.microsoft.com/office/powerpoint/2010/main" val="3323285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27</a:t>
            </a:fld>
            <a:endParaRPr lang="en-US" dirty="0"/>
          </a:p>
        </p:txBody>
      </p:sp>
    </p:spTree>
    <p:extLst>
      <p:ext uri="{BB962C8B-B14F-4D97-AF65-F5344CB8AC3E}">
        <p14:creationId xmlns:p14="http://schemas.microsoft.com/office/powerpoint/2010/main" val="332328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Talking points:</a:t>
            </a:r>
            <a:r>
              <a:rPr lang="en-US" baseline="0" smtClean="0"/>
              <a:t>  </a:t>
            </a:r>
            <a:r>
              <a:rPr lang="en-US" smtClean="0"/>
              <a:t>Every </a:t>
            </a:r>
            <a:r>
              <a:rPr lang="en-US" dirty="0"/>
              <a:t>county</a:t>
            </a:r>
            <a:r>
              <a:rPr lang="en-US" baseline="0" dirty="0"/>
              <a:t> is different and you need to decide what works best with the resources you have.  Here are some suggestions.  </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28</a:t>
            </a:fld>
            <a:endParaRPr lang="en-US" dirty="0"/>
          </a:p>
        </p:txBody>
      </p:sp>
    </p:spTree>
    <p:extLst>
      <p:ext uri="{BB962C8B-B14F-4D97-AF65-F5344CB8AC3E}">
        <p14:creationId xmlns:p14="http://schemas.microsoft.com/office/powerpoint/2010/main" val="2692444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couldn’t believe the numbers that came back.  </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29</a:t>
            </a:fld>
            <a:endParaRPr lang="en-US" dirty="0"/>
          </a:p>
        </p:txBody>
      </p:sp>
    </p:spTree>
    <p:extLst>
      <p:ext uri="{BB962C8B-B14F-4D97-AF65-F5344CB8AC3E}">
        <p14:creationId xmlns:p14="http://schemas.microsoft.com/office/powerpoint/2010/main" val="319557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part of HWC . . . </a:t>
            </a:r>
          </a:p>
          <a:p>
            <a:endParaRPr lang="en-US" baseline="0" dirty="0" smtClean="0"/>
          </a:p>
          <a:p>
            <a:r>
              <a:rPr lang="en-US" baseline="0" dirty="0" smtClean="0"/>
              <a:t>When do kids see Law Enforcement?  When bad things are happening.  Let’s change that.  Let kids see LE when nothing bad is happening!</a:t>
            </a:r>
            <a:endParaRPr lang="en-US" dirty="0" smtClean="0"/>
          </a:p>
          <a:p>
            <a:endParaRPr lang="en-US" dirty="0" smtClean="0"/>
          </a:p>
          <a:p>
            <a:r>
              <a:rPr lang="en-US" dirty="0" smtClean="0"/>
              <a:t>Pick </a:t>
            </a:r>
            <a:r>
              <a:rPr lang="en-US" dirty="0"/>
              <a:t>one day a week and have a school</a:t>
            </a:r>
            <a:r>
              <a:rPr lang="en-US" baseline="0" dirty="0"/>
              <a:t> lunch.  </a:t>
            </a:r>
            <a:r>
              <a:rPr lang="en-US" baseline="0" dirty="0" smtClean="0"/>
              <a:t>Take your cars, bikes, motorcycles for them to see.  Go into classrooms and talk about leadership.</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30</a:t>
            </a:fld>
            <a:endParaRPr lang="en-US" dirty="0"/>
          </a:p>
        </p:txBody>
      </p:sp>
    </p:spTree>
    <p:extLst>
      <p:ext uri="{BB962C8B-B14F-4D97-AF65-F5344CB8AC3E}">
        <p14:creationId xmlns:p14="http://schemas.microsoft.com/office/powerpoint/2010/main" val="18290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42">
              <a:defRPr/>
            </a:pPr>
            <a:r>
              <a:rPr lang="en-US" b="1" dirty="0" smtClean="0"/>
              <a:t>Put in info from your state/county</a:t>
            </a:r>
            <a:r>
              <a:rPr lang="en-US" b="1" baseline="0" dirty="0" smtClean="0"/>
              <a:t> </a:t>
            </a:r>
            <a:r>
              <a:rPr lang="en-US" b="1" dirty="0" smtClean="0"/>
              <a:t>here.</a:t>
            </a:r>
          </a:p>
          <a:p>
            <a:pPr defTabSz="939242">
              <a:defRPr/>
            </a:pPr>
            <a:endParaRPr lang="en-US" dirty="0" smtClean="0"/>
          </a:p>
          <a:p>
            <a:pPr defTabSz="939242">
              <a:defRPr/>
            </a:pPr>
            <a:r>
              <a:rPr lang="en-US" dirty="0" smtClean="0"/>
              <a:t>We</a:t>
            </a:r>
            <a:r>
              <a:rPr lang="en-US" baseline="0" dirty="0" smtClean="0"/>
              <a:t> are a little smaller then South Carolina</a:t>
            </a:r>
          </a:p>
          <a:p>
            <a:pPr defTabSz="939242">
              <a:defRPr/>
            </a:pPr>
            <a:endParaRPr lang="en-US" baseline="0" dirty="0" smtClean="0"/>
          </a:p>
          <a:p>
            <a:pPr defTabSz="939242">
              <a:defRPr/>
            </a:pPr>
            <a:r>
              <a:rPr lang="en-US" baseline="0" dirty="0" smtClean="0"/>
              <a:t>We border Kentucky, Ohio, Pennsylvania, Maryland, Virginia, </a:t>
            </a:r>
          </a:p>
          <a:p>
            <a:pPr defTabSz="939242">
              <a:defRPr/>
            </a:pPr>
            <a:endParaRPr lang="en-US" baseline="0" dirty="0" smtClean="0"/>
          </a:p>
          <a:p>
            <a:pPr defTabSz="939242">
              <a:defRPr/>
            </a:pPr>
            <a:r>
              <a:rPr lang="en-US" baseline="0" dirty="0" smtClean="0"/>
              <a:t>We have a population of about 1,8 million</a:t>
            </a:r>
          </a:p>
          <a:p>
            <a:pPr defTabSz="939242">
              <a:defRPr/>
            </a:pPr>
            <a:endParaRPr lang="en-US" baseline="0" dirty="0" smtClean="0"/>
          </a:p>
          <a:p>
            <a:pPr defTabSz="939242">
              <a:defRPr/>
            </a:pPr>
            <a:r>
              <a:rPr lang="en-US" baseline="0" dirty="0" smtClean="0"/>
              <a:t>We have roughly 384,000 children</a:t>
            </a:r>
          </a:p>
          <a:p>
            <a:pPr defTabSz="939242">
              <a:defRPr/>
            </a:pPr>
            <a:endParaRPr lang="en-US" baseline="0" dirty="0" smtClean="0"/>
          </a:p>
          <a:p>
            <a:pPr defTabSz="939242">
              <a:defRPr/>
            </a:pPr>
            <a:r>
              <a:rPr lang="en-US" baseline="0" dirty="0" smtClean="0"/>
              <a:t>Department of Education is the largest employer in 29 or our 55 counties.</a:t>
            </a:r>
            <a:endParaRPr lang="en-US" dirty="0" smtClean="0"/>
          </a:p>
          <a:p>
            <a:endParaRPr lang="en-US" dirty="0" smtClean="0"/>
          </a:p>
          <a:p>
            <a:r>
              <a:rPr lang="en-US" dirty="0" smtClean="0">
                <a:solidFill>
                  <a:srgbClr val="0070C0"/>
                </a:solidFill>
              </a:rPr>
              <a:t>2015</a:t>
            </a:r>
            <a:r>
              <a:rPr lang="en-US" baseline="0" dirty="0" smtClean="0">
                <a:solidFill>
                  <a:srgbClr val="0070C0"/>
                </a:solidFill>
              </a:rPr>
              <a:t> Workforce WV - </a:t>
            </a:r>
            <a:r>
              <a:rPr lang="en-US" dirty="0"/>
              <a:t>West Virginia’s top five largest private employers are Wal-Mart, West Virginia United Health System, Charleston Area Medical Center, Kroger, and Mylan Pharmaceuticals</a:t>
            </a:r>
            <a:endParaRPr lang="en-US" dirty="0" smtClean="0">
              <a:solidFill>
                <a:srgbClr val="0070C0"/>
              </a:solidFill>
            </a:endParaRPr>
          </a:p>
          <a:p>
            <a:endParaRPr lang="en-US" b="1" dirty="0" smtClean="0"/>
          </a:p>
          <a:p>
            <a:r>
              <a:rPr lang="en-US" b="0" dirty="0" smtClean="0"/>
              <a:t>2/3 of our base budget goes</a:t>
            </a:r>
            <a:r>
              <a:rPr lang="en-US" b="0" baseline="0" dirty="0" smtClean="0"/>
              <a:t> to Health and Human Services and Education</a:t>
            </a:r>
            <a:endParaRPr lang="en-US" b="0" dirty="0" smtClean="0"/>
          </a:p>
          <a:p>
            <a:endParaRPr lang="en-US" b="1" dirty="0" smtClean="0"/>
          </a:p>
          <a:p>
            <a:endParaRPr lang="en-US" dirty="0" smtClean="0">
              <a:solidFill>
                <a:srgbClr val="0070C0"/>
              </a:solidFill>
            </a:endParaRPr>
          </a:p>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a:t>
            </a:fld>
            <a:endParaRPr lang="en-US" dirty="0"/>
          </a:p>
        </p:txBody>
      </p:sp>
    </p:spTree>
    <p:extLst>
      <p:ext uri="{BB962C8B-B14F-4D97-AF65-F5344CB8AC3E}">
        <p14:creationId xmlns:p14="http://schemas.microsoft.com/office/powerpoint/2010/main" val="1783856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to put someone in charge of the program who cares.  </a:t>
            </a:r>
          </a:p>
          <a:p>
            <a:r>
              <a:rPr lang="en-US" dirty="0" smtClean="0"/>
              <a:t>If the notice interrupts their lunch</a:t>
            </a:r>
            <a:r>
              <a:rPr lang="en-US" baseline="0" dirty="0" smtClean="0"/>
              <a:t> and that is an issue, odds are they should not be in charge</a:t>
            </a:r>
            <a:endParaRPr lang="en-US" dirty="0" smtClean="0"/>
          </a:p>
          <a:p>
            <a:r>
              <a:rPr lang="en-US" dirty="0" smtClean="0"/>
              <a:t>You can’t teach passion.</a:t>
            </a:r>
          </a:p>
          <a:p>
            <a:endParaRPr lang="en-US" dirty="0" smtClean="0"/>
          </a:p>
          <a:p>
            <a:r>
              <a:rPr lang="en-US" smtClean="0"/>
              <a:t>Roll call</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31</a:t>
            </a:fld>
            <a:endParaRPr lang="en-US" dirty="0"/>
          </a:p>
        </p:txBody>
      </p:sp>
    </p:spTree>
    <p:extLst>
      <p:ext uri="{BB962C8B-B14F-4D97-AF65-F5344CB8AC3E}">
        <p14:creationId xmlns:p14="http://schemas.microsoft.com/office/powerpoint/2010/main" val="2966459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32</a:t>
            </a:fld>
            <a:endParaRPr lang="en-US" dirty="0"/>
          </a:p>
        </p:txBody>
      </p:sp>
    </p:spTree>
    <p:extLst>
      <p:ext uri="{BB962C8B-B14F-4D97-AF65-F5344CB8AC3E}">
        <p14:creationId xmlns:p14="http://schemas.microsoft.com/office/powerpoint/2010/main" val="297224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defTabSz="939363">
              <a:buFont typeface="Arial" panose="020B0604020202020204" pitchFamily="34" charset="0"/>
              <a:buChar char="•"/>
              <a:defRPr/>
            </a:pPr>
            <a:r>
              <a:rPr lang="en-US" sz="800" dirty="0">
                <a:solidFill>
                  <a:srgbClr val="003300"/>
                </a:solidFill>
              </a:rPr>
              <a:t>Unique individual experience of an event or an enduring condition.  </a:t>
            </a:r>
            <a:r>
              <a:rPr lang="en-US" altLang="en-US" sz="800" dirty="0"/>
              <a:t>It affects all people differently.  What traumatizes you might not traumatize me.  </a:t>
            </a:r>
            <a:r>
              <a:rPr lang="en-US" altLang="en-US" sz="800" dirty="0" smtClean="0"/>
              <a:t>Give</a:t>
            </a:r>
            <a:r>
              <a:rPr lang="en-US" altLang="en-US" sz="800" baseline="0" dirty="0" smtClean="0"/>
              <a:t> example</a:t>
            </a:r>
            <a:endParaRPr lang="en-US" altLang="en-US" sz="800" dirty="0"/>
          </a:p>
          <a:p>
            <a:pPr marL="176131" indent="-176131" defTabSz="939363">
              <a:buFont typeface="Arial" panose="020B0604020202020204" pitchFamily="34" charset="0"/>
              <a:buChar char="•"/>
              <a:defRPr/>
            </a:pPr>
            <a:r>
              <a:rPr lang="en-US" dirty="0"/>
              <a:t>Threat to life and well </a:t>
            </a:r>
            <a:r>
              <a:rPr lang="en-US" dirty="0" smtClean="0"/>
              <a:t>being. </a:t>
            </a:r>
            <a:r>
              <a:rPr lang="en-US" dirty="0">
                <a:solidFill>
                  <a:srgbClr val="003300"/>
                </a:solidFill>
              </a:rPr>
              <a:t>An overwhelming stress that exceeds ones ability to cope or to integrate emotions involved in the </a:t>
            </a:r>
            <a:r>
              <a:rPr lang="en-US" dirty="0" smtClean="0">
                <a:solidFill>
                  <a:srgbClr val="003300"/>
                </a:solidFill>
              </a:rPr>
              <a:t>experience</a:t>
            </a:r>
          </a:p>
          <a:p>
            <a:pPr marL="176131" indent="-176131" defTabSz="939363">
              <a:buFont typeface="Arial" panose="020B0604020202020204" pitchFamily="34" charset="0"/>
              <a:buChar char="•"/>
              <a:defRPr/>
            </a:pPr>
            <a:r>
              <a:rPr lang="en-US" dirty="0" smtClean="0">
                <a:solidFill>
                  <a:srgbClr val="003300"/>
                </a:solidFill>
              </a:rPr>
              <a:t>It can be a one time event or a chronic situation</a:t>
            </a:r>
            <a:endParaRPr lang="en-US" dirty="0"/>
          </a:p>
          <a:p>
            <a:pPr marL="176131" indent="-176131">
              <a:buFont typeface="Arial" panose="020B0604020202020204" pitchFamily="34" charset="0"/>
              <a:buChar char="•"/>
            </a:pPr>
            <a:r>
              <a:rPr lang="en-US" dirty="0"/>
              <a:t>Safety has to be established again before you can make progress in working through the trauma.</a:t>
            </a:r>
            <a:endParaRPr lang="en-US" altLang="en-US" sz="800" dirty="0"/>
          </a:p>
          <a:p>
            <a:pPr marL="176131" indent="-176131">
              <a:buFont typeface="Arial" panose="020B0604020202020204" pitchFamily="34" charset="0"/>
              <a:buChar char="•"/>
            </a:pPr>
            <a:r>
              <a:rPr lang="en-US" altLang="en-US" sz="800" dirty="0"/>
              <a:t>Creates Triggers</a:t>
            </a:r>
          </a:p>
          <a:p>
            <a:pPr marL="176131" indent="-176131" defTabSz="939363">
              <a:buFont typeface="Arial" panose="020B0604020202020204" pitchFamily="34" charset="0"/>
              <a:buChar char="•"/>
              <a:defRPr/>
            </a:pPr>
            <a:r>
              <a:rPr lang="en-US" dirty="0"/>
              <a:t>T</a:t>
            </a:r>
            <a:r>
              <a:rPr lang="en-US" dirty="0" smtClean="0"/>
              <a:t>rauma </a:t>
            </a:r>
            <a:r>
              <a:rPr lang="en-US" dirty="0"/>
              <a:t>and social well being are married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34</a:t>
            </a:fld>
            <a:endParaRPr lang="en-US" dirty="0"/>
          </a:p>
        </p:txBody>
      </p:sp>
    </p:spTree>
    <p:extLst>
      <p:ext uri="{BB962C8B-B14F-4D97-AF65-F5344CB8AC3E}">
        <p14:creationId xmlns:p14="http://schemas.microsoft.com/office/powerpoint/2010/main" val="846451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under </a:t>
            </a:r>
            <a:r>
              <a:rPr lang="en-US" dirty="0"/>
              <a:t>diagnosing </a:t>
            </a:r>
            <a:r>
              <a:rPr lang="en-US" dirty="0" smtClean="0"/>
              <a:t>trauma </a:t>
            </a:r>
            <a:r>
              <a:rPr lang="en-US" dirty="0"/>
              <a:t>and over diagnosing </a:t>
            </a:r>
            <a:r>
              <a:rPr lang="en-US" dirty="0" smtClean="0"/>
              <a:t>disorders</a:t>
            </a:r>
            <a:endParaRPr lang="en-US" dirty="0"/>
          </a:p>
          <a:p>
            <a:endParaRPr lang="en-US" dirty="0" smtClean="0"/>
          </a:p>
          <a:p>
            <a:r>
              <a:rPr lang="en-US" dirty="0" smtClean="0"/>
              <a:t>It’s </a:t>
            </a:r>
            <a:r>
              <a:rPr lang="en-US" dirty="0"/>
              <a:t>not the child cannot pay attention to anything, it’s that the child has to pay attention</a:t>
            </a:r>
            <a:r>
              <a:rPr lang="en-US" baseline="0" dirty="0"/>
              <a:t> to everything in order to survive.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DSM-5 childhood diagnosis can be related to trauma or toxic stress:  ADHD,</a:t>
            </a:r>
            <a:r>
              <a:rPr lang="en-US" baseline="0" dirty="0" smtClean="0"/>
              <a:t> ODD, psychosis, suicide attempts, aggressive behaviors</a:t>
            </a:r>
            <a:endParaRPr lang="en-US" dirty="0" smtClean="0"/>
          </a:p>
        </p:txBody>
      </p:sp>
      <p:sp>
        <p:nvSpPr>
          <p:cNvPr id="4" name="Slide Number Placeholder 3"/>
          <p:cNvSpPr>
            <a:spLocks noGrp="1"/>
          </p:cNvSpPr>
          <p:nvPr>
            <p:ph type="sldNum" sz="quarter" idx="10"/>
          </p:nvPr>
        </p:nvSpPr>
        <p:spPr/>
        <p:txBody>
          <a:bodyPr/>
          <a:lstStyle/>
          <a:p>
            <a:fld id="{928B7C8D-DE5D-4CD2-BE51-A5782B0B01DE}" type="slidenum">
              <a:rPr lang="en-US" smtClean="0"/>
              <a:t>35</a:t>
            </a:fld>
            <a:endParaRPr lang="en-US" dirty="0"/>
          </a:p>
        </p:txBody>
      </p:sp>
    </p:spTree>
    <p:extLst>
      <p:ext uri="{BB962C8B-B14F-4D97-AF65-F5344CB8AC3E}">
        <p14:creationId xmlns:p14="http://schemas.microsoft.com/office/powerpoint/2010/main" val="337691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Helping Traumatized Children learn</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36</a:t>
            </a:fld>
            <a:endParaRPr lang="en-US" dirty="0"/>
          </a:p>
        </p:txBody>
      </p:sp>
    </p:spTree>
    <p:extLst>
      <p:ext uri="{BB962C8B-B14F-4D97-AF65-F5344CB8AC3E}">
        <p14:creationId xmlns:p14="http://schemas.microsoft.com/office/powerpoint/2010/main" val="166931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Children who suffer trauma are more likely to interpret people’s expressions as anger.</a:t>
            </a:r>
          </a:p>
          <a:p>
            <a:pPr defTabSz="939363">
              <a:defRPr/>
            </a:pPr>
            <a:endParaRPr lang="en-US" sz="2200" dirty="0" smtClean="0"/>
          </a:p>
          <a:p>
            <a:pPr defTabSz="939363">
              <a:defRPr/>
            </a:pPr>
            <a:r>
              <a:rPr lang="en-US" sz="2200" dirty="0" smtClean="0"/>
              <a:t>These reactions by the educator both strengthen expectations of confrontations and danger and reinforce a negative self-imagine.</a:t>
            </a:r>
          </a:p>
          <a:p>
            <a:pPr defTabSz="939363">
              <a:defRPr/>
            </a:pPr>
            <a:endParaRPr lang="en-US" sz="2200" dirty="0" smtClean="0"/>
          </a:p>
          <a:p>
            <a:pPr defTabSz="939363">
              <a:defRPr/>
            </a:pPr>
            <a:r>
              <a:rPr lang="en-US" sz="2200" dirty="0" smtClean="0"/>
              <a:t>To avoid reminders of the trauma, traumatized children adopt strategies (consciously or unconsciously) such as social withdrawal, aggressiveness, or substance abuse.</a:t>
            </a:r>
          </a:p>
          <a:p>
            <a:endParaRPr lang="en-US" dirty="0" smtClean="0"/>
          </a:p>
          <a:p>
            <a:endParaRPr lang="en-US" dirty="0" smtClean="0"/>
          </a:p>
          <a:p>
            <a:r>
              <a:rPr lang="en-US" dirty="0" smtClean="0"/>
              <a:t>Encountering perceived threat leads to hyperarousal</a:t>
            </a:r>
          </a:p>
          <a:p>
            <a:r>
              <a:rPr lang="en-US" dirty="0" smtClean="0"/>
              <a:t>Hyperarousal:  physiological/emotional response to danger that prepares the flight, fight, or freeze response</a:t>
            </a:r>
          </a:p>
          <a:p>
            <a:r>
              <a:rPr lang="en-US" dirty="0" smtClean="0"/>
              <a:t>Hypervigilance to danger interferes with regulation of emotion and accurate appraisal of a situation</a:t>
            </a:r>
          </a:p>
          <a:p>
            <a:r>
              <a:rPr lang="en-US" dirty="0" smtClean="0"/>
              <a:t>Non threating stimuli can appear threatening</a:t>
            </a:r>
          </a:p>
          <a:p>
            <a:r>
              <a:rPr lang="en-US" dirty="0" smtClean="0"/>
              <a:t>Triggers may appear positive to others.</a:t>
            </a:r>
          </a:p>
          <a:p>
            <a:endParaRPr lang="en-US" dirty="0" smtClean="0"/>
          </a:p>
          <a:p>
            <a:r>
              <a:rPr lang="en-US" dirty="0"/>
              <a:t>Like a needle on a record player, complex trauma wears a groove in the brain. So when something non-threatening happens that reminds us of a traumatic incident, our bodies replay the traumatic reaction—mobilizing us to either run from or fight the threat, while shutting down other systems that help us think and reason. If this happens over and over, we become more easily triggered into that fear response mode, never giving our bodies time to recover. After awhile, as we adapt to this chronic triggering, our behavior can seem crazy or rude when taken out of the context of trauma</a:t>
            </a:r>
            <a:r>
              <a:rPr lang="en-US" dirty="0" smtClean="0"/>
              <a:t>.</a:t>
            </a:r>
          </a:p>
          <a:p>
            <a:endParaRPr lang="en-US" dirty="0" smtClean="0"/>
          </a:p>
          <a:p>
            <a:r>
              <a:rPr lang="en-US" dirty="0" smtClean="0"/>
              <a:t>~I forgot where</a:t>
            </a:r>
            <a:r>
              <a:rPr lang="en-US" baseline="0" dirty="0" smtClean="0"/>
              <a:t> I found this. </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37</a:t>
            </a:fld>
            <a:endParaRPr lang="en-US" dirty="0"/>
          </a:p>
        </p:txBody>
      </p:sp>
    </p:spTree>
    <p:extLst>
      <p:ext uri="{BB962C8B-B14F-4D97-AF65-F5344CB8AC3E}">
        <p14:creationId xmlns:p14="http://schemas.microsoft.com/office/powerpoint/2010/main" val="857023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dirty="0" smtClean="0"/>
              <a:t>Supportive,</a:t>
            </a:r>
            <a:r>
              <a:rPr lang="en-US" baseline="0" dirty="0" smtClean="0"/>
              <a:t> Predictable, and Safe!</a:t>
            </a:r>
            <a:endParaRPr lang="en-US" dirty="0"/>
          </a:p>
        </p:txBody>
      </p:sp>
      <p:sp>
        <p:nvSpPr>
          <p:cNvPr id="4" name="Slide Number Placeholder 3"/>
          <p:cNvSpPr>
            <a:spLocks noGrp="1"/>
          </p:cNvSpPr>
          <p:nvPr>
            <p:ph type="sldNum" sz="quarter" idx="10"/>
          </p:nvPr>
        </p:nvSpPr>
        <p:spPr/>
        <p:txBody>
          <a:bodyPr/>
          <a:lstStyle/>
          <a:p>
            <a:fld id="{2802D812-090B-42F6-BBDB-6644EEFEB1C6}" type="slidenum">
              <a:rPr lang="en-US" smtClean="0"/>
              <a:t>38</a:t>
            </a:fld>
            <a:endParaRPr lang="en-US"/>
          </a:p>
        </p:txBody>
      </p:sp>
    </p:spTree>
    <p:extLst>
      <p:ext uri="{BB962C8B-B14F-4D97-AF65-F5344CB8AC3E}">
        <p14:creationId xmlns:p14="http://schemas.microsoft.com/office/powerpoint/2010/main" val="3664954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teachers going to school to learn how</a:t>
            </a:r>
            <a:r>
              <a:rPr lang="en-US" baseline="0" dirty="0" smtClean="0"/>
              <a:t> to teach children that do not exists.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28B7C8D-DE5D-4CD2-BE51-A5782B0B01DE}" type="slidenum">
              <a:rPr lang="en-US" smtClean="0"/>
              <a:t>39</a:t>
            </a:fld>
            <a:endParaRPr lang="en-US" dirty="0"/>
          </a:p>
        </p:txBody>
      </p:sp>
    </p:spTree>
    <p:extLst>
      <p:ext uri="{BB962C8B-B14F-4D97-AF65-F5344CB8AC3E}">
        <p14:creationId xmlns:p14="http://schemas.microsoft.com/office/powerpoint/2010/main" val="400384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368719" lvl="1"/>
            <a:endParaRPr lang="en-US" sz="3200" b="1" dirty="0">
              <a:solidFill>
                <a:srgbClr val="0070C0"/>
              </a:solidFill>
            </a:endParaRPr>
          </a:p>
          <a:p>
            <a:pPr marL="368719" lvl="1"/>
            <a:r>
              <a:rPr lang="en-US" sz="3200" b="1" dirty="0">
                <a:solidFill>
                  <a:srgbClr val="0070C0"/>
                </a:solidFill>
              </a:rPr>
              <a:t>Trauma-Sensitive Schools Environments Benefit all Children:</a:t>
            </a:r>
            <a:r>
              <a:rPr lang="en-US" sz="3200" dirty="0">
                <a:ea typeface="ＭＳ Ｐゴシック" pitchFamily="-105" charset="-128"/>
              </a:rPr>
              <a:t>  Those whose trauma history is known, those whose trauma will never be clearly identified, those who may be impacted by their traumatized classmates.</a:t>
            </a:r>
          </a:p>
          <a:p>
            <a:pPr marL="368719" lvl="1"/>
            <a:endParaRPr lang="en-US" sz="3200" dirty="0">
              <a:ea typeface="ＭＳ Ｐゴシック" pitchFamily="-105" charset="-128"/>
            </a:endParaRPr>
          </a:p>
          <a:p>
            <a:pPr marL="368719" lvl="1"/>
            <a:r>
              <a:rPr lang="en-US" sz="3200" b="1" dirty="0">
                <a:ea typeface="ＭＳ Ｐゴシック" pitchFamily="-105" charset="-128"/>
              </a:rPr>
              <a:t>Includes all staff </a:t>
            </a:r>
            <a:r>
              <a:rPr lang="en-US" sz="3200" dirty="0">
                <a:ea typeface="ＭＳ Ｐゴシック" pitchFamily="-105" charset="-128"/>
              </a:rPr>
              <a:t>from Principles, counselors, teachers, aids, cooks, custodians, bus drivers.</a:t>
            </a:r>
          </a:p>
          <a:p>
            <a:pPr marL="368719" lvl="1"/>
            <a:endParaRPr lang="en-US" sz="3200" b="0" dirty="0">
              <a:ea typeface="ＭＳ Ｐゴシック" pitchFamily="-105" charset="-128"/>
            </a:endParaRPr>
          </a:p>
          <a:p>
            <a:pPr marL="368719" lvl="1"/>
            <a:r>
              <a:rPr lang="en-US" sz="3200" b="1" dirty="0" smtClean="0">
                <a:ea typeface="ＭＳ Ｐゴシック" pitchFamily="-105" charset="-128"/>
              </a:rPr>
              <a:t>Educators </a:t>
            </a:r>
            <a:r>
              <a:rPr lang="en-US" sz="3200" b="1" dirty="0">
                <a:ea typeface="ＭＳ Ｐゴシック" pitchFamily="-105" charset="-128"/>
              </a:rPr>
              <a:t>sometimes see a misbehaving child </a:t>
            </a:r>
            <a:r>
              <a:rPr lang="en-US" sz="3200" dirty="0">
                <a:ea typeface="ＭＳ Ｐゴシック" pitchFamily="-105" charset="-128"/>
              </a:rPr>
              <a:t>as a bad kid or a mean or oppositional kid, when they might just be a scared kid.  The child’s behavior is the result of chronic exposure to traumatic events beyond this or her control.</a:t>
            </a:r>
          </a:p>
          <a:p>
            <a:pPr marL="368719" lvl="1"/>
            <a:endParaRPr lang="en-US" sz="3200" dirty="0">
              <a:ea typeface="ＭＳ Ｐゴシック" pitchFamily="-105" charset="-128"/>
            </a:endParaRPr>
          </a:p>
          <a:p>
            <a:pPr marL="368719" lvl="1" defTabSz="939363">
              <a:defRPr/>
            </a:pPr>
            <a:r>
              <a:rPr lang="en-US" sz="3300" dirty="0"/>
              <a:t>Apart from employing a mindfulness curricula, or classroom yoga practices, which also are gaining popularity, simply greeting students at the start of the day and “acknowledging their humanity” before diving into tasks will help, Moreno says. With all the demands placed on teachers, it can be difficult, even “radical,” for teachers to slow down the pace of their classes and to take time with every student, but it will pay dividends, she says.</a:t>
            </a:r>
            <a:endParaRPr lang="en-US" sz="6800" b="1" dirty="0">
              <a:solidFill>
                <a:srgbClr val="0070C0"/>
              </a:solidFill>
            </a:endParaRPr>
          </a:p>
          <a:p>
            <a:pPr marL="368719" lvl="1"/>
            <a:endParaRPr lang="en-US" sz="3200" dirty="0">
              <a:ea typeface="ＭＳ Ｐゴシック" pitchFamily="-105" charset="-128"/>
            </a:endParaRPr>
          </a:p>
        </p:txBody>
      </p:sp>
      <p:sp>
        <p:nvSpPr>
          <p:cNvPr id="152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8960" indent="-288061" eaLnBrk="0" hangingPunct="0">
              <a:defRPr>
                <a:solidFill>
                  <a:schemeClr val="tx1"/>
                </a:solidFill>
                <a:latin typeface="Arial" charset="0"/>
                <a:ea typeface="ＭＳ Ｐゴシック" pitchFamily="34" charset="-128"/>
              </a:defRPr>
            </a:lvl2pPr>
            <a:lvl3pPr marL="1152246" indent="-230449" eaLnBrk="0" hangingPunct="0">
              <a:defRPr>
                <a:solidFill>
                  <a:schemeClr val="tx1"/>
                </a:solidFill>
                <a:latin typeface="Arial" charset="0"/>
                <a:ea typeface="ＭＳ Ｐゴシック" pitchFamily="34" charset="-128"/>
              </a:defRPr>
            </a:lvl3pPr>
            <a:lvl4pPr marL="1613145" indent="-230449" eaLnBrk="0" hangingPunct="0">
              <a:defRPr>
                <a:solidFill>
                  <a:schemeClr val="tx1"/>
                </a:solidFill>
                <a:latin typeface="Arial" charset="0"/>
                <a:ea typeface="ＭＳ Ｐゴシック" pitchFamily="34" charset="-128"/>
              </a:defRPr>
            </a:lvl4pPr>
            <a:lvl5pPr marL="2074044" indent="-230449" eaLnBrk="0" hangingPunct="0">
              <a:defRPr>
                <a:solidFill>
                  <a:schemeClr val="tx1"/>
                </a:solidFill>
                <a:latin typeface="Arial" charset="0"/>
                <a:ea typeface="ＭＳ Ｐゴシック" pitchFamily="34" charset="-128"/>
              </a:defRPr>
            </a:lvl5pPr>
            <a:lvl6pPr marL="2534942" indent="-230449" eaLnBrk="0" fontAlgn="base" hangingPunct="0">
              <a:spcBef>
                <a:spcPct val="0"/>
              </a:spcBef>
              <a:spcAft>
                <a:spcPct val="0"/>
              </a:spcAft>
              <a:defRPr>
                <a:solidFill>
                  <a:schemeClr val="tx1"/>
                </a:solidFill>
                <a:latin typeface="Arial" charset="0"/>
                <a:ea typeface="ＭＳ Ｐゴシック" pitchFamily="34" charset="-128"/>
              </a:defRPr>
            </a:lvl6pPr>
            <a:lvl7pPr marL="2995840" indent="-230449" eaLnBrk="0" fontAlgn="base" hangingPunct="0">
              <a:spcBef>
                <a:spcPct val="0"/>
              </a:spcBef>
              <a:spcAft>
                <a:spcPct val="0"/>
              </a:spcAft>
              <a:defRPr>
                <a:solidFill>
                  <a:schemeClr val="tx1"/>
                </a:solidFill>
                <a:latin typeface="Arial" charset="0"/>
                <a:ea typeface="ＭＳ Ｐゴシック" pitchFamily="34" charset="-128"/>
              </a:defRPr>
            </a:lvl7pPr>
            <a:lvl8pPr marL="3456739" indent="-230449" eaLnBrk="0" fontAlgn="base" hangingPunct="0">
              <a:spcBef>
                <a:spcPct val="0"/>
              </a:spcBef>
              <a:spcAft>
                <a:spcPct val="0"/>
              </a:spcAft>
              <a:defRPr>
                <a:solidFill>
                  <a:schemeClr val="tx1"/>
                </a:solidFill>
                <a:latin typeface="Arial" charset="0"/>
                <a:ea typeface="ＭＳ Ｐゴシック" pitchFamily="34" charset="-128"/>
              </a:defRPr>
            </a:lvl8pPr>
            <a:lvl9pPr marL="3917637" indent="-23044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09E7FAB1-C850-4DB2-A781-6490EBBD74C4}" type="slidenum">
              <a:rPr lang="en-US" smtClean="0">
                <a:latin typeface="Calibri" pitchFamily="34" charset="0"/>
              </a:rPr>
              <a:pPr eaLnBrk="1" hangingPunct="1">
                <a:defRPr/>
              </a:pPr>
              <a:t>40</a:t>
            </a:fld>
            <a:endParaRPr lang="en-US" dirty="0">
              <a:latin typeface="Calibri" pitchFamily="34" charset="0"/>
            </a:endParaRPr>
          </a:p>
        </p:txBody>
      </p:sp>
    </p:spTree>
    <p:extLst>
      <p:ext uri="{BB962C8B-B14F-4D97-AF65-F5344CB8AC3E}">
        <p14:creationId xmlns:p14="http://schemas.microsoft.com/office/powerpoint/2010/main" val="2855720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This is our go to create trauma</a:t>
            </a:r>
            <a:r>
              <a:rPr lang="en-US" altLang="en-US" baseline="0" dirty="0" smtClean="0">
                <a:ea typeface="ＭＳ Ｐゴシック" pitchFamily="34" charset="-128"/>
              </a:rPr>
              <a:t> sensitive schools.  The authors love our program and are our go to experts when we need help.  Our work is based on their work.</a:t>
            </a:r>
            <a:endParaRPr lang="en-US" altLang="en-US" dirty="0" smtClean="0">
              <a:ea typeface="ＭＳ Ｐゴシック" pitchFamily="34" charset="-128"/>
            </a:endParaRPr>
          </a:p>
          <a:p>
            <a:endParaRPr lang="en-US" altLang="en-US" dirty="0" smtClean="0">
              <a:ea typeface="ＭＳ Ｐゴシック" pitchFamily="34" charset="-128"/>
            </a:endParaRPr>
          </a:p>
          <a:p>
            <a:r>
              <a:rPr lang="en-US" altLang="en-US" dirty="0" smtClean="0">
                <a:ea typeface="ＭＳ Ｐゴシック" pitchFamily="34" charset="-128"/>
              </a:rPr>
              <a:t>It helps staff learn</a:t>
            </a:r>
            <a:r>
              <a:rPr lang="en-US" altLang="en-US" baseline="0" dirty="0" smtClean="0">
                <a:ea typeface="ＭＳ Ｐゴシック" pitchFamily="34" charset="-128"/>
              </a:rPr>
              <a:t> to r</a:t>
            </a:r>
            <a:r>
              <a:rPr lang="en-US" altLang="en-US" dirty="0" smtClean="0">
                <a:ea typeface="ＭＳ Ｐゴシック" pitchFamily="34" charset="-128"/>
              </a:rPr>
              <a:t>ecognize</a:t>
            </a:r>
            <a:r>
              <a:rPr lang="en-US" altLang="en-US" baseline="0" dirty="0" smtClean="0">
                <a:ea typeface="ＭＳ Ｐゴシック" pitchFamily="34" charset="-128"/>
              </a:rPr>
              <a:t> </a:t>
            </a:r>
            <a:r>
              <a:rPr lang="en-US" altLang="en-US" baseline="0" dirty="0">
                <a:ea typeface="ＭＳ Ｐゴシック" pitchFamily="34" charset="-128"/>
              </a:rPr>
              <a:t>when kids go into survival </a:t>
            </a:r>
            <a:r>
              <a:rPr lang="en-US" altLang="en-US" baseline="0" dirty="0" smtClean="0">
                <a:ea typeface="ＭＳ Ｐゴシック" pitchFamily="34" charset="-128"/>
              </a:rPr>
              <a:t>mode and how to create </a:t>
            </a:r>
            <a:r>
              <a:rPr lang="en-US" altLang="en-US" baseline="0" dirty="0">
                <a:ea typeface="ＭＳ Ｐゴシック" pitchFamily="34" charset="-128"/>
              </a:rPr>
              <a:t>calm </a:t>
            </a:r>
            <a:r>
              <a:rPr lang="en-US" altLang="en-US" baseline="0" dirty="0" smtClean="0">
                <a:ea typeface="ＭＳ Ｐゴシック" pitchFamily="34" charset="-128"/>
              </a:rPr>
              <a:t>predictable environments. </a:t>
            </a:r>
          </a:p>
          <a:p>
            <a:endParaRPr lang="en-US" altLang="en-US" baseline="0" dirty="0" smtClean="0">
              <a:ea typeface="ＭＳ Ｐゴシック" pitchFamily="34" charset="-128"/>
            </a:endParaRPr>
          </a:p>
          <a:p>
            <a:r>
              <a:rPr lang="en-US" altLang="en-US" baseline="0" dirty="0" smtClean="0">
                <a:ea typeface="ＭＳ Ｐゴシック" pitchFamily="34" charset="-128"/>
              </a:rPr>
              <a:t>There is a book study of these books on our website that schools can use.</a:t>
            </a:r>
          </a:p>
          <a:p>
            <a:endParaRPr lang="en-US" altLang="en-US" dirty="0">
              <a:ea typeface="ＭＳ Ｐゴシック" pitchFamily="34" charset="-128"/>
            </a:endParaRPr>
          </a:p>
        </p:txBody>
      </p:sp>
      <p:sp>
        <p:nvSpPr>
          <p:cNvPr id="150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8960" indent="-288061" eaLnBrk="0" hangingPunct="0">
              <a:defRPr>
                <a:solidFill>
                  <a:schemeClr val="tx1"/>
                </a:solidFill>
                <a:latin typeface="Arial" charset="0"/>
                <a:ea typeface="ＭＳ Ｐゴシック" pitchFamily="34" charset="-128"/>
              </a:defRPr>
            </a:lvl2pPr>
            <a:lvl3pPr marL="1152246" indent="-230449" eaLnBrk="0" hangingPunct="0">
              <a:defRPr>
                <a:solidFill>
                  <a:schemeClr val="tx1"/>
                </a:solidFill>
                <a:latin typeface="Arial" charset="0"/>
                <a:ea typeface="ＭＳ Ｐゴシック" pitchFamily="34" charset="-128"/>
              </a:defRPr>
            </a:lvl3pPr>
            <a:lvl4pPr marL="1613145" indent="-230449" eaLnBrk="0" hangingPunct="0">
              <a:defRPr>
                <a:solidFill>
                  <a:schemeClr val="tx1"/>
                </a:solidFill>
                <a:latin typeface="Arial" charset="0"/>
                <a:ea typeface="ＭＳ Ｐゴシック" pitchFamily="34" charset="-128"/>
              </a:defRPr>
            </a:lvl4pPr>
            <a:lvl5pPr marL="2074044" indent="-230449" eaLnBrk="0" hangingPunct="0">
              <a:defRPr>
                <a:solidFill>
                  <a:schemeClr val="tx1"/>
                </a:solidFill>
                <a:latin typeface="Arial" charset="0"/>
                <a:ea typeface="ＭＳ Ｐゴシック" pitchFamily="34" charset="-128"/>
              </a:defRPr>
            </a:lvl5pPr>
            <a:lvl6pPr marL="2534942" indent="-230449" eaLnBrk="0" fontAlgn="base" hangingPunct="0">
              <a:spcBef>
                <a:spcPct val="0"/>
              </a:spcBef>
              <a:spcAft>
                <a:spcPct val="0"/>
              </a:spcAft>
              <a:defRPr>
                <a:solidFill>
                  <a:schemeClr val="tx1"/>
                </a:solidFill>
                <a:latin typeface="Arial" charset="0"/>
                <a:ea typeface="ＭＳ Ｐゴシック" pitchFamily="34" charset="-128"/>
              </a:defRPr>
            </a:lvl6pPr>
            <a:lvl7pPr marL="2995840" indent="-230449" eaLnBrk="0" fontAlgn="base" hangingPunct="0">
              <a:spcBef>
                <a:spcPct val="0"/>
              </a:spcBef>
              <a:spcAft>
                <a:spcPct val="0"/>
              </a:spcAft>
              <a:defRPr>
                <a:solidFill>
                  <a:schemeClr val="tx1"/>
                </a:solidFill>
                <a:latin typeface="Arial" charset="0"/>
                <a:ea typeface="ＭＳ Ｐゴシック" pitchFamily="34" charset="-128"/>
              </a:defRPr>
            </a:lvl7pPr>
            <a:lvl8pPr marL="3456739" indent="-230449" eaLnBrk="0" fontAlgn="base" hangingPunct="0">
              <a:spcBef>
                <a:spcPct val="0"/>
              </a:spcBef>
              <a:spcAft>
                <a:spcPct val="0"/>
              </a:spcAft>
              <a:defRPr>
                <a:solidFill>
                  <a:schemeClr val="tx1"/>
                </a:solidFill>
                <a:latin typeface="Arial" charset="0"/>
                <a:ea typeface="ＭＳ Ｐゴシック" pitchFamily="34" charset="-128"/>
              </a:defRPr>
            </a:lvl8pPr>
            <a:lvl9pPr marL="3917637" indent="-230449"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fld id="{9138BC88-DCB8-4D49-855D-91037825301B}" type="slidenum">
              <a:rPr lang="en-US" smtClean="0">
                <a:latin typeface="Tahoma" pitchFamily="34" charset="0"/>
              </a:rPr>
              <a:pPr eaLnBrk="1" hangingPunct="1">
                <a:defRPr/>
              </a:pPr>
              <a:t>41</a:t>
            </a:fld>
            <a:endParaRPr lang="en-US" dirty="0">
              <a:latin typeface="Tahoma" pitchFamily="34" charset="0"/>
            </a:endParaRPr>
          </a:p>
        </p:txBody>
      </p:sp>
    </p:spTree>
    <p:extLst>
      <p:ext uri="{BB962C8B-B14F-4D97-AF65-F5344CB8AC3E}">
        <p14:creationId xmlns:p14="http://schemas.microsoft.com/office/powerpoint/2010/main" val="279639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Put in info from your state here.</a:t>
            </a:r>
          </a:p>
          <a:p>
            <a:endParaRPr lang="en-US" dirty="0"/>
          </a:p>
          <a:p>
            <a:r>
              <a:rPr lang="en-US" dirty="0"/>
              <a:t>RURAL - WV ranks among the most rural states in the country, with some 2/3 of its total population living</a:t>
            </a:r>
            <a:r>
              <a:rPr lang="en-US" baseline="0" dirty="0"/>
              <a:t> in rural, usually nonfarm, areas  ~June 21,2017 Britannica.com</a:t>
            </a:r>
          </a:p>
          <a:p>
            <a:endParaRPr lang="en-US" baseline="0" dirty="0"/>
          </a:p>
          <a:p>
            <a:r>
              <a:rPr lang="en-US" b="0" dirty="0"/>
              <a:t>JOBS - West Virginia is America's worst state for business in 2017 according to CNBC Top States for Business.</a:t>
            </a:r>
            <a:r>
              <a:rPr lang="en-US" b="0" baseline="0" dirty="0"/>
              <a:t> </a:t>
            </a:r>
            <a:r>
              <a:rPr lang="en-US" dirty="0"/>
              <a:t>A decline in coal production has hurt West Virginia's economy hard.</a:t>
            </a:r>
            <a:r>
              <a:rPr lang="en-US" baseline="0" dirty="0"/>
              <a:t>  </a:t>
            </a:r>
            <a:r>
              <a:rPr lang="en-US" dirty="0"/>
              <a:t>Mining employment is down 40 percent in just the past five years, with some parts of the state losing as many as 70 percent of their coal mining jobs.</a:t>
            </a:r>
          </a:p>
          <a:p>
            <a:endParaRPr lang="en-US" dirty="0"/>
          </a:p>
          <a:p>
            <a:r>
              <a:rPr lang="en-US" dirty="0"/>
              <a:t>POVERTY – one in four kids live below the federal poverty</a:t>
            </a:r>
            <a:r>
              <a:rPr lang="en-US" baseline="0" dirty="0"/>
              <a:t> </a:t>
            </a:r>
            <a:r>
              <a:rPr lang="en-US" baseline="0" dirty="0" smtClean="0"/>
              <a:t>line 2016</a:t>
            </a:r>
            <a:endParaRPr lang="en-US" dirty="0"/>
          </a:p>
          <a:p>
            <a:endParaRPr lang="en-US" baseline="0" dirty="0"/>
          </a:p>
          <a:p>
            <a:r>
              <a:rPr lang="en-US" baseline="0" dirty="0"/>
              <a:t>OD – More likely to die of an overdose in WV then any other state in the country.  Last year we had </a:t>
            </a:r>
            <a:r>
              <a:rPr lang="en-US" baseline="0" dirty="0" smtClean="0"/>
              <a:t>909. The </a:t>
            </a:r>
            <a:r>
              <a:rPr lang="en-US" baseline="0" dirty="0"/>
              <a:t>national average is </a:t>
            </a:r>
            <a:r>
              <a:rPr lang="en-US" baseline="0" dirty="0" smtClean="0"/>
              <a:t>19.8 per </a:t>
            </a:r>
            <a:r>
              <a:rPr lang="en-US" baseline="0" dirty="0"/>
              <a:t>100,000.  We are </a:t>
            </a:r>
            <a:r>
              <a:rPr lang="en-US" baseline="0" dirty="0" smtClean="0"/>
              <a:t>52 </a:t>
            </a:r>
            <a:r>
              <a:rPr lang="en-US" baseline="0" dirty="0"/>
              <a:t>per 100,000.  </a:t>
            </a:r>
            <a:r>
              <a:rPr lang="en-US" baseline="0" dirty="0" smtClean="0"/>
              <a:t>5.7.18  We </a:t>
            </a:r>
            <a:r>
              <a:rPr lang="en-US" baseline="0" dirty="0"/>
              <a:t>lead the nation in new cases of Hepatitis B, the national average was .9 and WV was 10.  2016 went up to 14.7.  We are 2</a:t>
            </a:r>
            <a:r>
              <a:rPr lang="en-US" baseline="30000" dirty="0"/>
              <a:t>nd</a:t>
            </a:r>
            <a:r>
              <a:rPr lang="en-US" baseline="0" dirty="0"/>
              <a:t> in the nation for Hepatitis C.</a:t>
            </a:r>
          </a:p>
          <a:p>
            <a:endParaRPr lang="en-US" baseline="0" dirty="0"/>
          </a:p>
          <a:p>
            <a:r>
              <a:rPr lang="en-US" baseline="0" dirty="0"/>
              <a:t>NAS – We lead the nation in Neonatal Abstinence Syndrome. </a:t>
            </a:r>
            <a:r>
              <a:rPr lang="en-US" baseline="0" dirty="0" smtClean="0"/>
              <a:t>The national average is 5 per 1,000.  We are 50.6 cases per 1,000 live births (2017 dhhr.wv.gov/</a:t>
            </a:r>
            <a:r>
              <a:rPr lang="en-US" baseline="0" dirty="0" err="1" smtClean="0"/>
              <a:t>bph</a:t>
            </a:r>
            <a:r>
              <a:rPr lang="en-US" baseline="0" dirty="0" smtClean="0"/>
              <a:t>)</a:t>
            </a:r>
          </a:p>
          <a:p>
            <a:endParaRPr lang="en-US" u="sng" baseline="0" dirty="0" smtClean="0"/>
          </a:p>
          <a:p>
            <a:r>
              <a:rPr lang="en-US" u="sng" baseline="0" dirty="0" smtClean="0"/>
              <a:t>Transient kids</a:t>
            </a:r>
            <a:endParaRPr lang="en-US" u="sng" baseline="0" dirty="0"/>
          </a:p>
          <a:p>
            <a:r>
              <a:rPr lang="en-US" dirty="0"/>
              <a:t>“Couch </a:t>
            </a:r>
            <a:r>
              <a:rPr lang="en-US" dirty="0" smtClean="0"/>
              <a:t>surfers”</a:t>
            </a:r>
            <a:r>
              <a:rPr lang="en-US" baseline="0" dirty="0" smtClean="0"/>
              <a:t> 	 </a:t>
            </a:r>
          </a:p>
          <a:p>
            <a:pPr marL="628650" lvl="1" indent="-171450">
              <a:buFont typeface="Arial" panose="020B0604020202020204" pitchFamily="34" charset="0"/>
              <a:buChar char="•"/>
            </a:pPr>
            <a:r>
              <a:rPr lang="en-US" dirty="0" smtClean="0"/>
              <a:t>Live </a:t>
            </a:r>
            <a:r>
              <a:rPr lang="en-US" dirty="0"/>
              <a:t>with a number of family </a:t>
            </a:r>
            <a:r>
              <a:rPr lang="en-US" dirty="0" smtClean="0"/>
              <a:t>members,</a:t>
            </a:r>
            <a:r>
              <a:rPr lang="en-US" baseline="0" dirty="0" smtClean="0"/>
              <a:t> </a:t>
            </a:r>
            <a:r>
              <a:rPr lang="en-US" dirty="0" smtClean="0"/>
              <a:t>End </a:t>
            </a:r>
            <a:r>
              <a:rPr lang="en-US" dirty="0"/>
              <a:t>up in Kinship care or foster </a:t>
            </a:r>
            <a:r>
              <a:rPr lang="en-US" dirty="0" smtClean="0"/>
              <a:t>care,</a:t>
            </a:r>
            <a:r>
              <a:rPr lang="en-US" baseline="0" dirty="0" smtClean="0"/>
              <a:t> </a:t>
            </a:r>
            <a:r>
              <a:rPr lang="en-US" dirty="0" smtClean="0"/>
              <a:t>May </a:t>
            </a:r>
            <a:r>
              <a:rPr lang="en-US" dirty="0"/>
              <a:t>end up in juvenile detention </a:t>
            </a:r>
            <a:r>
              <a:rPr lang="en-US" dirty="0" smtClean="0"/>
              <a:t>facilities</a:t>
            </a:r>
          </a:p>
          <a:p>
            <a:pPr marL="628650" lvl="1" indent="-171450">
              <a:buFont typeface="Arial" panose="020B0604020202020204" pitchFamily="34" charset="0"/>
              <a:buChar char="•"/>
            </a:pPr>
            <a:r>
              <a:rPr lang="en-US" dirty="0" smtClean="0"/>
              <a:t>Can</a:t>
            </a:r>
            <a:r>
              <a:rPr lang="en-US" baseline="0" dirty="0" smtClean="0"/>
              <a:t> end up be exploited and trafficked for survival</a:t>
            </a:r>
            <a:endParaRPr lang="en-US" dirty="0"/>
          </a:p>
          <a:p>
            <a:pPr defTabSz="914283">
              <a:defRPr/>
            </a:pPr>
            <a:r>
              <a:rPr lang="en-US" u="none" baseline="0" dirty="0">
                <a:effectLst/>
              </a:rPr>
              <a:t>	</a:t>
            </a:r>
            <a:r>
              <a:rPr lang="en-US" u="sng" baseline="0" dirty="0" smtClean="0">
                <a:effectLst/>
              </a:rPr>
              <a:t>Common characteristics</a:t>
            </a:r>
          </a:p>
          <a:p>
            <a:r>
              <a:rPr lang="en-US" dirty="0" smtClean="0"/>
              <a:t>	Often </a:t>
            </a:r>
            <a:r>
              <a:rPr lang="en-US" dirty="0"/>
              <a:t>exposed to abuse, violence, crime</a:t>
            </a:r>
          </a:p>
          <a:p>
            <a:r>
              <a:rPr lang="en-US" dirty="0" smtClean="0"/>
              <a:t>	Suffer </a:t>
            </a:r>
            <a:r>
              <a:rPr lang="en-US" dirty="0"/>
              <a:t>physical an mental health conditions</a:t>
            </a:r>
          </a:p>
          <a:p>
            <a:r>
              <a:rPr lang="en-US" dirty="0" smtClean="0"/>
              <a:t>	Often </a:t>
            </a:r>
            <a:r>
              <a:rPr lang="en-US" dirty="0"/>
              <a:t>lack a guardian who can provide consent</a:t>
            </a:r>
          </a:p>
          <a:p>
            <a:r>
              <a:rPr lang="en-US" dirty="0" smtClean="0"/>
              <a:t>	Pose </a:t>
            </a:r>
            <a:r>
              <a:rPr lang="en-US" dirty="0"/>
              <a:t>tremendous challenges for the school and community</a:t>
            </a:r>
          </a:p>
          <a:p>
            <a:pPr defTabSz="914283">
              <a:defRPr/>
            </a:pPr>
            <a:endParaRPr lang="en-US" baseline="0" dirty="0" smtClean="0">
              <a:effectLst/>
            </a:endParaRPr>
          </a:p>
          <a:p>
            <a:pPr defTabSz="914283">
              <a:defRPr/>
            </a:pPr>
            <a:r>
              <a:rPr lang="en-US" u="sng" baseline="0" dirty="0" smtClean="0">
                <a:effectLst/>
              </a:rPr>
              <a:t>Child Welfare Crisis</a:t>
            </a:r>
          </a:p>
          <a:p>
            <a:r>
              <a:rPr lang="en-US" dirty="0"/>
              <a:t>Lead the nation in kids removed from their home</a:t>
            </a:r>
          </a:p>
          <a:p>
            <a:r>
              <a:rPr lang="en-US" smtClean="0"/>
              <a:t>Kids </a:t>
            </a:r>
            <a:r>
              <a:rPr lang="en-US" dirty="0"/>
              <a:t>are coming in younger with more complex physical &amp; behavioral issues</a:t>
            </a:r>
          </a:p>
          <a:p>
            <a:r>
              <a:rPr lang="en-US" dirty="0"/>
              <a:t>CPS caseloads are double the national average</a:t>
            </a:r>
          </a:p>
          <a:p>
            <a:r>
              <a:rPr lang="en-US" dirty="0"/>
              <a:t>We do not have adequate CPS staff, foster homes and adoption options</a:t>
            </a:r>
          </a:p>
          <a:p>
            <a:pPr defTabSz="914283">
              <a:defRPr/>
            </a:pPr>
            <a:endParaRPr lang="en-US" dirty="0">
              <a:effectLst/>
            </a:endParaRPr>
          </a:p>
          <a:p>
            <a:endParaRPr lang="en-US" b="0" dirty="0">
              <a:effectLst/>
            </a:endParaRPr>
          </a:p>
        </p:txBody>
      </p:sp>
      <p:sp>
        <p:nvSpPr>
          <p:cNvPr id="4" name="Slide Number Placeholder 3"/>
          <p:cNvSpPr>
            <a:spLocks noGrp="1"/>
          </p:cNvSpPr>
          <p:nvPr>
            <p:ph type="sldNum" sz="quarter" idx="10"/>
          </p:nvPr>
        </p:nvSpPr>
        <p:spPr/>
        <p:txBody>
          <a:bodyPr/>
          <a:lstStyle/>
          <a:p>
            <a:fld id="{928B7C8D-DE5D-4CD2-BE51-A5782B0B01DE}" type="slidenum">
              <a:rPr lang="en-US" smtClean="0"/>
              <a:t>4</a:t>
            </a:fld>
            <a:endParaRPr lang="en-US" dirty="0"/>
          </a:p>
        </p:txBody>
      </p:sp>
    </p:spTree>
    <p:extLst>
      <p:ext uri="{BB962C8B-B14F-4D97-AF65-F5344CB8AC3E}">
        <p14:creationId xmlns:p14="http://schemas.microsoft.com/office/powerpoint/2010/main" val="34272300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TALKING POINTS: According to </a:t>
            </a:r>
            <a:r>
              <a:rPr lang="en-US" u="none" dirty="0" err="1"/>
              <a:t>Maslows</a:t>
            </a:r>
            <a:r>
              <a:rPr lang="en-US" u="none" dirty="0"/>
              <a:t> hierarchy of needs, needs lower down in the hierarchy must be satisfied before individuals can attend to needs higher up. </a:t>
            </a:r>
          </a:p>
          <a:p>
            <a:endParaRPr lang="en-US" u="none" dirty="0"/>
          </a:p>
          <a:p>
            <a:r>
              <a:rPr lang="en-US" u="none" dirty="0"/>
              <a:t>TALKING POINT: To learn, children’s basic and psychological needs must be met. They can’t be hungry or tired. They need to feel safe. They need feel loved and cared for. They need to know that you want them to succeed.</a:t>
            </a:r>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 If a child with a HWC notice acts ups, teachers should send them to the nurse or counselor before the principal. </a:t>
            </a:r>
          </a:p>
        </p:txBody>
      </p:sp>
      <p:sp>
        <p:nvSpPr>
          <p:cNvPr id="4" name="Slide Number Placeholder 3"/>
          <p:cNvSpPr>
            <a:spLocks noGrp="1"/>
          </p:cNvSpPr>
          <p:nvPr>
            <p:ph type="sldNum" sz="quarter" idx="10"/>
          </p:nvPr>
        </p:nvSpPr>
        <p:spPr/>
        <p:txBody>
          <a:bodyPr/>
          <a:lstStyle/>
          <a:p>
            <a:fld id="{928B7C8D-DE5D-4CD2-BE51-A5782B0B01DE}" type="slidenum">
              <a:rPr lang="en-US" smtClean="0"/>
              <a:t>42</a:t>
            </a:fld>
            <a:endParaRPr lang="en-US" dirty="0"/>
          </a:p>
        </p:txBody>
      </p:sp>
    </p:spTree>
    <p:extLst>
      <p:ext uri="{BB962C8B-B14F-4D97-AF65-F5344CB8AC3E}">
        <p14:creationId xmlns:p14="http://schemas.microsoft.com/office/powerpoint/2010/main" val="50799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losing your temper or shouting at a child resulted in a positive outcome?  </a:t>
            </a:r>
          </a:p>
          <a:p>
            <a:r>
              <a:rPr lang="en-US" dirty="0" smtClean="0"/>
              <a:t>Did it alleviate the stress of the situation?  </a:t>
            </a:r>
          </a:p>
          <a:p>
            <a:r>
              <a:rPr lang="en-US" dirty="0" smtClean="0"/>
              <a:t>Did you or the child walk away feeling good about the interaction?</a:t>
            </a:r>
          </a:p>
          <a:p>
            <a:r>
              <a:rPr lang="en-US" dirty="0" smtClean="0"/>
              <a:t>Probably</a:t>
            </a:r>
            <a:r>
              <a:rPr lang="en-US" baseline="0" dirty="0" smtClean="0"/>
              <a:t> not.</a:t>
            </a:r>
          </a:p>
          <a:p>
            <a:r>
              <a:rPr lang="en-US" baseline="0" dirty="0" smtClean="0"/>
              <a:t>Now consider the impact on a child with an attachment disorder, a child who has never received adequate emotional regulation from caregivers.</a:t>
            </a:r>
          </a:p>
          <a:p>
            <a:endParaRPr lang="en-US" baseline="0" dirty="0" smtClean="0"/>
          </a:p>
          <a:p>
            <a:endParaRPr lang="en-US" baseline="0" dirty="0" smtClean="0"/>
          </a:p>
          <a:p>
            <a:r>
              <a:rPr lang="en-US" b="1" baseline="0" dirty="0" smtClean="0"/>
              <a:t>When you lose your cool </a:t>
            </a:r>
          </a:p>
          <a:p>
            <a:r>
              <a:rPr lang="en-US" baseline="0" dirty="0" smtClean="0"/>
              <a:t>There are several unhealthy payoffs for a child when you become angry or upset:</a:t>
            </a:r>
          </a:p>
          <a:p>
            <a:pPr marL="171450" indent="-171450">
              <a:buFont typeface="Arial" panose="020B0604020202020204" pitchFamily="34" charset="0"/>
              <a:buChar char="•"/>
            </a:pPr>
            <a:r>
              <a:rPr lang="en-US" baseline="0" dirty="0" smtClean="0"/>
              <a:t>You hand over control of the situation by reacting to the child.  This erodes the child’s confidence in you as a reliable caregiver and safe authority figure:  “How can I trust you when I have the power to make you so emotionally upset?”</a:t>
            </a:r>
          </a:p>
          <a:p>
            <a:pPr marL="171450" indent="-171450">
              <a:buFont typeface="Arial" panose="020B0604020202020204" pitchFamily="34" charset="0"/>
              <a:buChar char="•"/>
            </a:pPr>
            <a:r>
              <a:rPr lang="en-US" baseline="0" dirty="0" smtClean="0"/>
              <a:t>You are allowing your child to replicate the stressful and dysfunctional patterns that he or she experienced in a prior home or institution:  “I’m used to turmoil and conflict; I can do this well, and never have to change.”</a:t>
            </a:r>
          </a:p>
          <a:p>
            <a:pPr marL="171450" indent="-171450">
              <a:buFont typeface="Arial" panose="020B0604020202020204" pitchFamily="34" charset="0"/>
              <a:buChar char="•"/>
            </a:pPr>
            <a:r>
              <a:rPr lang="en-US" baseline="0" dirty="0" smtClean="0"/>
              <a:t>You are reinforcing the child’s negative core beliefs:  “Your anger and disapproval mean that I am bad and undeserving of love.”</a:t>
            </a:r>
          </a:p>
          <a:p>
            <a:pPr marL="171450" indent="-171450">
              <a:buFont typeface="Arial" panose="020B0604020202020204" pitchFamily="34" charset="0"/>
              <a:buChar char="•"/>
            </a:pPr>
            <a:r>
              <a:rPr lang="en-US" baseline="0" dirty="0" smtClean="0"/>
              <a:t>Your child will take note of any tendency on you part to lower expectations in order to avoid conflict:  “I can wear you down, you’ll leave me alone, and I’m off the hook.”</a:t>
            </a:r>
          </a:p>
          <a:p>
            <a:pPr marL="171450" indent="-171450">
              <a:buFont typeface="Arial" panose="020B0604020202020204" pitchFamily="34" charset="0"/>
              <a:buChar char="•"/>
            </a:pPr>
            <a:r>
              <a:rPr lang="en-US" baseline="0" dirty="0" smtClean="0"/>
              <a:t>You are feeding into your child’s desire to avoid emotional closeness:  “As long as we are mad at each other, I don’t have to be close.”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Over time, securely attached children internalize parental care and learn self-regulation.  Children with an attachment disorder, however, did not develop the ability to regulate their emotions and impulses.  They became behaviorally and biochemically disorganized, resulting in hyperarousal, aggression, impulsivity and distractibility.  They overreact to stimulation, stress and anxiety.  You can teach your child to be calm by role-modeling calmness.  Calmness reduces the child’s ”alarm reaction” (fight-flight-freeze) and allows her to feel safe and secure enough to think rationally, learn a better way of behaving and coping while building trust with you.</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power of calm by Terry Levy, October 8, 2018, Attachment, Corrective Attachment Therapy, Evergreen Psychotherapy Center.</a:t>
            </a:r>
          </a:p>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43</a:t>
            </a:fld>
            <a:endParaRPr lang="en-US" dirty="0"/>
          </a:p>
        </p:txBody>
      </p:sp>
    </p:spTree>
    <p:extLst>
      <p:ext uri="{BB962C8B-B14F-4D97-AF65-F5344CB8AC3E}">
        <p14:creationId xmlns:p14="http://schemas.microsoft.com/office/powerpoint/2010/main" val="2506630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can’t learn if we are hungry and tired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Safety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cannot meet expectations of which we are unaware- Be clear about tasks/be clear about goals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Choice develops decision making skills, personal responsibility and elicits cooperation Example: Math or Science- What do you want to work on first?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Empowerment=involvement- competence. It is disempowering to make every decision for someone else, including children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lgn="l">
              <a:buNone/>
            </a:pPr>
            <a:r>
              <a:rPr lang="en-US" dirty="0" smtClean="0">
                <a:solidFill>
                  <a:srgbClr val="8EBC3D"/>
                </a:solidFill>
              </a:rPr>
              <a:t>They need to feel loved</a:t>
            </a:r>
          </a:p>
          <a:p>
            <a:pPr marL="0" indent="0" algn="l">
              <a:buNone/>
            </a:pPr>
            <a:r>
              <a:rPr lang="en-US" dirty="0" smtClean="0">
                <a:solidFill>
                  <a:srgbClr val="8EBC3D"/>
                </a:solidFill>
              </a:rPr>
              <a:t>They need to feel safe </a:t>
            </a:r>
          </a:p>
          <a:p>
            <a:pPr marL="0" indent="0" algn="l">
              <a:buNone/>
            </a:pPr>
            <a:r>
              <a:rPr lang="en-US" dirty="0" smtClean="0">
                <a:solidFill>
                  <a:srgbClr val="8EBC3D"/>
                </a:solidFill>
              </a:rPr>
              <a:t>Their basic needs will be meet</a:t>
            </a:r>
          </a:p>
          <a:p>
            <a:pPr marL="0" indent="0" algn="l">
              <a:buNone/>
            </a:pPr>
            <a:r>
              <a:rPr lang="en-US" dirty="0" smtClean="0">
                <a:solidFill>
                  <a:srgbClr val="8EBC3D"/>
                </a:solidFill>
              </a:rPr>
              <a:t>They need to feel cared for</a:t>
            </a:r>
          </a:p>
          <a:p>
            <a:pPr marL="0" indent="0" algn="l">
              <a:buNone/>
            </a:pPr>
            <a:r>
              <a:rPr lang="en-US" dirty="0" smtClean="0">
                <a:solidFill>
                  <a:srgbClr val="8EBC3D"/>
                </a:solidFill>
              </a:rPr>
              <a:t>And they know you we want them to succeed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44</a:t>
            </a:fld>
            <a:endParaRPr lang="en-US" dirty="0"/>
          </a:p>
        </p:txBody>
      </p:sp>
    </p:spTree>
    <p:extLst>
      <p:ext uri="{BB962C8B-B14F-4D97-AF65-F5344CB8AC3E}">
        <p14:creationId xmlns:p14="http://schemas.microsoft.com/office/powerpoint/2010/main" val="2103272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45</a:t>
            </a:fld>
            <a:endParaRPr lang="en-US" dirty="0"/>
          </a:p>
        </p:txBody>
      </p:sp>
    </p:spTree>
    <p:extLst>
      <p:ext uri="{BB962C8B-B14F-4D97-AF65-F5344CB8AC3E}">
        <p14:creationId xmlns:p14="http://schemas.microsoft.com/office/powerpoint/2010/main" val="4232952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Char char="•"/>
            </a:pPr>
            <a:r>
              <a:rPr lang="en-US" dirty="0">
                <a:ea typeface="ＭＳ Ｐゴシック" pitchFamily="-105" charset="-128"/>
              </a:rPr>
              <a:t>Thumbs up</a:t>
            </a:r>
          </a:p>
          <a:p>
            <a:pPr>
              <a:buClrTx/>
              <a:buFont typeface="Arial" panose="020B0604020202020204" pitchFamily="34" charset="0"/>
              <a:buChar char="•"/>
            </a:pPr>
            <a:r>
              <a:rPr lang="en-US" dirty="0">
                <a:ea typeface="ＭＳ Ｐゴシック" pitchFamily="-105" charset="-128"/>
              </a:rPr>
              <a:t>Mentors</a:t>
            </a:r>
          </a:p>
          <a:p>
            <a:pPr>
              <a:buClrTx/>
              <a:buFont typeface="Arial" panose="020B0604020202020204" pitchFamily="34" charset="0"/>
              <a:buChar char="•"/>
            </a:pPr>
            <a:r>
              <a:rPr lang="en-US" dirty="0">
                <a:ea typeface="ＭＳ Ｐゴシック" pitchFamily="-105" charset="-128"/>
              </a:rPr>
              <a:t>Therapy Dogs</a:t>
            </a:r>
          </a:p>
          <a:p>
            <a:pPr>
              <a:buClrTx/>
              <a:buFont typeface="Arial" panose="020B0604020202020204" pitchFamily="34" charset="0"/>
              <a:buChar char="•"/>
            </a:pPr>
            <a:r>
              <a:rPr lang="en-US" dirty="0">
                <a:ea typeface="ＭＳ Ｐゴシック" pitchFamily="-105" charset="-128"/>
              </a:rPr>
              <a:t>LE Officers visiting school </a:t>
            </a:r>
          </a:p>
          <a:p>
            <a:pPr>
              <a:buClrTx/>
              <a:buFont typeface="Arial" panose="020B0604020202020204" pitchFamily="34" charset="0"/>
              <a:buChar char="•"/>
            </a:pPr>
            <a:r>
              <a:rPr lang="en-US" dirty="0">
                <a:ea typeface="ＭＳ Ｐゴシック" pitchFamily="-105" charset="-128"/>
              </a:rPr>
              <a:t>Fostering closer relationships</a:t>
            </a:r>
          </a:p>
          <a:p>
            <a:pPr>
              <a:buClrTx/>
              <a:buFont typeface="Arial" panose="020B0604020202020204" pitchFamily="34" charset="0"/>
              <a:buChar char="•"/>
            </a:pPr>
            <a:r>
              <a:rPr lang="en-US" dirty="0">
                <a:ea typeface="ＭＳ Ｐゴシック" pitchFamily="-105" charset="-128"/>
              </a:rPr>
              <a:t>Classroom interventions </a:t>
            </a:r>
          </a:p>
          <a:p>
            <a:endParaRPr lang="en-US" dirty="0"/>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46</a:t>
            </a:fld>
            <a:endParaRPr lang="en-US" dirty="0"/>
          </a:p>
        </p:txBody>
      </p:sp>
    </p:spTree>
    <p:extLst>
      <p:ext uri="{BB962C8B-B14F-4D97-AF65-F5344CB8AC3E}">
        <p14:creationId xmlns:p14="http://schemas.microsoft.com/office/powerpoint/2010/main" val="4232952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t>
            </a:r>
          </a:p>
          <a:p>
            <a:r>
              <a:rPr lang="en-US" dirty="0"/>
              <a:t>Retest</a:t>
            </a:r>
          </a:p>
          <a:p>
            <a:r>
              <a:rPr lang="en-US" dirty="0"/>
              <a:t>Postpone</a:t>
            </a:r>
            <a:r>
              <a:rPr lang="en-US" baseline="0" dirty="0"/>
              <a:t> testing</a:t>
            </a:r>
          </a:p>
          <a:p>
            <a:r>
              <a:rPr lang="en-US" baseline="0" dirty="0"/>
              <a:t>IEP</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47</a:t>
            </a:fld>
            <a:endParaRPr lang="en-US" dirty="0"/>
          </a:p>
        </p:txBody>
      </p:sp>
    </p:spTree>
    <p:extLst>
      <p:ext uri="{BB962C8B-B14F-4D97-AF65-F5344CB8AC3E}">
        <p14:creationId xmlns:p14="http://schemas.microsoft.com/office/powerpoint/2010/main" val="3153421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48</a:t>
            </a:fld>
            <a:endParaRPr lang="en-US" dirty="0"/>
          </a:p>
        </p:txBody>
      </p:sp>
    </p:spTree>
    <p:extLst>
      <p:ext uri="{BB962C8B-B14F-4D97-AF65-F5344CB8AC3E}">
        <p14:creationId xmlns:p14="http://schemas.microsoft.com/office/powerpoint/2010/main" val="1172725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94F90"/>
                </a:solidFill>
              </a:rPr>
              <a:t>Johnny is in the 5</a:t>
            </a:r>
            <a:r>
              <a:rPr lang="en-US" baseline="30000" dirty="0">
                <a:solidFill>
                  <a:srgbClr val="194F90"/>
                </a:solidFill>
              </a:rPr>
              <a:t>th</a:t>
            </a:r>
            <a:r>
              <a:rPr lang="en-US" dirty="0">
                <a:solidFill>
                  <a:srgbClr val="194F90"/>
                </a:solidFill>
              </a:rPr>
              <a:t> grade and typically comes to school a little disheveled and has trouble paying attention in class.  With little redirection he gets by.</a:t>
            </a:r>
          </a:p>
          <a:p>
            <a:r>
              <a:rPr lang="en-US" dirty="0">
                <a:solidFill>
                  <a:srgbClr val="194F90"/>
                </a:solidFill>
              </a:rPr>
              <a:t>Johnny had a bad day that will likely continue to snowball due to a drop in grades, teacher perception and Johnny’s experience with school.</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49</a:t>
            </a:fld>
            <a:endParaRPr lang="en-US" dirty="0"/>
          </a:p>
        </p:txBody>
      </p:sp>
    </p:spTree>
    <p:extLst>
      <p:ext uri="{BB962C8B-B14F-4D97-AF65-F5344CB8AC3E}">
        <p14:creationId xmlns:p14="http://schemas.microsoft.com/office/powerpoint/2010/main" val="67254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94F90"/>
                </a:solidFill>
              </a:rPr>
              <a:t>Johnny is in the 5</a:t>
            </a:r>
            <a:r>
              <a:rPr lang="en-US" baseline="30000" dirty="0">
                <a:solidFill>
                  <a:srgbClr val="194F90"/>
                </a:solidFill>
              </a:rPr>
              <a:t>th</a:t>
            </a:r>
            <a:r>
              <a:rPr lang="en-US" dirty="0">
                <a:solidFill>
                  <a:srgbClr val="194F90"/>
                </a:solidFill>
              </a:rPr>
              <a:t> grade and typically comes to school a little disheveled and has trouble paying attention in class.  With little redirection he gets by.</a:t>
            </a:r>
          </a:p>
          <a:p>
            <a:endParaRPr lang="en-US" dirty="0">
              <a:solidFill>
                <a:srgbClr val="194F90"/>
              </a:solidFill>
            </a:endParaRPr>
          </a:p>
          <a:p>
            <a:r>
              <a:rPr lang="en-US" dirty="0">
                <a:solidFill>
                  <a:srgbClr val="194F90"/>
                </a:solidFill>
              </a:rPr>
              <a:t>First thing in the morning, the school received an email from the local police department that simply stated “Handle Johnny </a:t>
            </a:r>
            <a:r>
              <a:rPr lang="en-US" dirty="0" smtClean="0">
                <a:solidFill>
                  <a:srgbClr val="194F90"/>
                </a:solidFill>
              </a:rPr>
              <a:t>with </a:t>
            </a:r>
            <a:r>
              <a:rPr lang="en-US" dirty="0">
                <a:solidFill>
                  <a:srgbClr val="194F90"/>
                </a:solidFill>
              </a:rPr>
              <a:t>Care”</a:t>
            </a:r>
          </a:p>
          <a:p>
            <a:endParaRPr lang="en-US" dirty="0">
              <a:solidFill>
                <a:srgbClr val="194F90"/>
              </a:solidFill>
            </a:endParaRPr>
          </a:p>
          <a:p>
            <a:r>
              <a:rPr lang="en-US" dirty="0">
                <a:solidFill>
                  <a:srgbClr val="194F90"/>
                </a:solidFill>
              </a:rPr>
              <a:t>His teachers were made award that something happened in Johnny’s home last night that involved Law Enforcement.  They knew he might not be himself that today.</a:t>
            </a:r>
          </a:p>
          <a:p>
            <a:endParaRPr lang="en-US" dirty="0">
              <a:solidFill>
                <a:srgbClr val="194F90"/>
              </a:solidFill>
            </a:endParaRPr>
          </a:p>
          <a:p>
            <a:r>
              <a:rPr lang="en-US" dirty="0">
                <a:solidFill>
                  <a:srgbClr val="194F90"/>
                </a:solidFill>
              </a:rPr>
              <a:t>The guidance counselor made it a point to say hello and welcome him to school and reminded him that she is always there if he needs anything</a:t>
            </a:r>
          </a:p>
          <a:p>
            <a:endParaRPr lang="en-US" dirty="0">
              <a:solidFill>
                <a:srgbClr val="194F90"/>
              </a:solidFill>
            </a:endParaRPr>
          </a:p>
          <a:p>
            <a:r>
              <a:rPr lang="en-US" dirty="0">
                <a:solidFill>
                  <a:srgbClr val="194F90"/>
                </a:solidFill>
              </a:rPr>
              <a:t>Johnny’s day was pretty good.</a:t>
            </a:r>
          </a:p>
          <a:p>
            <a:endParaRPr lang="en-US" dirty="0">
              <a:solidFill>
                <a:srgbClr val="194F90"/>
              </a:solidFill>
            </a:endParaRPr>
          </a:p>
        </p:txBody>
      </p:sp>
      <p:sp>
        <p:nvSpPr>
          <p:cNvPr id="4" name="Slide Number Placeholder 3"/>
          <p:cNvSpPr>
            <a:spLocks noGrp="1"/>
          </p:cNvSpPr>
          <p:nvPr>
            <p:ph type="sldNum" sz="quarter" idx="10"/>
          </p:nvPr>
        </p:nvSpPr>
        <p:spPr/>
        <p:txBody>
          <a:bodyPr/>
          <a:lstStyle/>
          <a:p>
            <a:fld id="{928B7C8D-DE5D-4CD2-BE51-A5782B0B01DE}" type="slidenum">
              <a:rPr lang="en-US" smtClean="0"/>
              <a:t>50</a:t>
            </a:fld>
            <a:endParaRPr lang="en-US" dirty="0"/>
          </a:p>
        </p:txBody>
      </p:sp>
    </p:spTree>
    <p:extLst>
      <p:ext uri="{BB962C8B-B14F-4D97-AF65-F5344CB8AC3E}">
        <p14:creationId xmlns:p14="http://schemas.microsoft.com/office/powerpoint/2010/main" val="67254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Handle with Care is never a pass for bad behavior.</a:t>
            </a:r>
          </a:p>
          <a:p>
            <a:pPr defTabSz="939363">
              <a:defRPr/>
            </a:pPr>
            <a:endParaRPr lang="en-US" dirty="0" smtClean="0"/>
          </a:p>
          <a:p>
            <a:pPr defTabSz="939363">
              <a:defRPr/>
            </a:pPr>
            <a:r>
              <a:rPr lang="en-US" dirty="0" smtClean="0"/>
              <a:t>A </a:t>
            </a:r>
            <a:r>
              <a:rPr lang="en-US" dirty="0"/>
              <a:t>trauma-informed model builds positive caring adult relationships through holding kids. . ACCOUNTABILITY. . . </a:t>
            </a:r>
            <a:r>
              <a:rPr lang="en-US" dirty="0" smtClean="0"/>
              <a:t>Example (In </a:t>
            </a:r>
            <a:r>
              <a:rPr lang="en-US" dirty="0"/>
              <a:t>school suspension vs. out of school suspension)</a:t>
            </a:r>
          </a:p>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51</a:t>
            </a:fld>
            <a:endParaRPr lang="en-US" dirty="0"/>
          </a:p>
        </p:txBody>
      </p:sp>
    </p:spTree>
    <p:extLst>
      <p:ext uri="{BB962C8B-B14F-4D97-AF65-F5344CB8AC3E}">
        <p14:creationId xmlns:p14="http://schemas.microsoft.com/office/powerpoint/2010/main" val="40204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39363">
              <a:defRPr/>
            </a:pPr>
            <a:r>
              <a:rPr lang="en-US" dirty="0" smtClean="0"/>
              <a:t>Research shows that the prevalence of 10 specific ACEs—such as witnessing domestic violence or experiencing physical abuse—trigger a stress response that can harm a child’s developing brain. That stress and trauma weakens the immune system, increasing the risk of social, emotional, and health problems in later life, from suicide and substance abuse to diabetes, heart disease and cancer.</a:t>
            </a:r>
          </a:p>
          <a:p>
            <a:endParaRPr lang="en-US" dirty="0"/>
          </a:p>
          <a:p>
            <a:r>
              <a:rPr lang="en-US" dirty="0"/>
              <a:t>Back in the 1990s, Dr. Vincent Felitti, working with very obese adults, discovered that a shocking majority of his patients had suffered significant traumas during childhood. Eventually, his work led to a study involving 17,000 patients which showed the long-lasting effects of “adverse childhood experiences,” or ACEs, such as child neglect or abuse, or a parent with addiction or imprisoned. Those children often grow up to be adults who are more likely to be sick, to be violent, to miss work, and to marry often.</a:t>
            </a:r>
          </a:p>
          <a:p>
            <a:endParaRPr lang="en-US" dirty="0"/>
          </a:p>
          <a:p>
            <a:pPr defTabSz="939363"/>
            <a:r>
              <a:rPr lang="en-US" dirty="0" smtClean="0">
                <a:effectLst/>
              </a:rPr>
              <a:t>Almost two-thirds of the study participants reported at least one ACE, and more than one of five reported three or more ACE. The short- and long-term outcomes of these childhood exposures include a multitude of health and social problems.</a:t>
            </a:r>
          </a:p>
          <a:p>
            <a:pPr algn="r"/>
            <a:r>
              <a:rPr lang="en-US" dirty="0"/>
              <a:t>~</a:t>
            </a:r>
            <a:r>
              <a:rPr lang="en-US" dirty="0" smtClean="0">
                <a:solidFill>
                  <a:schemeClr val="tx1"/>
                </a:solidFill>
                <a:effectLst/>
                <a:hlinkClick r:id="rId3" action="ppaction://hlinkfile"/>
              </a:rPr>
              <a:t>(http://www.cdc.gov/violenceprevention/acestudy/prevalence.html)</a:t>
            </a:r>
            <a:r>
              <a:rPr lang="en-US" dirty="0" smtClean="0">
                <a:solidFill>
                  <a:schemeClr val="tx1"/>
                </a:solidFill>
                <a:effectLst/>
              </a:rPr>
              <a:t> </a:t>
            </a:r>
            <a:endParaRPr lang="en-US" b="1" dirty="0" smtClean="0">
              <a:solidFill>
                <a:schemeClr val="tx1"/>
              </a:solidFill>
            </a:endParaRPr>
          </a:p>
          <a:p>
            <a:endParaRPr lang="en-US" b="1" dirty="0" smtClean="0"/>
          </a:p>
          <a:p>
            <a:r>
              <a:rPr lang="en-US" b="1" dirty="0" smtClean="0"/>
              <a:t>THE </a:t>
            </a:r>
            <a:r>
              <a:rPr lang="en-US" b="1" dirty="0"/>
              <a:t>PROBLEM: PREVALENCE OF TRAUMA</a:t>
            </a:r>
          </a:p>
          <a:p>
            <a:r>
              <a:rPr lang="en-US" b="1" i="1" dirty="0"/>
              <a:t>1.</a:t>
            </a:r>
            <a:r>
              <a:rPr lang="en-US" b="1" dirty="0"/>
              <a:t> Many students have had traumatic experiences.</a:t>
            </a:r>
          </a:p>
          <a:p>
            <a:r>
              <a:rPr lang="en-US" dirty="0"/>
              <a:t>Studies now show that nearly every school has children who have been exposed to overwhelming experiences, such as witnessing violence between their caretakers, being the direct targets of abuse, and other kinds of adversity. The </a:t>
            </a:r>
            <a:r>
              <a:rPr lang="en-US" dirty="0" smtClean="0"/>
              <a:t>Adverse</a:t>
            </a:r>
            <a:r>
              <a:rPr lang="en-US" baseline="0" dirty="0" smtClean="0"/>
              <a:t> Childhood Experiences (ACE) </a:t>
            </a:r>
            <a:r>
              <a:rPr lang="en-US" dirty="0" smtClean="0"/>
              <a:t>study </a:t>
            </a:r>
            <a:r>
              <a:rPr lang="en-US" dirty="0"/>
              <a:t>found higher levels of traumatic experiences in the general population than previously imagined. Among the approximately 17,000 adults surveyed, just over 50% reported having experienced at least one form of childhood adversity. These included physical, emotional or sexual abuse; witnessing their mother treated violently; having a parent with substance abuse or mental health issues; or, living in a household with an adult who had spent time in prison</a:t>
            </a:r>
            <a:r>
              <a:rPr lang="en-US" dirty="0" smtClean="0"/>
              <a:t>.</a:t>
            </a:r>
          </a:p>
          <a:p>
            <a:endParaRPr lang="en-US" dirty="0"/>
          </a:p>
          <a:p>
            <a:r>
              <a:rPr lang="en-US" dirty="0"/>
              <a:t>If we add those who are chronically bullied, experience periods of homelessness, live in the proximity of pervasive community violence, flee war-torn countries, undergo multiple invasive medical procedures, or live with a parent traumatized by recent combat, the number of children affected by significant adversity grows even larger.</a:t>
            </a:r>
          </a:p>
          <a:p>
            <a:r>
              <a:rPr lang="en-US" dirty="0"/>
              <a:t>Experts explain that trauma is not an event itself, but rather a response to one or more overwhelmingly stressful events where one’s ability to cope is dramatically undermined. These experiences in childhood can lead to a cascade of social, emotional and academic difficulties. As students get older, exposure to traumatic experiences can also lead to the adoption of self-medicating behaviors such as substance abuse, smoking, and overeating. All of these responses to traumatic events can interfere with a child’s ability to learn at school.</a:t>
            </a:r>
          </a:p>
          <a:p>
            <a:pPr algn="r"/>
            <a:r>
              <a:rPr lang="en-US" dirty="0" smtClean="0">
                <a:solidFill>
                  <a:srgbClr val="0070C0"/>
                </a:solidFill>
              </a:rPr>
              <a:t>~https://traumasensitiveschools.org/trauma-and-learning/the-problem-prevalence</a:t>
            </a:r>
            <a:r>
              <a:rPr lang="en-US" baseline="0" dirty="0" smtClean="0">
                <a:solidFill>
                  <a:srgbClr val="0070C0"/>
                </a:solidFill>
              </a:rPr>
              <a:t>/</a:t>
            </a:r>
            <a:r>
              <a:rPr lang="en-US" dirty="0" smtClean="0">
                <a:solidFill>
                  <a:srgbClr val="0070C0"/>
                </a:solidFill>
              </a:rPr>
              <a:t> </a:t>
            </a:r>
            <a:endParaRPr lang="en-US" dirty="0">
              <a:solidFill>
                <a:srgbClr val="0070C0"/>
              </a:solidFill>
            </a:endParaRPr>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5</a:t>
            </a:fld>
            <a:endParaRPr lang="en-US" dirty="0"/>
          </a:p>
        </p:txBody>
      </p:sp>
    </p:spTree>
    <p:extLst>
      <p:ext uri="{BB962C8B-B14F-4D97-AF65-F5344CB8AC3E}">
        <p14:creationId xmlns:p14="http://schemas.microsoft.com/office/powerpoint/2010/main" val="19913432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kids will need to talk to a therapist.  And</a:t>
            </a:r>
            <a:r>
              <a:rPr lang="en-US" baseline="0" dirty="0" smtClean="0"/>
              <a:t> if the therapist is on site at the school we do not have to worry about the parents getting the kids to their appointments.</a:t>
            </a:r>
          </a:p>
          <a:p>
            <a:endParaRPr lang="en-US" baseline="0" dirty="0" smtClean="0"/>
          </a:p>
          <a:p>
            <a:r>
              <a:rPr lang="en-US" baseline="0" dirty="0" smtClean="0"/>
              <a:t>Parents have to give permission for the services.</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52</a:t>
            </a:fld>
            <a:endParaRPr lang="en-US" dirty="0"/>
          </a:p>
        </p:txBody>
      </p:sp>
    </p:spTree>
    <p:extLst>
      <p:ext uri="{BB962C8B-B14F-4D97-AF65-F5344CB8AC3E}">
        <p14:creationId xmlns:p14="http://schemas.microsoft.com/office/powerpoint/2010/main" val="578143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53</a:t>
            </a:fld>
            <a:endParaRPr lang="en-US" dirty="0"/>
          </a:p>
        </p:txBody>
      </p:sp>
    </p:spTree>
    <p:extLst>
      <p:ext uri="{BB962C8B-B14F-4D97-AF65-F5344CB8AC3E}">
        <p14:creationId xmlns:p14="http://schemas.microsoft.com/office/powerpoint/2010/main" val="1919565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why we do Handle with Care!</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57</a:t>
            </a:fld>
            <a:endParaRPr lang="en-US" dirty="0"/>
          </a:p>
        </p:txBody>
      </p:sp>
    </p:spTree>
    <p:extLst>
      <p:ext uri="{BB962C8B-B14F-4D97-AF65-F5344CB8AC3E}">
        <p14:creationId xmlns:p14="http://schemas.microsoft.com/office/powerpoint/2010/main" val="1774109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8960" indent="-288061" eaLnBrk="0" hangingPunct="0">
              <a:spcBef>
                <a:spcPct val="30000"/>
              </a:spcBef>
              <a:defRPr sz="1200">
                <a:solidFill>
                  <a:schemeClr val="tx1"/>
                </a:solidFill>
                <a:latin typeface="Calibri" pitchFamily="34" charset="0"/>
                <a:ea typeface="ＭＳ Ｐゴシック" pitchFamily="34" charset="-128"/>
              </a:defRPr>
            </a:lvl2pPr>
            <a:lvl3pPr marL="1152246" indent="-230449" eaLnBrk="0" hangingPunct="0">
              <a:spcBef>
                <a:spcPct val="30000"/>
              </a:spcBef>
              <a:defRPr sz="1200">
                <a:solidFill>
                  <a:schemeClr val="tx1"/>
                </a:solidFill>
                <a:latin typeface="Calibri" pitchFamily="34" charset="0"/>
                <a:ea typeface="ＭＳ Ｐゴシック" pitchFamily="34" charset="-128"/>
              </a:defRPr>
            </a:lvl3pPr>
            <a:lvl4pPr marL="1613145" indent="-230449" eaLnBrk="0" hangingPunct="0">
              <a:spcBef>
                <a:spcPct val="30000"/>
              </a:spcBef>
              <a:defRPr sz="1200">
                <a:solidFill>
                  <a:schemeClr val="tx1"/>
                </a:solidFill>
                <a:latin typeface="Calibri" pitchFamily="34" charset="0"/>
                <a:ea typeface="ＭＳ Ｐゴシック" pitchFamily="34" charset="-128"/>
              </a:defRPr>
            </a:lvl4pPr>
            <a:lvl5pPr marL="2074044" indent="-230449" eaLnBrk="0" hangingPunct="0">
              <a:spcBef>
                <a:spcPct val="30000"/>
              </a:spcBef>
              <a:defRPr sz="1200">
                <a:solidFill>
                  <a:schemeClr val="tx1"/>
                </a:solidFill>
                <a:latin typeface="Calibri" pitchFamily="34" charset="0"/>
                <a:ea typeface="ＭＳ Ｐゴシック" pitchFamily="34" charset="-128"/>
              </a:defRPr>
            </a:lvl5pPr>
            <a:lvl6pPr marL="2534942"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95840"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56739"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17637" indent="-230449"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defRPr/>
            </a:pPr>
            <a:fld id="{A52B9AE5-0404-4503-9225-AAACEE2C9603}" type="slidenum">
              <a:rPr lang="en-US" altLang="en-US" smtClean="0"/>
              <a:pPr eaLnBrk="1" hangingPunct="1">
                <a:spcBef>
                  <a:spcPct val="0"/>
                </a:spcBef>
                <a:defRPr/>
              </a:pPr>
              <a:t>58</a:t>
            </a:fld>
            <a:endParaRPr lang="en-US" altLang="en-US" dirty="0"/>
          </a:p>
        </p:txBody>
      </p:sp>
    </p:spTree>
    <p:extLst>
      <p:ext uri="{BB962C8B-B14F-4D97-AF65-F5344CB8AC3E}">
        <p14:creationId xmlns:p14="http://schemas.microsoft.com/office/powerpoint/2010/main" val="277166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prevalent</a:t>
            </a:r>
            <a:r>
              <a:rPr lang="en-US" baseline="0" dirty="0" smtClean="0"/>
              <a:t> ACEs are in WV</a:t>
            </a:r>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6</a:t>
            </a:fld>
            <a:endParaRPr lang="en-US" dirty="0"/>
          </a:p>
        </p:txBody>
      </p:sp>
    </p:spTree>
    <p:extLst>
      <p:ext uri="{BB962C8B-B14F-4D97-AF65-F5344CB8AC3E}">
        <p14:creationId xmlns:p14="http://schemas.microsoft.com/office/powerpoint/2010/main" val="62694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Drug Endangered Children are having Drug Endangered Children</a:t>
            </a:r>
          </a:p>
          <a:p>
            <a:endParaRPr lang="en-US" dirty="0" smtClean="0"/>
          </a:p>
          <a:p>
            <a:r>
              <a:rPr lang="en-US" b="1" dirty="0" smtClean="0"/>
              <a:t>S</a:t>
            </a:r>
            <a:r>
              <a:rPr lang="en-US" baseline="0" dirty="0" smtClean="0"/>
              <a:t>  </a:t>
            </a:r>
            <a:r>
              <a:rPr lang="en-US" dirty="0" smtClean="0"/>
              <a:t>They </a:t>
            </a:r>
            <a:r>
              <a:rPr lang="en-US" dirty="0"/>
              <a:t>have no sense of feeling </a:t>
            </a:r>
            <a:r>
              <a:rPr lang="en-US" u="sng" dirty="0" smtClean="0"/>
              <a:t>safe</a:t>
            </a:r>
            <a:r>
              <a:rPr lang="en-US" u="none" dirty="0" smtClean="0"/>
              <a:t> in their own skin or their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They don’t know how to healthy</a:t>
            </a:r>
            <a:r>
              <a:rPr lang="en-US" baseline="0" dirty="0" smtClean="0"/>
              <a:t> </a:t>
            </a:r>
            <a:r>
              <a:rPr lang="en-US" u="sng" dirty="0" smtClean="0"/>
              <a:t>attachments</a:t>
            </a:r>
            <a:r>
              <a:rPr lang="en-US" u="none" dirty="0" smtClean="0"/>
              <a:t> to others</a:t>
            </a:r>
          </a:p>
          <a:p>
            <a:r>
              <a:rPr lang="en-US" b="1" dirty="0" smtClean="0"/>
              <a:t>R</a:t>
            </a:r>
            <a:r>
              <a:rPr lang="en-US" dirty="0" smtClean="0"/>
              <a:t>  They </a:t>
            </a:r>
            <a:r>
              <a:rPr lang="en-US" dirty="0"/>
              <a:t>don’t know how to </a:t>
            </a:r>
            <a:r>
              <a:rPr lang="en-US" u="sng" dirty="0"/>
              <a:t>self regulate</a:t>
            </a:r>
          </a:p>
          <a:p>
            <a:r>
              <a:rPr lang="en-US" b="1" dirty="0" smtClean="0"/>
              <a:t>A</a:t>
            </a:r>
            <a:r>
              <a:rPr lang="en-US" dirty="0" smtClean="0"/>
              <a:t>  They </a:t>
            </a:r>
            <a:r>
              <a:rPr lang="en-US" dirty="0"/>
              <a:t>don’t know how to </a:t>
            </a:r>
            <a:r>
              <a:rPr lang="en-US" u="sng" dirty="0"/>
              <a:t>act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28B7C8D-DE5D-4CD2-BE51-A5782B0B01DE}" type="slidenum">
              <a:rPr lang="en-US" smtClean="0"/>
              <a:t>7</a:t>
            </a:fld>
            <a:endParaRPr lang="en-US" dirty="0"/>
          </a:p>
        </p:txBody>
      </p:sp>
    </p:spTree>
    <p:extLst>
      <p:ext uri="{BB962C8B-B14F-4D97-AF65-F5344CB8AC3E}">
        <p14:creationId xmlns:p14="http://schemas.microsoft.com/office/powerpoint/2010/main" val="272459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of when you hear</a:t>
            </a:r>
            <a:r>
              <a:rPr lang="en-US" baseline="0" dirty="0" smtClean="0"/>
              <a:t> “Ground Zero for the Opioid Crisis” which for us is now the methamphetamine crisis</a:t>
            </a:r>
          </a:p>
          <a:p>
            <a:endParaRPr lang="en-US" baseline="0" dirty="0" smtClean="0"/>
          </a:p>
          <a:p>
            <a:r>
              <a:rPr lang="en-US" baseline="0" dirty="0" smtClean="0"/>
              <a:t>LE	Drugs, criminal behavior to feed the drug addiction, arrests</a:t>
            </a:r>
          </a:p>
          <a:p>
            <a:r>
              <a:rPr lang="en-US" baseline="0" dirty="0" smtClean="0"/>
              <a:t>EMS	Overdoses and </a:t>
            </a:r>
            <a:r>
              <a:rPr lang="en-US" baseline="0" dirty="0" err="1" smtClean="0"/>
              <a:t>Narcan</a:t>
            </a:r>
            <a:endParaRPr lang="en-US" baseline="0" dirty="0" smtClean="0"/>
          </a:p>
          <a:p>
            <a:r>
              <a:rPr lang="en-US" baseline="0" dirty="0" smtClean="0"/>
              <a:t>PH	Increase in Hepatitis B and C and HIV and Harm reduction Initiatives </a:t>
            </a:r>
          </a:p>
          <a:p>
            <a:r>
              <a:rPr lang="en-US" baseline="0" dirty="0" smtClean="0"/>
              <a:t>CPS	Removal of Children and no place to put them</a:t>
            </a:r>
          </a:p>
          <a:p>
            <a:endParaRPr lang="en-US" baseline="0" dirty="0" smtClean="0"/>
          </a:p>
          <a:p>
            <a:r>
              <a:rPr lang="en-US" baseline="0" dirty="0" smtClean="0"/>
              <a:t>No one is making the connection that this is blowing up the schools.</a:t>
            </a:r>
          </a:p>
          <a:p>
            <a:r>
              <a:rPr lang="en-US" baseline="0" dirty="0" smtClean="0"/>
              <a:t>You might think it’s not your child but your child is sitting next to a traumatized struggling child and the teacher is spending all her time redirecting the behavior so no one is learning.</a:t>
            </a:r>
          </a:p>
        </p:txBody>
      </p:sp>
      <p:sp>
        <p:nvSpPr>
          <p:cNvPr id="4" name="Slide Number Placeholder 3"/>
          <p:cNvSpPr>
            <a:spLocks noGrp="1"/>
          </p:cNvSpPr>
          <p:nvPr>
            <p:ph type="sldNum" sz="quarter" idx="10"/>
          </p:nvPr>
        </p:nvSpPr>
        <p:spPr/>
        <p:txBody>
          <a:bodyPr/>
          <a:lstStyle/>
          <a:p>
            <a:fld id="{928B7C8D-DE5D-4CD2-BE51-A5782B0B01DE}" type="slidenum">
              <a:rPr lang="en-US" smtClean="0"/>
              <a:t>8</a:t>
            </a:fld>
            <a:endParaRPr lang="en-US" dirty="0"/>
          </a:p>
        </p:txBody>
      </p:sp>
    </p:spTree>
    <p:extLst>
      <p:ext uri="{BB962C8B-B14F-4D97-AF65-F5344CB8AC3E}">
        <p14:creationId xmlns:p14="http://schemas.microsoft.com/office/powerpoint/2010/main" val="1576462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TRAUMA</a:t>
            </a:r>
            <a:r>
              <a:rPr lang="en-US" baseline="0" dirty="0" smtClean="0"/>
              <a:t> TURNS OFF THE LEARNING  SWITCH</a:t>
            </a:r>
          </a:p>
          <a:p>
            <a:endParaRPr lang="en-US" dirty="0" smtClean="0"/>
          </a:p>
          <a:p>
            <a:r>
              <a:rPr lang="en-US" dirty="0" smtClean="0"/>
              <a:t>All </a:t>
            </a:r>
            <a:r>
              <a:rPr lang="en-US" dirty="0"/>
              <a:t>of these responses to traumatic events can interfere with a child’s ability to learn at school.</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F312446-D0EF-490D-B29D-BAA671C9D66A}" type="slidenum">
              <a:rPr lang="en-US" smtClean="0"/>
              <a:pPr>
                <a:defRPr/>
              </a:pPr>
              <a:t>9</a:t>
            </a:fld>
            <a:endParaRPr lang="en-US" dirty="0"/>
          </a:p>
        </p:txBody>
      </p:sp>
    </p:spTree>
    <p:extLst>
      <p:ext uri="{BB962C8B-B14F-4D97-AF65-F5344CB8AC3E}">
        <p14:creationId xmlns:p14="http://schemas.microsoft.com/office/powerpoint/2010/main" val="274986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113954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21638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98016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22486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410027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211758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207047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171368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285004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176331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9DB0D5-94CB-438B-9A1F-343354DFF32A}" type="datetimeFigureOut">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6A5963-27E6-463B-9DB5-C8477921678D}" type="slidenum">
              <a:rPr lang="en-US" smtClean="0"/>
              <a:t>‹#›</a:t>
            </a:fld>
            <a:endParaRPr lang="en-US" dirty="0"/>
          </a:p>
        </p:txBody>
      </p:sp>
    </p:spTree>
    <p:extLst>
      <p:ext uri="{BB962C8B-B14F-4D97-AF65-F5344CB8AC3E}">
        <p14:creationId xmlns:p14="http://schemas.microsoft.com/office/powerpoint/2010/main" val="16158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0539" y="838200"/>
            <a:ext cx="6477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362200"/>
            <a:ext cx="8229600" cy="3763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DB0D5-94CB-438B-9A1F-343354DFF32A}" type="datetimeFigureOut">
              <a:rPr lang="en-US" smtClean="0"/>
              <a:t>2/12/2020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A5963-27E6-463B-9DB5-C8477921678D}" type="slidenum">
              <a:rPr lang="en-US" smtClean="0"/>
              <a:t>‹#›</a:t>
            </a:fld>
            <a:endParaRPr lang="en-US" dirty="0"/>
          </a:p>
        </p:txBody>
      </p:sp>
      <p:sp>
        <p:nvSpPr>
          <p:cNvPr id="7" name="Rectangle 6"/>
          <p:cNvSpPr/>
          <p:nvPr userDrawn="1"/>
        </p:nvSpPr>
        <p:spPr>
          <a:xfrm>
            <a:off x="0" y="0"/>
            <a:ext cx="457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rot="5400000">
            <a:off x="4581072" y="2284185"/>
            <a:ext cx="457200" cy="8704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0" name="Rectangle 9"/>
          <p:cNvSpPr/>
          <p:nvPr userDrawn="1"/>
        </p:nvSpPr>
        <p:spPr>
          <a:xfrm>
            <a:off x="8704944" y="7257"/>
            <a:ext cx="457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a:off x="4562930" y="-4123871"/>
            <a:ext cx="457200" cy="8704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3777697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mailto:Andrea.L.Darr@wv.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7lduf0KzMAhXOcCYKHekZAdEQjRwIBw&amp;url=http://www.huffingtonpost.com/2013/11/25/spanish-speaking-teachers_n_4338605.html&amp;bvm=bv.120551593,d.eWE&amp;psig=AFQjCNF8A-76CR97NN4oD8dB0cAZexhuXQ&amp;ust=1461771183168609" TargetMode="External"/><Relationship Id="rId5" Type="http://schemas.openxmlformats.org/officeDocument/2006/relationships/image" Target="../media/image46.png"/><Relationship Id="rId4" Type="http://schemas.openxmlformats.org/officeDocument/2006/relationships/hyperlink" Target="http://www.google.com/url?sa=i&amp;rct=j&amp;q=&amp;esrc=s&amp;source=images&amp;cd=&amp;cad=rja&amp;uact=8&amp;ved=0ahUKEwjqoom0t6zMAhWHeSYKHfPXCY4QjRwIBw&amp;url=http://clubpenguin.wikia.com/wiki/Clothing&amp;bvm=bv.120551593,d.eWE&amp;psig=AFQjCNGV_IXOskFB7l4YOLi9E3Q05lzjMw&amp;ust=1461764527991799" TargetMode="External"/><Relationship Id="rId9"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2" Type="http://schemas.openxmlformats.org/officeDocument/2006/relationships/slide" Target="slide2.xml"/><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mailto:Andrea.L.Darr@wv.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4419600"/>
            <a:ext cx="7620000" cy="1600200"/>
          </a:xfrm>
        </p:spPr>
        <p:txBody>
          <a:bodyPr>
            <a:normAutofit/>
          </a:bodyPr>
          <a:lstStyle/>
          <a:p>
            <a:r>
              <a:rPr lang="en-US" b="1" dirty="0" smtClean="0">
                <a:solidFill>
                  <a:srgbClr val="0070C0"/>
                </a:solidFill>
              </a:rPr>
              <a:t>February </a:t>
            </a:r>
            <a:r>
              <a:rPr lang="en-US" b="1" dirty="0" smtClean="0">
                <a:solidFill>
                  <a:srgbClr val="0070C0"/>
                </a:solidFill>
              </a:rPr>
              <a:t>12, 2020</a:t>
            </a:r>
          </a:p>
          <a:p>
            <a:r>
              <a:rPr lang="en-US" b="1" dirty="0" smtClean="0">
                <a:solidFill>
                  <a:srgbClr val="0070C0"/>
                </a:solidFill>
              </a:rPr>
              <a:t>York, Pennsylvania</a:t>
            </a:r>
          </a:p>
          <a:p>
            <a:endParaRPr lang="en-US" b="1" dirty="0" smtClean="0">
              <a:solidFill>
                <a:srgbClr val="0070C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143000"/>
            <a:ext cx="2475781" cy="2624328"/>
          </a:xfrm>
          <a:prstGeom prst="rect">
            <a:avLst/>
          </a:prstGeom>
        </p:spPr>
      </p:pic>
    </p:spTree>
    <p:extLst>
      <p:ext uri="{BB962C8B-B14F-4D97-AF65-F5344CB8AC3E}">
        <p14:creationId xmlns:p14="http://schemas.microsoft.com/office/powerpoint/2010/main" val="2972231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066800" y="609601"/>
            <a:ext cx="7010400" cy="2819400"/>
          </a:xfrm>
          <a:solidFill>
            <a:schemeClr val="bg1">
              <a:lumMod val="85000"/>
            </a:schemeClr>
          </a:solidFill>
        </p:spPr>
        <p:txBody>
          <a:bodyPr>
            <a:normAutofit/>
          </a:bodyPr>
          <a:lstStyle/>
          <a:p>
            <a:pPr marL="0" indent="0" algn="ctr">
              <a:buNone/>
            </a:pPr>
            <a:r>
              <a:rPr lang="en-US" sz="2800" b="1" dirty="0" smtClean="0">
                <a:solidFill>
                  <a:srgbClr val="0070C0"/>
                </a:solidFill>
              </a:rPr>
              <a:t>Impact of Trauma on School Performance</a:t>
            </a:r>
            <a:endParaRPr lang="en-US" sz="1800" b="1" dirty="0"/>
          </a:p>
          <a:p>
            <a:pPr marL="0" indent="0" algn="ctr">
              <a:buNone/>
            </a:pPr>
            <a:r>
              <a:rPr lang="en-US" sz="2400" dirty="0"/>
              <a:t>Decreased reading ability</a:t>
            </a:r>
          </a:p>
          <a:p>
            <a:pPr marL="0" indent="0" algn="ctr">
              <a:buNone/>
            </a:pPr>
            <a:r>
              <a:rPr lang="en-US" sz="2400" dirty="0"/>
              <a:t>Lower GPA</a:t>
            </a:r>
          </a:p>
          <a:p>
            <a:pPr marL="0" indent="0" algn="ctr">
              <a:spcBef>
                <a:spcPts val="0"/>
              </a:spcBef>
              <a:buNone/>
              <a:defRPr/>
            </a:pPr>
            <a:r>
              <a:rPr lang="en-US" sz="2400" dirty="0"/>
              <a:t>More suspensions and expulsions</a:t>
            </a:r>
          </a:p>
          <a:p>
            <a:pPr marL="0" indent="0" algn="ctr">
              <a:spcBef>
                <a:spcPts val="0"/>
              </a:spcBef>
              <a:buNone/>
              <a:defRPr/>
            </a:pPr>
            <a:r>
              <a:rPr lang="en-US" sz="2400" dirty="0"/>
              <a:t>Increased drop-out </a:t>
            </a:r>
          </a:p>
          <a:p>
            <a:pPr marL="0" indent="0" algn="ctr">
              <a:buNone/>
            </a:pPr>
            <a:r>
              <a:rPr lang="en-US" sz="2400" dirty="0"/>
              <a:t>Higher rate of school absences</a:t>
            </a:r>
          </a:p>
          <a:p>
            <a:endParaRPr lang="en-US" dirty="0"/>
          </a:p>
        </p:txBody>
      </p:sp>
      <p:sp>
        <p:nvSpPr>
          <p:cNvPr id="9" name="Content Placeholder 2"/>
          <p:cNvSpPr txBox="1">
            <a:spLocks/>
          </p:cNvSpPr>
          <p:nvPr/>
        </p:nvSpPr>
        <p:spPr>
          <a:xfrm>
            <a:off x="816244" y="3733800"/>
            <a:ext cx="7620000" cy="23557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b="1" u="sng" dirty="0" smtClean="0">
                <a:solidFill>
                  <a:srgbClr val="0070C0"/>
                </a:solidFill>
              </a:rPr>
              <a:t>Which Can </a:t>
            </a:r>
            <a:r>
              <a:rPr lang="en-US" sz="2800" b="1" u="sng" dirty="0">
                <a:solidFill>
                  <a:srgbClr val="0070C0"/>
                </a:solidFill>
              </a:rPr>
              <a:t>L</a:t>
            </a:r>
            <a:r>
              <a:rPr lang="en-US" sz="2800" b="1" u="sng" dirty="0" smtClean="0">
                <a:solidFill>
                  <a:srgbClr val="0070C0"/>
                </a:solidFill>
              </a:rPr>
              <a:t>ead to Serious social problems</a:t>
            </a:r>
          </a:p>
          <a:p>
            <a:pPr marL="0" indent="0" algn="ctr">
              <a:buNone/>
            </a:pPr>
            <a:r>
              <a:rPr lang="en-US" sz="2200" dirty="0" smtClean="0">
                <a:solidFill>
                  <a:srgbClr val="002060"/>
                </a:solidFill>
              </a:rPr>
              <a:t>Homelessness, </a:t>
            </a:r>
            <a:r>
              <a:rPr lang="en-US" sz="2200" dirty="0" smtClean="0">
                <a:solidFill>
                  <a:srgbClr val="FF9900"/>
                </a:solidFill>
              </a:rPr>
              <a:t>Prostitution, </a:t>
            </a:r>
            <a:r>
              <a:rPr lang="en-US" sz="2200" dirty="0">
                <a:solidFill>
                  <a:srgbClr val="009900"/>
                </a:solidFill>
              </a:rPr>
              <a:t>Inability to sustain </a:t>
            </a:r>
            <a:r>
              <a:rPr lang="en-US" sz="2200" dirty="0">
                <a:solidFill>
                  <a:srgbClr val="00B050"/>
                </a:solidFill>
              </a:rPr>
              <a:t>employment, </a:t>
            </a:r>
            <a:r>
              <a:rPr lang="en-US" sz="2200" dirty="0" smtClean="0">
                <a:solidFill>
                  <a:srgbClr val="7030A0"/>
                </a:solidFill>
              </a:rPr>
              <a:t>Delinquency, violence, and criminal behavior,</a:t>
            </a:r>
            <a:r>
              <a:rPr lang="en-US" sz="2200" dirty="0" smtClean="0">
                <a:solidFill>
                  <a:srgbClr val="009900"/>
                </a:solidFill>
              </a:rPr>
              <a:t> </a:t>
            </a:r>
            <a:r>
              <a:rPr lang="en-US" sz="2200" dirty="0" smtClean="0">
                <a:solidFill>
                  <a:srgbClr val="00B0F0"/>
                </a:solidFill>
              </a:rPr>
              <a:t>Re-victimizations, </a:t>
            </a:r>
            <a:r>
              <a:rPr lang="en-US" sz="2200" dirty="0" smtClean="0">
                <a:solidFill>
                  <a:srgbClr val="00B050"/>
                </a:solidFill>
              </a:rPr>
              <a:t>Intergenerational transmission of abuse, </a:t>
            </a:r>
            <a:r>
              <a:rPr lang="en-US" sz="2200" dirty="0">
                <a:solidFill>
                  <a:schemeClr val="bg2">
                    <a:lumMod val="25000"/>
                  </a:schemeClr>
                </a:solidFill>
              </a:rPr>
              <a:t>Long term use of health, behavioral health, correctional and social </a:t>
            </a:r>
            <a:r>
              <a:rPr lang="en-US" sz="2200" dirty="0" smtClean="0">
                <a:solidFill>
                  <a:schemeClr val="bg2">
                    <a:lumMod val="25000"/>
                  </a:schemeClr>
                </a:solidFill>
              </a:rPr>
              <a:t>services,</a:t>
            </a:r>
          </a:p>
          <a:p>
            <a:pPr marL="0" indent="0" algn="ctr">
              <a:buNone/>
            </a:pPr>
            <a:r>
              <a:rPr lang="en-US" sz="2200" dirty="0" smtClean="0">
                <a:solidFill>
                  <a:srgbClr val="FF0000"/>
                </a:solidFill>
              </a:rPr>
              <a:t>Compromised </a:t>
            </a:r>
            <a:r>
              <a:rPr lang="en-US" sz="2200" dirty="0">
                <a:solidFill>
                  <a:srgbClr val="FF0000"/>
                </a:solidFill>
              </a:rPr>
              <a:t>ability to </a:t>
            </a:r>
            <a:r>
              <a:rPr lang="en-US" sz="2200" dirty="0" smtClean="0">
                <a:solidFill>
                  <a:srgbClr val="FF0000"/>
                </a:solidFill>
              </a:rPr>
              <a:t>parent</a:t>
            </a:r>
            <a:endParaRPr lang="en-US" dirty="0" smtClean="0"/>
          </a:p>
          <a:p>
            <a:endParaRPr lang="en-US" dirty="0" smtClean="0"/>
          </a:p>
          <a:p>
            <a:endParaRPr lang="en-US" dirty="0"/>
          </a:p>
        </p:txBody>
      </p:sp>
    </p:spTree>
    <p:extLst>
      <p:ext uri="{BB962C8B-B14F-4D97-AF65-F5344CB8AC3E}">
        <p14:creationId xmlns:p14="http://schemas.microsoft.com/office/powerpoint/2010/main" val="42055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914400"/>
          </a:xfrm>
        </p:spPr>
        <p:txBody>
          <a:bodyPr>
            <a:normAutofit/>
          </a:bodyPr>
          <a:lstStyle/>
          <a:p>
            <a:pPr marL="0" indent="0" algn="ctr">
              <a:buNone/>
            </a:pPr>
            <a:r>
              <a:rPr lang="en-US" sz="4400" b="1" dirty="0">
                <a:solidFill>
                  <a:srgbClr val="194F90"/>
                </a:solidFill>
              </a:rPr>
              <a:t>It happens everyday . . . </a:t>
            </a:r>
          </a:p>
        </p:txBody>
      </p:sp>
      <p:pic>
        <p:nvPicPr>
          <p:cNvPr id="4" name="Just Another Day in Indianapolis_ Man Beats Wife While Children Call 911 From Close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371600"/>
            <a:ext cx="6248400" cy="4686299"/>
          </a:xfrm>
          <a:prstGeom prst="rect">
            <a:avLst/>
          </a:prstGeom>
        </p:spPr>
      </p:pic>
    </p:spTree>
    <p:extLst>
      <p:ext uri="{BB962C8B-B14F-4D97-AF65-F5344CB8AC3E}">
        <p14:creationId xmlns:p14="http://schemas.microsoft.com/office/powerpoint/2010/main" val="457461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830580"/>
            <a:ext cx="6477000" cy="1143000"/>
          </a:xfrm>
        </p:spPr>
        <p:txBody>
          <a:bodyPr/>
          <a:lstStyle/>
          <a:p>
            <a:r>
              <a:rPr lang="en-US" b="1" dirty="0">
                <a:solidFill>
                  <a:srgbClr val="0070C0"/>
                </a:solidFill>
              </a:rPr>
              <a:t>Handle With Care</a:t>
            </a:r>
          </a:p>
        </p:txBody>
      </p:sp>
      <p:sp>
        <p:nvSpPr>
          <p:cNvPr id="3" name="Content Placeholder 2"/>
          <p:cNvSpPr>
            <a:spLocks noGrp="1"/>
          </p:cNvSpPr>
          <p:nvPr>
            <p:ph idx="1"/>
          </p:nvPr>
        </p:nvSpPr>
        <p:spPr>
          <a:xfrm>
            <a:off x="1219200" y="2362200"/>
            <a:ext cx="6934200" cy="3962400"/>
          </a:xfrm>
        </p:spPr>
        <p:txBody>
          <a:bodyPr>
            <a:normAutofit fontScale="92500" lnSpcReduction="20000"/>
          </a:bodyPr>
          <a:lstStyle/>
          <a:p>
            <a:pPr>
              <a:buClrTx/>
              <a:buFont typeface="Arial" panose="020B0604020202020204" pitchFamily="34" charset="0"/>
              <a:buChar char="•"/>
            </a:pPr>
            <a:r>
              <a:rPr lang="en-US" sz="2800" dirty="0">
                <a:latin typeface="+mj-lt"/>
              </a:rPr>
              <a:t>A program aimed at ensuring that children who are exposed to </a:t>
            </a:r>
            <a:r>
              <a:rPr lang="en-US" sz="2800" dirty="0" smtClean="0">
                <a:latin typeface="+mj-lt"/>
              </a:rPr>
              <a:t>crime, violence or </a:t>
            </a:r>
            <a:r>
              <a:rPr lang="en-US" sz="2800" smtClean="0">
                <a:latin typeface="+mj-lt"/>
              </a:rPr>
              <a:t>abusereceive</a:t>
            </a:r>
            <a:r>
              <a:rPr lang="en-US" sz="2800" dirty="0" smtClean="0">
                <a:latin typeface="+mj-lt"/>
              </a:rPr>
              <a:t> </a:t>
            </a:r>
            <a:r>
              <a:rPr lang="en-US" sz="2800" dirty="0">
                <a:latin typeface="+mj-lt"/>
              </a:rPr>
              <a:t>appropriate interventions so they can succeed in school to the best of their ability.</a:t>
            </a:r>
          </a:p>
          <a:p>
            <a:pPr marL="0" indent="0">
              <a:buClrTx/>
              <a:buNone/>
            </a:pPr>
            <a:endParaRPr lang="en-US" sz="2800" dirty="0">
              <a:latin typeface="+mj-lt"/>
            </a:endParaRPr>
          </a:p>
          <a:p>
            <a:pPr>
              <a:buClrTx/>
              <a:buFont typeface="Arial" panose="020B0604020202020204" pitchFamily="34" charset="0"/>
              <a:buChar char="•"/>
            </a:pPr>
            <a:r>
              <a:rPr lang="en-US" sz="2800" dirty="0">
                <a:latin typeface="+mj-lt"/>
              </a:rPr>
              <a:t>Research shows that trauma can undermine children’s ability to learn, form relationships and function appropriately in the classroom.</a:t>
            </a:r>
          </a:p>
          <a:p>
            <a:endParaRPr lang="en-US" sz="2800" b="1" dirty="0">
              <a:latin typeface="+mj-lt"/>
            </a:endParaRPr>
          </a:p>
          <a:p>
            <a:pPr marL="0" indent="0" algn="ctr">
              <a:buNone/>
            </a:pPr>
            <a:r>
              <a:rPr lang="en-US" sz="2800" b="1" dirty="0">
                <a:solidFill>
                  <a:srgbClr val="00B050"/>
                </a:solidFill>
                <a:latin typeface="+mj-lt"/>
              </a:rPr>
              <a:t>FOCUS </a:t>
            </a:r>
            <a:r>
              <a:rPr lang="en-US" sz="2800" b="1" dirty="0">
                <a:latin typeface="+mj-lt"/>
              </a:rPr>
              <a:t> </a:t>
            </a:r>
            <a:r>
              <a:rPr lang="en-US" sz="2800" b="1" dirty="0">
                <a:solidFill>
                  <a:srgbClr val="FF0000"/>
                </a:solidFill>
                <a:latin typeface="+mj-lt"/>
              </a:rPr>
              <a:t>BEHAVE APPROPRIATELY  </a:t>
            </a:r>
            <a:r>
              <a:rPr lang="en-US" sz="2800" b="1" dirty="0">
                <a:solidFill>
                  <a:srgbClr val="7030A0"/>
                </a:solidFill>
                <a:latin typeface="+mj-lt"/>
              </a:rPr>
              <a:t>LEARN</a:t>
            </a:r>
            <a:endParaRPr lang="en-US" sz="3200" b="1" dirty="0">
              <a:latin typeface="+mj-lt"/>
            </a:endParaRPr>
          </a:p>
          <a:p>
            <a:pPr marL="0" indent="0">
              <a:buNone/>
            </a:pPr>
            <a:endParaRPr lang="en-US"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62000"/>
            <a:ext cx="1143000" cy="1211580"/>
          </a:xfrm>
          <a:prstGeom prst="rect">
            <a:avLst/>
          </a:prstGeom>
        </p:spPr>
      </p:pic>
    </p:spTree>
    <p:extLst>
      <p:ext uri="{BB962C8B-B14F-4D97-AF65-F5344CB8AC3E}">
        <p14:creationId xmlns:p14="http://schemas.microsoft.com/office/powerpoint/2010/main" val="1092158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194F90"/>
                </a:solidFill>
              </a:rPr>
              <a:t>The Problem</a:t>
            </a:r>
          </a:p>
        </p:txBody>
      </p:sp>
      <p:sp>
        <p:nvSpPr>
          <p:cNvPr id="5" name="Content Placeholder 4"/>
          <p:cNvSpPr>
            <a:spLocks noGrp="1"/>
          </p:cNvSpPr>
          <p:nvPr>
            <p:ph idx="1"/>
          </p:nvPr>
        </p:nvSpPr>
        <p:spPr>
          <a:xfrm>
            <a:off x="838200" y="2073036"/>
            <a:ext cx="7848600" cy="3763963"/>
          </a:xfrm>
        </p:spPr>
        <p:txBody>
          <a:bodyPr/>
          <a:lstStyle/>
          <a:p>
            <a:pPr marL="0" indent="0">
              <a:buNone/>
            </a:pPr>
            <a:r>
              <a:rPr lang="en-US" dirty="0"/>
              <a:t>A recent national survey found that </a:t>
            </a:r>
            <a:r>
              <a:rPr lang="en-US" b="1" dirty="0">
                <a:solidFill>
                  <a:srgbClr val="FF0000"/>
                </a:solidFill>
              </a:rPr>
              <a:t>60% </a:t>
            </a:r>
            <a:r>
              <a:rPr lang="en-US" dirty="0"/>
              <a:t>of American children have been exposed to violence, crime, or abuse in their homes, schools or communities – and that </a:t>
            </a:r>
            <a:r>
              <a:rPr lang="en-US" b="1" dirty="0">
                <a:solidFill>
                  <a:srgbClr val="FF0000"/>
                </a:solidFill>
              </a:rPr>
              <a:t>40%</a:t>
            </a:r>
            <a:r>
              <a:rPr lang="en-US" dirty="0">
                <a:solidFill>
                  <a:srgbClr val="FF0000"/>
                </a:solidFill>
              </a:rPr>
              <a:t> </a:t>
            </a:r>
            <a:r>
              <a:rPr lang="en-US" dirty="0"/>
              <a:t>were direct victims of two or more violent acts.</a:t>
            </a:r>
          </a:p>
          <a:p>
            <a:endParaRPr lang="en-US" dirty="0"/>
          </a:p>
        </p:txBody>
      </p:sp>
      <p:sp>
        <p:nvSpPr>
          <p:cNvPr id="6" name="TextBox 4"/>
          <p:cNvSpPr txBox="1">
            <a:spLocks noChangeArrowheads="1"/>
          </p:cNvSpPr>
          <p:nvPr/>
        </p:nvSpPr>
        <p:spPr bwMode="auto">
          <a:xfrm>
            <a:off x="1066800" y="5257800"/>
            <a:ext cx="6934200" cy="584775"/>
          </a:xfrm>
          <a:prstGeom prst="rect">
            <a:avLst/>
          </a:prstGeom>
          <a:noFill/>
          <a:ln w="9525">
            <a:noFill/>
            <a:miter lim="800000"/>
            <a:headEnd/>
            <a:tailEnd/>
          </a:ln>
        </p:spPr>
        <p:txBody>
          <a:bodyPr wrap="square">
            <a:spAutoFit/>
          </a:bodyPr>
          <a:lstStyle/>
          <a:p>
            <a:r>
              <a:rPr lang="en-US" altLang="en-US" sz="1600" dirty="0">
                <a:solidFill>
                  <a:srgbClr val="009900"/>
                </a:solidFill>
                <a:latin typeface="+mj-lt"/>
                <a:cs typeface="Arial" charset="0"/>
              </a:rPr>
              <a:t>Office of Juvenile Justice &amp; Delinquency Prevention.2009.  Children’s Exposure to Violence:  A Comprehensive National Survey.  http://www.ojp.usdoj.gov/ojjdp</a:t>
            </a:r>
          </a:p>
        </p:txBody>
      </p:sp>
    </p:spTree>
    <p:extLst>
      <p:ext uri="{BB962C8B-B14F-4D97-AF65-F5344CB8AC3E}">
        <p14:creationId xmlns:p14="http://schemas.microsoft.com/office/powerpoint/2010/main" val="3508656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477000" cy="1143000"/>
          </a:xfrm>
        </p:spPr>
        <p:txBody>
          <a:bodyPr/>
          <a:lstStyle/>
          <a:p>
            <a:r>
              <a:rPr lang="en-US" b="1" dirty="0">
                <a:solidFill>
                  <a:srgbClr val="194F90"/>
                </a:solidFill>
              </a:rPr>
              <a:t>HWC Timeline</a:t>
            </a:r>
          </a:p>
        </p:txBody>
      </p:sp>
      <p:sp>
        <p:nvSpPr>
          <p:cNvPr id="3" name="Content Placeholder 2"/>
          <p:cNvSpPr>
            <a:spLocks noGrp="1"/>
          </p:cNvSpPr>
          <p:nvPr>
            <p:ph idx="1"/>
          </p:nvPr>
        </p:nvSpPr>
        <p:spPr>
          <a:xfrm>
            <a:off x="914400" y="1371600"/>
            <a:ext cx="7467600" cy="4876800"/>
          </a:xfrm>
        </p:spPr>
        <p:txBody>
          <a:bodyPr>
            <a:normAutofit fontScale="85000" lnSpcReduction="10000"/>
          </a:bodyPr>
          <a:lstStyle/>
          <a:p>
            <a:pPr marL="514350" indent="-514350">
              <a:lnSpc>
                <a:spcPct val="110000"/>
              </a:lnSpc>
              <a:spcBef>
                <a:spcPts val="0"/>
              </a:spcBef>
              <a:buAutoNum type="arabicPlain" startAt="2009"/>
            </a:pPr>
            <a:r>
              <a:rPr lang="en-US" dirty="0" smtClean="0">
                <a:latin typeface="+mj-lt"/>
              </a:rPr>
              <a:t>    Office </a:t>
            </a:r>
            <a:r>
              <a:rPr lang="en-US" dirty="0">
                <a:latin typeface="+mj-lt"/>
              </a:rPr>
              <a:t>of Juvenile Justice </a:t>
            </a:r>
            <a:r>
              <a:rPr lang="en-US" dirty="0" smtClean="0">
                <a:latin typeface="+mj-lt"/>
              </a:rPr>
              <a:t>Survey</a:t>
            </a:r>
          </a:p>
          <a:p>
            <a:pPr marL="514350" indent="-514350">
              <a:lnSpc>
                <a:spcPct val="110000"/>
              </a:lnSpc>
              <a:spcBef>
                <a:spcPts val="0"/>
              </a:spcBef>
              <a:buAutoNum type="arabicPlain" startAt="2009"/>
            </a:pPr>
            <a:endParaRPr lang="en-US" sz="1200" dirty="0" smtClean="0">
              <a:latin typeface="+mj-lt"/>
            </a:endParaRPr>
          </a:p>
          <a:p>
            <a:pPr marL="514350" indent="-514350">
              <a:lnSpc>
                <a:spcPct val="110000"/>
              </a:lnSpc>
              <a:spcBef>
                <a:spcPts val="0"/>
              </a:spcBef>
              <a:buAutoNum type="arabicPlain" startAt="2009"/>
            </a:pPr>
            <a:r>
              <a:rPr lang="en-US" dirty="0" smtClean="0">
                <a:latin typeface="+mj-lt"/>
              </a:rPr>
              <a:t>  Attorney General  </a:t>
            </a:r>
            <a:r>
              <a:rPr lang="en-US" dirty="0">
                <a:latin typeface="+mj-lt"/>
              </a:rPr>
              <a:t>Eric Holder launched </a:t>
            </a:r>
            <a:r>
              <a:rPr lang="en-US" dirty="0" smtClean="0">
                <a:latin typeface="+mj-lt"/>
              </a:rPr>
              <a:t>DCI</a:t>
            </a:r>
          </a:p>
          <a:p>
            <a:pPr marL="514350" indent="-514350">
              <a:lnSpc>
                <a:spcPct val="110000"/>
              </a:lnSpc>
              <a:spcBef>
                <a:spcPts val="0"/>
              </a:spcBef>
              <a:buAutoNum type="arabicPlain" startAt="2009"/>
            </a:pPr>
            <a:endParaRPr lang="en-US" sz="1200" dirty="0" smtClean="0">
              <a:latin typeface="+mj-lt"/>
            </a:endParaRPr>
          </a:p>
          <a:p>
            <a:pPr marL="0" indent="0">
              <a:lnSpc>
                <a:spcPct val="110000"/>
              </a:lnSpc>
              <a:spcBef>
                <a:spcPts val="0"/>
              </a:spcBef>
              <a:buNone/>
            </a:pPr>
            <a:r>
              <a:rPr lang="en-US" dirty="0" smtClean="0">
                <a:latin typeface="+mj-lt"/>
              </a:rPr>
              <a:t>2011   WV Children’s Justice Task Force formed a   </a:t>
            </a:r>
          </a:p>
          <a:p>
            <a:pPr marL="0" indent="0">
              <a:lnSpc>
                <a:spcPct val="110000"/>
              </a:lnSpc>
              <a:spcBef>
                <a:spcPts val="0"/>
              </a:spcBef>
              <a:buNone/>
            </a:pPr>
            <a:r>
              <a:rPr lang="en-US" dirty="0">
                <a:latin typeface="+mj-lt"/>
              </a:rPr>
              <a:t> </a:t>
            </a:r>
            <a:r>
              <a:rPr lang="en-US" dirty="0" smtClean="0">
                <a:latin typeface="+mj-lt"/>
              </a:rPr>
              <a:t>           subcommittee to look at programming</a:t>
            </a:r>
          </a:p>
          <a:p>
            <a:pPr marL="0" indent="0">
              <a:lnSpc>
                <a:spcPct val="110000"/>
              </a:lnSpc>
              <a:spcBef>
                <a:spcPts val="0"/>
              </a:spcBef>
              <a:buNone/>
            </a:pPr>
            <a:endParaRPr lang="en-US" sz="1200" dirty="0" smtClean="0">
              <a:latin typeface="+mj-lt"/>
            </a:endParaRPr>
          </a:p>
          <a:p>
            <a:pPr marL="514350" indent="-514350">
              <a:lnSpc>
                <a:spcPct val="110000"/>
              </a:lnSpc>
              <a:spcBef>
                <a:spcPts val="0"/>
              </a:spcBef>
              <a:buAutoNum type="arabicPlain" startAt="2012"/>
            </a:pPr>
            <a:r>
              <a:rPr lang="en-US" dirty="0" smtClean="0">
                <a:latin typeface="+mj-lt"/>
              </a:rPr>
              <a:t>   Developed </a:t>
            </a:r>
            <a:r>
              <a:rPr lang="en-US" dirty="0">
                <a:latin typeface="+mj-lt"/>
              </a:rPr>
              <a:t>the </a:t>
            </a:r>
            <a:r>
              <a:rPr lang="en-US" dirty="0">
                <a:solidFill>
                  <a:srgbClr val="194F90"/>
                </a:solidFill>
                <a:latin typeface="+mj-lt"/>
              </a:rPr>
              <a:t>HWC</a:t>
            </a:r>
            <a:r>
              <a:rPr lang="en-US" dirty="0">
                <a:latin typeface="+mj-lt"/>
              </a:rPr>
              <a:t> program </a:t>
            </a:r>
          </a:p>
          <a:p>
            <a:pPr marL="514350" indent="-514350">
              <a:lnSpc>
                <a:spcPct val="110000"/>
              </a:lnSpc>
              <a:spcBef>
                <a:spcPts val="0"/>
              </a:spcBef>
              <a:buAutoNum type="arabicPlain" startAt="2012"/>
            </a:pPr>
            <a:endParaRPr lang="en-US" sz="1200" dirty="0" smtClean="0">
              <a:latin typeface="+mj-lt"/>
            </a:endParaRPr>
          </a:p>
          <a:p>
            <a:pPr marL="514350" indent="-514350">
              <a:lnSpc>
                <a:spcPct val="110000"/>
              </a:lnSpc>
              <a:spcBef>
                <a:spcPts val="0"/>
              </a:spcBef>
              <a:buAutoNum type="arabicPlain" startAt="2013"/>
            </a:pPr>
            <a:r>
              <a:rPr lang="en-US" dirty="0" smtClean="0">
                <a:latin typeface="+mj-lt"/>
              </a:rPr>
              <a:t>   Piloted </a:t>
            </a:r>
            <a:r>
              <a:rPr lang="en-US" dirty="0">
                <a:latin typeface="+mj-lt"/>
              </a:rPr>
              <a:t>the </a:t>
            </a:r>
            <a:r>
              <a:rPr lang="en-US" dirty="0">
                <a:solidFill>
                  <a:srgbClr val="194F90"/>
                </a:solidFill>
                <a:latin typeface="+mj-lt"/>
              </a:rPr>
              <a:t>HWC </a:t>
            </a:r>
            <a:r>
              <a:rPr lang="en-US" dirty="0" smtClean="0">
                <a:latin typeface="+mj-lt"/>
              </a:rPr>
              <a:t>program</a:t>
            </a:r>
          </a:p>
          <a:p>
            <a:pPr>
              <a:lnSpc>
                <a:spcPct val="110000"/>
              </a:lnSpc>
              <a:spcBef>
                <a:spcPts val="0"/>
              </a:spcBef>
              <a:buAutoNum type="arabicPlain" startAt="2013"/>
            </a:pPr>
            <a:endParaRPr lang="en-US" sz="1200" dirty="0">
              <a:latin typeface="+mj-lt"/>
            </a:endParaRPr>
          </a:p>
          <a:p>
            <a:pPr marL="514350" indent="-514350">
              <a:lnSpc>
                <a:spcPct val="110000"/>
              </a:lnSpc>
              <a:spcBef>
                <a:spcPts val="0"/>
              </a:spcBef>
              <a:buAutoNum type="arabicPlain" startAt="2015"/>
            </a:pPr>
            <a:r>
              <a:rPr lang="en-US" dirty="0" smtClean="0">
                <a:latin typeface="+mj-lt"/>
              </a:rPr>
              <a:t>   WV State Police </a:t>
            </a:r>
            <a:r>
              <a:rPr lang="en-US" dirty="0">
                <a:latin typeface="+mj-lt"/>
              </a:rPr>
              <a:t>launched </a:t>
            </a:r>
            <a:r>
              <a:rPr lang="en-US" dirty="0" smtClean="0">
                <a:latin typeface="+mj-lt"/>
              </a:rPr>
              <a:t>HWC statewide</a:t>
            </a:r>
          </a:p>
          <a:p>
            <a:pPr marL="514350" indent="-514350">
              <a:lnSpc>
                <a:spcPct val="110000"/>
              </a:lnSpc>
              <a:spcBef>
                <a:spcPts val="0"/>
              </a:spcBef>
              <a:buAutoNum type="arabicPlain" startAt="2015"/>
            </a:pPr>
            <a:endParaRPr lang="en-US" sz="1200" dirty="0" smtClean="0">
              <a:latin typeface="+mj-lt"/>
            </a:endParaRPr>
          </a:p>
          <a:p>
            <a:pPr marL="514350" indent="-514350">
              <a:lnSpc>
                <a:spcPct val="110000"/>
              </a:lnSpc>
              <a:spcBef>
                <a:spcPts val="0"/>
              </a:spcBef>
              <a:buAutoNum type="arabicPlain" startAt="2018"/>
            </a:pPr>
            <a:r>
              <a:rPr lang="en-US" dirty="0" smtClean="0">
                <a:latin typeface="+mj-lt"/>
              </a:rPr>
              <a:t>   Stakeholder meeting in every WV county </a:t>
            </a:r>
            <a:endParaRPr lang="en-US" dirty="0">
              <a:latin typeface="+mj-lt"/>
            </a:endParaRPr>
          </a:p>
          <a:p>
            <a:pPr marL="514350" indent="-514350">
              <a:lnSpc>
                <a:spcPct val="110000"/>
              </a:lnSpc>
              <a:spcBef>
                <a:spcPts val="0"/>
              </a:spcBef>
              <a:buAutoNum type="arabicPlain" startAt="2015"/>
            </a:pPr>
            <a:endParaRPr lang="en-US" sz="1200" dirty="0"/>
          </a:p>
          <a:p>
            <a:pPr marL="0" indent="0">
              <a:lnSpc>
                <a:spcPct val="110000"/>
              </a:lnSpc>
              <a:spcBef>
                <a:spcPts val="0"/>
              </a:spcBef>
              <a:buNone/>
            </a:pPr>
            <a:r>
              <a:rPr lang="en-US" dirty="0" smtClean="0"/>
              <a:t>2019   HWC is in 27 states around the country</a:t>
            </a:r>
            <a:endParaRPr lang="en-US" dirty="0"/>
          </a:p>
          <a:p>
            <a:pPr marL="0" indent="0">
              <a:buNone/>
            </a:pPr>
            <a:endParaRPr lang="en-US" dirty="0"/>
          </a:p>
        </p:txBody>
      </p:sp>
    </p:spTree>
    <p:extLst>
      <p:ext uri="{BB962C8B-B14F-4D97-AF65-F5344CB8AC3E}">
        <p14:creationId xmlns:p14="http://schemas.microsoft.com/office/powerpoint/2010/main" val="1172239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66800"/>
            <a:ext cx="6965245" cy="1011218"/>
          </a:xfrm>
        </p:spPr>
        <p:txBody>
          <a:bodyPr>
            <a:normAutofit fontScale="90000"/>
          </a:bodyPr>
          <a:lstStyle/>
          <a:p>
            <a:r>
              <a:rPr lang="en-US" dirty="0">
                <a:solidFill>
                  <a:schemeClr val="tx1"/>
                </a:solidFill>
              </a:rPr>
              <a:t>Handle With Care</a:t>
            </a:r>
            <a:r>
              <a:rPr lang="en-US" b="1" dirty="0">
                <a:solidFill>
                  <a:srgbClr val="0070C0"/>
                </a:solidFill>
              </a:rPr>
              <a:t/>
            </a:r>
            <a:br>
              <a:rPr lang="en-US" b="1" dirty="0">
                <a:solidFill>
                  <a:srgbClr val="0070C0"/>
                </a:solidFill>
              </a:rPr>
            </a:br>
            <a:r>
              <a:rPr lang="en-US" sz="3600" dirty="0">
                <a:solidFill>
                  <a:srgbClr val="0070C0"/>
                </a:solidFill>
              </a:rPr>
              <a:t>*Kids being successful in school*</a:t>
            </a:r>
            <a:r>
              <a:rPr lang="en-US" dirty="0">
                <a:solidFill>
                  <a:srgbClr val="00B050"/>
                </a:solidFill>
              </a:rPr>
              <a:t/>
            </a:r>
            <a:br>
              <a:rPr lang="en-US" dirty="0">
                <a:solidFill>
                  <a:srgbClr val="00B050"/>
                </a:solidFill>
              </a:rPr>
            </a:br>
            <a:endParaRPr lang="en-US" b="1" dirty="0">
              <a:solidFill>
                <a:srgbClr val="0070C0"/>
              </a:solidFill>
            </a:endParaRPr>
          </a:p>
        </p:txBody>
      </p:sp>
      <p:sp>
        <p:nvSpPr>
          <p:cNvPr id="3" name="Content Placeholder 2"/>
          <p:cNvSpPr>
            <a:spLocks noGrp="1"/>
          </p:cNvSpPr>
          <p:nvPr>
            <p:ph sz="quarter" idx="4294967295"/>
          </p:nvPr>
        </p:nvSpPr>
        <p:spPr>
          <a:xfrm>
            <a:off x="838200" y="2133600"/>
            <a:ext cx="3432048" cy="3602736"/>
          </a:xfrm>
          <a:solidFill>
            <a:srgbClr val="FF9900"/>
          </a:solidFill>
        </p:spPr>
        <p:txBody>
          <a:bodyPr>
            <a:normAutofit/>
          </a:bodyPr>
          <a:lstStyle/>
          <a:p>
            <a:pPr marL="0" indent="0" algn="ctr">
              <a:buNone/>
            </a:pPr>
            <a:r>
              <a:rPr lang="en-US" sz="2600" dirty="0" smtClean="0">
                <a:latin typeface="+mj-lt"/>
              </a:rPr>
              <a:t>Kids at risk tend to:</a:t>
            </a:r>
            <a:endParaRPr lang="en-US" sz="2600" dirty="0">
              <a:latin typeface="+mj-lt"/>
            </a:endParaRPr>
          </a:p>
          <a:p>
            <a:pPr>
              <a:buClrTx/>
              <a:buFont typeface="Arial" panose="020B0604020202020204" pitchFamily="34" charset="0"/>
              <a:buChar char="•"/>
            </a:pPr>
            <a:r>
              <a:rPr lang="en-US" sz="2400" dirty="0">
                <a:latin typeface="+mj-lt"/>
              </a:rPr>
              <a:t>Skip school </a:t>
            </a:r>
          </a:p>
          <a:p>
            <a:pPr>
              <a:buClrTx/>
              <a:buFont typeface="Arial" panose="020B0604020202020204" pitchFamily="34" charset="0"/>
              <a:buChar char="•"/>
            </a:pPr>
            <a:r>
              <a:rPr lang="en-US" sz="2400" dirty="0">
                <a:latin typeface="+mj-lt"/>
              </a:rPr>
              <a:t>Use drugs</a:t>
            </a:r>
          </a:p>
          <a:p>
            <a:pPr>
              <a:buClrTx/>
              <a:buFont typeface="Arial" panose="020B0604020202020204" pitchFamily="34" charset="0"/>
              <a:buChar char="•"/>
            </a:pPr>
            <a:r>
              <a:rPr lang="en-US" sz="2400" dirty="0">
                <a:latin typeface="+mj-lt"/>
              </a:rPr>
              <a:t>Become violent </a:t>
            </a:r>
          </a:p>
          <a:p>
            <a:pPr>
              <a:buClrTx/>
              <a:buFont typeface="Arial" panose="020B0604020202020204" pitchFamily="34" charset="0"/>
              <a:buChar char="•"/>
            </a:pPr>
            <a:r>
              <a:rPr lang="en-US" sz="2400" dirty="0">
                <a:latin typeface="+mj-lt"/>
              </a:rPr>
              <a:t>Commit crimes </a:t>
            </a:r>
          </a:p>
          <a:p>
            <a:pPr>
              <a:buClrTx/>
              <a:buFont typeface="Arial" panose="020B0604020202020204" pitchFamily="34" charset="0"/>
              <a:buChar char="•"/>
            </a:pPr>
            <a:r>
              <a:rPr lang="en-US" sz="2400" dirty="0">
                <a:latin typeface="+mj-lt"/>
              </a:rPr>
              <a:t>End up meeting Law </a:t>
            </a:r>
            <a:r>
              <a:rPr lang="en-US" sz="2400" dirty="0" smtClean="0">
                <a:latin typeface="+mj-lt"/>
              </a:rPr>
              <a:t>Enforcement</a:t>
            </a:r>
            <a:endParaRPr lang="en-US" sz="2400" dirty="0">
              <a:latin typeface="+mj-lt"/>
            </a:endParaRPr>
          </a:p>
          <a:p>
            <a:endParaRPr lang="en-US" dirty="0"/>
          </a:p>
        </p:txBody>
      </p:sp>
      <p:sp>
        <p:nvSpPr>
          <p:cNvPr id="5" name="Content Placeholder 4"/>
          <p:cNvSpPr>
            <a:spLocks noGrp="1"/>
          </p:cNvSpPr>
          <p:nvPr>
            <p:ph sz="quarter" idx="4294967295"/>
          </p:nvPr>
        </p:nvSpPr>
        <p:spPr>
          <a:xfrm>
            <a:off x="4953000" y="2133600"/>
            <a:ext cx="3489960" cy="3605212"/>
          </a:xfrm>
          <a:solidFill>
            <a:srgbClr val="FF9900"/>
          </a:solidFill>
        </p:spPr>
        <p:txBody>
          <a:bodyPr>
            <a:normAutofit fontScale="85000" lnSpcReduction="20000"/>
          </a:bodyPr>
          <a:lstStyle/>
          <a:p>
            <a:pPr marL="0" indent="0" algn="ctr">
              <a:buClrTx/>
              <a:buNone/>
            </a:pPr>
            <a:r>
              <a:rPr lang="en-US" sz="3100" dirty="0">
                <a:latin typeface="+mj-lt"/>
              </a:rPr>
              <a:t>HWC intervention:</a:t>
            </a:r>
          </a:p>
          <a:p>
            <a:pPr>
              <a:buClrTx/>
              <a:buFont typeface="Arial" panose="020B0604020202020204" pitchFamily="34" charset="0"/>
              <a:buChar char="•"/>
            </a:pPr>
            <a:r>
              <a:rPr lang="en-US" sz="2800" dirty="0">
                <a:latin typeface="+mj-lt"/>
              </a:rPr>
              <a:t>LE identifies children at the scene </a:t>
            </a:r>
          </a:p>
          <a:p>
            <a:pPr>
              <a:buClrTx/>
              <a:buFont typeface="Arial" panose="020B0604020202020204" pitchFamily="34" charset="0"/>
              <a:buChar char="•"/>
            </a:pPr>
            <a:r>
              <a:rPr lang="en-US" sz="2800" dirty="0">
                <a:latin typeface="+mj-lt"/>
              </a:rPr>
              <a:t>The school is notified before school starts the next day.</a:t>
            </a:r>
          </a:p>
          <a:p>
            <a:pPr>
              <a:buClrTx/>
              <a:buFont typeface="Arial" panose="020B0604020202020204" pitchFamily="34" charset="0"/>
              <a:buChar char="•"/>
            </a:pPr>
            <a:r>
              <a:rPr lang="en-US" sz="2800" dirty="0">
                <a:latin typeface="+mj-lt"/>
              </a:rPr>
              <a:t>We all handle the child with care and respond in a trauma sensitive way.</a:t>
            </a:r>
          </a:p>
          <a:p>
            <a:pPr>
              <a:buClrTx/>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920029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8110540A-6C31-4822-AF62-8B60C8D298D5}"/>
              </a:ext>
            </a:extLst>
          </p:cNvPr>
          <p:cNvSpPr/>
          <p:nvPr/>
        </p:nvSpPr>
        <p:spPr>
          <a:xfrm>
            <a:off x="0" y="0"/>
            <a:ext cx="2256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 xmlns:a16="http://schemas.microsoft.com/office/drawing/2014/main" id="{56B5E42B-A76C-4D21-9A7D-0FC186CA5E1E}"/>
              </a:ext>
            </a:extLst>
          </p:cNvPr>
          <p:cNvSpPr/>
          <p:nvPr/>
        </p:nvSpPr>
        <p:spPr>
          <a:xfrm>
            <a:off x="8970214" y="0"/>
            <a:ext cx="225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E0D6A974-8785-46EB-8797-DAC91A40FD87}"/>
              </a:ext>
            </a:extLst>
          </p:cNvPr>
          <p:cNvSpPr/>
          <p:nvPr/>
        </p:nvSpPr>
        <p:spPr>
          <a:xfrm rot="5400000">
            <a:off x="4560854" y="-4354543"/>
            <a:ext cx="228601" cy="8937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948A40A4-AABC-4326-B5A0-4A79508848C6}"/>
              </a:ext>
            </a:extLst>
          </p:cNvPr>
          <p:cNvSpPr/>
          <p:nvPr/>
        </p:nvSpPr>
        <p:spPr>
          <a:xfrm rot="5400000">
            <a:off x="4457698" y="2298015"/>
            <a:ext cx="228600" cy="8937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 xmlns:a16="http://schemas.microsoft.com/office/drawing/2014/main" id="{7E524275-5058-40C6-A789-BA61336D94AC}"/>
              </a:ext>
            </a:extLst>
          </p:cNvPr>
          <p:cNvSpPr txBox="1">
            <a:spLocks/>
          </p:cNvSpPr>
          <p:nvPr/>
        </p:nvSpPr>
        <p:spPr>
          <a:xfrm>
            <a:off x="2165864" y="838200"/>
            <a:ext cx="4812268" cy="11131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mbria" panose="02040503050406030204"/>
                <a:ea typeface="+mj-ea"/>
                <a:cs typeface="+mj-cs"/>
              </a:rPr>
              <a:t>Handle With </a:t>
            </a:r>
            <a:r>
              <a:rPr kumimoji="0" lang="en-US" sz="4400" b="1" i="0" u="none" strike="noStrike" kern="1200" cap="none" spc="0" normalizeH="0" baseline="0" noProof="0" dirty="0" smtClean="0">
                <a:ln>
                  <a:noFill/>
                </a:ln>
                <a:solidFill>
                  <a:srgbClr val="0070C0"/>
                </a:solidFill>
                <a:effectLst/>
                <a:uLnTx/>
                <a:uFillTx/>
                <a:latin typeface="Cambria" panose="02040503050406030204"/>
                <a:ea typeface="+mj-ea"/>
                <a:cs typeface="+mj-cs"/>
              </a:rPr>
              <a:t>Care</a:t>
            </a:r>
            <a:endParaRPr kumimoji="0" lang="en-US" sz="4400" b="1" i="0" u="none" strike="noStrike" kern="1200" cap="none" spc="0" normalizeH="0" baseline="0" noProof="0" dirty="0">
              <a:ln>
                <a:noFill/>
              </a:ln>
              <a:solidFill>
                <a:srgbClr val="0070C0"/>
              </a:solidFill>
              <a:effectLst/>
              <a:uLnTx/>
              <a:uFillTx/>
              <a:latin typeface="Cambria" panose="02040503050406030204"/>
              <a:ea typeface="+mj-ea"/>
              <a:cs typeface="+mj-cs"/>
            </a:endParaRPr>
          </a:p>
        </p:txBody>
      </p:sp>
      <p:sp>
        <p:nvSpPr>
          <p:cNvPr id="4" name="Rectangle 3">
            <a:extLst>
              <a:ext uri="{FF2B5EF4-FFF2-40B4-BE49-F238E27FC236}">
                <a16:creationId xmlns="" xmlns:a16="http://schemas.microsoft.com/office/drawing/2014/main" id="{72B876E9-0704-4691-9D18-EF21C883AE29}"/>
              </a:ext>
            </a:extLst>
          </p:cNvPr>
          <p:cNvSpPr/>
          <p:nvPr/>
        </p:nvSpPr>
        <p:spPr>
          <a:xfrm>
            <a:off x="3435959" y="2179722"/>
            <a:ext cx="4984255" cy="3570208"/>
          </a:xfrm>
          <a:prstGeom prst="rect">
            <a:avLst/>
          </a:prstGeom>
        </p:spPr>
        <p:txBody>
          <a:bodyPr wrap="square">
            <a:spAutoFit/>
          </a:bodyPr>
          <a:lstStyle/>
          <a:p>
            <a:pPr marL="342900" lvl="0" indent="-342900">
              <a:spcBef>
                <a:spcPts val="1800"/>
              </a:spcBef>
              <a:buFontTx/>
              <a:buAutoNum type="arabicPeriod"/>
              <a:defRPr/>
            </a:pPr>
            <a:r>
              <a:rPr lang="en-US" sz="2800" b="1" dirty="0"/>
              <a:t>Police encounter kids at the scene and send “heads-up” HWC notice to the school.</a:t>
            </a:r>
          </a:p>
          <a:p>
            <a:pPr marL="342900" indent="-342900">
              <a:spcBef>
                <a:spcPts val="1800"/>
              </a:spcBef>
              <a:buAutoNum type="arabicPeriod"/>
            </a:pPr>
            <a:r>
              <a:rPr lang="en-US" sz="2800" b="1" dirty="0" smtClean="0"/>
              <a:t>Schools </a:t>
            </a:r>
            <a:r>
              <a:rPr lang="en-US" sz="2800" b="1" dirty="0"/>
              <a:t>prep trauma-sensitive support for these kids.</a:t>
            </a:r>
          </a:p>
          <a:p>
            <a:pPr marL="342900" indent="-342900">
              <a:spcBef>
                <a:spcPts val="1800"/>
              </a:spcBef>
              <a:buAutoNum type="arabicPeriod"/>
            </a:pPr>
            <a:r>
              <a:rPr lang="en-US" sz="2800" b="1" dirty="0"/>
              <a:t>Mental health providers partner for on-site therapy.</a:t>
            </a:r>
          </a:p>
        </p:txBody>
      </p:sp>
      <p:pic>
        <p:nvPicPr>
          <p:cNvPr id="15" name="Picture 4" descr="C:\Users\andrea.l.darr\AppData\Local\Microsoft\Windows\Temporary Internet Files\Content.IE5\RBNJ6KPX\3-THREE[1].png">
            <a:extLst>
              <a:ext uri="{FF2B5EF4-FFF2-40B4-BE49-F238E27FC236}">
                <a16:creationId xmlns="" xmlns:a16="http://schemas.microsoft.com/office/drawing/2014/main" id="{392701C2-42AB-4005-9618-476CF50E6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07" y="2288534"/>
            <a:ext cx="2037675" cy="335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3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91874"/>
            <a:ext cx="3477710" cy="846190"/>
          </a:xfrm>
        </p:spPr>
        <p:txBody>
          <a:bodyPr>
            <a:normAutofit/>
          </a:bodyPr>
          <a:lstStyle/>
          <a:p>
            <a:r>
              <a:rPr lang="en-US" sz="3200" b="1" dirty="0">
                <a:solidFill>
                  <a:srgbClr val="0070C0"/>
                </a:solidFill>
              </a:rPr>
              <a:t>Charleston PD</a:t>
            </a:r>
            <a:endParaRPr lang="en-US" sz="3200" dirty="0"/>
          </a:p>
        </p:txBody>
      </p:sp>
      <p:pic>
        <p:nvPicPr>
          <p:cNvPr id="10" name="Content Placeholder 9"/>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779539" y="3329850"/>
            <a:ext cx="2458583" cy="1723197"/>
          </a:xfrm>
          <a:prstGeom prst="rect">
            <a:avLst/>
          </a:prstGeom>
          <a:ln>
            <a:noFill/>
          </a:ln>
          <a:effectLst>
            <a:outerShdw blurRad="292100" dist="139700" dir="2700000" algn="tl" rotWithShape="0">
              <a:srgbClr val="333333">
                <a:alpha val="65000"/>
              </a:srgbClr>
            </a:outerShdw>
          </a:effectLst>
        </p:spPr>
      </p:pic>
      <p:pic>
        <p:nvPicPr>
          <p:cNvPr id="11"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205977" y="3238945"/>
            <a:ext cx="2323781" cy="1905005"/>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3733800" y="5447391"/>
            <a:ext cx="5246915" cy="6268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70C0"/>
                </a:solidFill>
              </a:rPr>
              <a:t>Mary C. Snow Elementary </a:t>
            </a:r>
            <a:endParaRPr lang="en-US" sz="3200" dirty="0"/>
          </a:p>
        </p:txBody>
      </p:sp>
      <p:sp>
        <p:nvSpPr>
          <p:cNvPr id="13" name="TextBox 12"/>
          <p:cNvSpPr txBox="1"/>
          <p:nvPr/>
        </p:nvSpPr>
        <p:spPr>
          <a:xfrm>
            <a:off x="3733800" y="1392373"/>
            <a:ext cx="2621736" cy="646331"/>
          </a:xfrm>
          <a:prstGeom prst="rect">
            <a:avLst/>
          </a:prstGeom>
          <a:noFill/>
        </p:spPr>
        <p:txBody>
          <a:bodyPr wrap="square" rtlCol="0">
            <a:spAutoFit/>
          </a:bodyPr>
          <a:lstStyle/>
          <a:p>
            <a:r>
              <a:rPr lang="en-US" sz="3600" b="1" dirty="0">
                <a:solidFill>
                  <a:srgbClr val="0070C0"/>
                </a:solidFill>
              </a:rPr>
              <a:t>HWC PILOT </a:t>
            </a:r>
            <a:endParaRPr lang="en-US" sz="3600" b="1" dirty="0">
              <a:solidFill>
                <a:srgbClr val="009900"/>
              </a:solidFill>
              <a:latin typeface="+mj-lt"/>
            </a:endParaRPr>
          </a:p>
        </p:txBody>
      </p:sp>
      <p:sp>
        <p:nvSpPr>
          <p:cNvPr id="14" name="Curved Down Arrow 13"/>
          <p:cNvSpPr/>
          <p:nvPr/>
        </p:nvSpPr>
        <p:spPr>
          <a:xfrm>
            <a:off x="1524000" y="633654"/>
            <a:ext cx="6477000" cy="2072929"/>
          </a:xfrm>
          <a:prstGeom prst="curvedDownArrow">
            <a:avLst/>
          </a:prstGeom>
          <a:pattFill prst="pct60">
            <a:fgClr>
              <a:srgbClr val="00CC66"/>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111416239"/>
              </p:ext>
            </p:extLst>
          </p:nvPr>
        </p:nvGraphicFramePr>
        <p:xfrm>
          <a:off x="3597785" y="2137764"/>
          <a:ext cx="2570092" cy="3325956"/>
        </p:xfrm>
        <a:graphic>
          <a:graphicData uri="http://schemas.openxmlformats.org/presentationml/2006/ole">
            <mc:AlternateContent xmlns:mc="http://schemas.openxmlformats.org/markup-compatibility/2006">
              <mc:Choice xmlns:v="urn:schemas-microsoft-com:vml" Requires="v">
                <p:oleObj spid="_x0000_s4238" name="Acrobat Document" r:id="rId6" imgW="5829261" imgH="7543646" progId="AcroExch.Document.11">
                  <p:embed/>
                </p:oleObj>
              </mc:Choice>
              <mc:Fallback>
                <p:oleObj name="Acrobat Document" r:id="rId6" imgW="5829261" imgH="7543646" progId="AcroExch.Document.11">
                  <p:embed/>
                  <p:pic>
                    <p:nvPicPr>
                      <p:cNvPr id="0" name=""/>
                      <p:cNvPicPr/>
                      <p:nvPr/>
                    </p:nvPicPr>
                    <p:blipFill>
                      <a:blip r:embed="rId7"/>
                      <a:stretch>
                        <a:fillRect/>
                      </a:stretch>
                    </p:blipFill>
                    <p:spPr>
                      <a:xfrm>
                        <a:off x="3597785" y="2137764"/>
                        <a:ext cx="2570092" cy="3325956"/>
                      </a:xfrm>
                      <a:prstGeom prst="rect">
                        <a:avLst/>
                      </a:prstGeom>
                    </p:spPr>
                  </p:pic>
                </p:oleObj>
              </mc:Fallback>
            </mc:AlternateContent>
          </a:graphicData>
        </a:graphic>
      </p:graphicFrame>
    </p:spTree>
    <p:extLst>
      <p:ext uri="{BB962C8B-B14F-4D97-AF65-F5344CB8AC3E}">
        <p14:creationId xmlns:p14="http://schemas.microsoft.com/office/powerpoint/2010/main" val="8389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643377"/>
            <a:ext cx="6248400" cy="3429000"/>
          </a:xfrm>
        </p:spPr>
        <p:txBody>
          <a:bodyPr>
            <a:normAutofit fontScale="92500" lnSpcReduction="10000"/>
          </a:bodyPr>
          <a:lstStyle/>
          <a:p>
            <a:pPr>
              <a:buClr>
                <a:srgbClr val="0070C0"/>
              </a:buClr>
              <a:buFont typeface="Wingdings" panose="05000000000000000000" pitchFamily="2" charset="2"/>
              <a:buChar char="§"/>
              <a:defRPr/>
            </a:pPr>
            <a:r>
              <a:rPr lang="en-US" sz="3000" dirty="0"/>
              <a:t>Burglaries</a:t>
            </a:r>
          </a:p>
          <a:p>
            <a:pPr>
              <a:buClr>
                <a:srgbClr val="0070C0"/>
              </a:buClr>
              <a:buFont typeface="Wingdings" panose="05000000000000000000" pitchFamily="2" charset="2"/>
              <a:buChar char="§"/>
              <a:defRPr/>
            </a:pPr>
            <a:r>
              <a:rPr lang="en-US" sz="3000" dirty="0"/>
              <a:t>Child Abuse</a:t>
            </a:r>
          </a:p>
          <a:p>
            <a:pPr>
              <a:buClr>
                <a:srgbClr val="0070C0"/>
              </a:buClr>
              <a:buFont typeface="Wingdings" panose="05000000000000000000" pitchFamily="2" charset="2"/>
              <a:buChar char="§"/>
              <a:defRPr/>
            </a:pPr>
            <a:r>
              <a:rPr lang="en-US" sz="3000" dirty="0"/>
              <a:t>Domestic Violence</a:t>
            </a:r>
          </a:p>
          <a:p>
            <a:pPr>
              <a:buClr>
                <a:srgbClr val="0070C0"/>
              </a:buClr>
              <a:buFont typeface="Wingdings" panose="05000000000000000000" pitchFamily="2" charset="2"/>
              <a:buChar char="§"/>
              <a:defRPr/>
            </a:pPr>
            <a:r>
              <a:rPr lang="en-US" sz="3000" dirty="0"/>
              <a:t>Malicious Wounding </a:t>
            </a:r>
          </a:p>
          <a:p>
            <a:pPr>
              <a:buClr>
                <a:srgbClr val="0070C0"/>
              </a:buClr>
              <a:buFont typeface="Wingdings" panose="05000000000000000000" pitchFamily="2" charset="2"/>
              <a:buChar char="§"/>
              <a:defRPr/>
            </a:pPr>
            <a:r>
              <a:rPr lang="en-US" sz="3000" dirty="0"/>
              <a:t>Robbery </a:t>
            </a:r>
          </a:p>
          <a:p>
            <a:pPr>
              <a:buClr>
                <a:srgbClr val="0070C0"/>
              </a:buClr>
              <a:buFont typeface="Wingdings" panose="05000000000000000000" pitchFamily="2" charset="2"/>
              <a:buChar char="§"/>
              <a:defRPr/>
            </a:pPr>
            <a:r>
              <a:rPr lang="en-US" sz="3000" dirty="0"/>
              <a:t>Wanton Endangerment</a:t>
            </a:r>
          </a:p>
          <a:p>
            <a:pPr>
              <a:buClr>
                <a:srgbClr val="0070C0"/>
              </a:buClr>
              <a:buFont typeface="Wingdings" panose="05000000000000000000" pitchFamily="2" charset="2"/>
              <a:buChar char="§"/>
              <a:defRPr/>
            </a:pPr>
            <a:r>
              <a:rPr lang="en-US" sz="3000" dirty="0"/>
              <a:t>Murders</a:t>
            </a:r>
            <a:endParaRPr lang="en-US" dirty="0"/>
          </a:p>
        </p:txBody>
      </p:sp>
      <p:sp>
        <p:nvSpPr>
          <p:cNvPr id="2" name="TextBox 1"/>
          <p:cNvSpPr txBox="1"/>
          <p:nvPr/>
        </p:nvSpPr>
        <p:spPr>
          <a:xfrm>
            <a:off x="1066800" y="685800"/>
            <a:ext cx="7162800" cy="1938992"/>
          </a:xfrm>
          <a:prstGeom prst="rect">
            <a:avLst/>
          </a:prstGeom>
          <a:noFill/>
        </p:spPr>
        <p:txBody>
          <a:bodyPr wrap="square" rtlCol="0">
            <a:spAutoFit/>
          </a:bodyPr>
          <a:lstStyle/>
          <a:p>
            <a:pPr algn="ctr"/>
            <a:r>
              <a:rPr lang="en-US" sz="4000" b="1" dirty="0">
                <a:solidFill>
                  <a:srgbClr val="0070C0"/>
                </a:solidFill>
                <a:latin typeface="+mj-lt"/>
              </a:rPr>
              <a:t>Crime Mapping from the </a:t>
            </a:r>
          </a:p>
          <a:p>
            <a:pPr algn="ctr"/>
            <a:r>
              <a:rPr lang="en-US" sz="4000" b="1" dirty="0">
                <a:solidFill>
                  <a:srgbClr val="0070C0"/>
                </a:solidFill>
                <a:latin typeface="+mj-lt"/>
              </a:rPr>
              <a:t>West Side of Charleston</a:t>
            </a:r>
          </a:p>
          <a:p>
            <a:pPr algn="ctr"/>
            <a:r>
              <a:rPr lang="en-US" sz="4000" b="1" dirty="0">
                <a:solidFill>
                  <a:srgbClr val="0070C0"/>
                </a:solidFill>
                <a:latin typeface="+mj-lt"/>
              </a:rPr>
              <a:t>2010-2012</a:t>
            </a:r>
          </a:p>
        </p:txBody>
      </p:sp>
    </p:spTree>
    <p:extLst>
      <p:ext uri="{BB962C8B-B14F-4D97-AF65-F5344CB8AC3E}">
        <p14:creationId xmlns:p14="http://schemas.microsoft.com/office/powerpoint/2010/main" val="937910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838200" y="685800"/>
            <a:ext cx="7315200" cy="914400"/>
          </a:xfrm>
        </p:spPr>
        <p:txBody>
          <a:bodyPr>
            <a:normAutofit/>
          </a:bodyPr>
          <a:lstStyle/>
          <a:p>
            <a:pPr algn="ctr">
              <a:defRPr/>
            </a:pPr>
            <a:r>
              <a:rPr lang="en-US" sz="4800" b="1" dirty="0">
                <a:solidFill>
                  <a:srgbClr val="0070C0"/>
                </a:solidFill>
              </a:rPr>
              <a:t>Burglary</a:t>
            </a:r>
            <a:r>
              <a:rPr lang="en-US" sz="4800" b="1" dirty="0"/>
              <a:t> </a:t>
            </a:r>
          </a:p>
        </p:txBody>
      </p:sp>
      <p:pic>
        <p:nvPicPr>
          <p:cNvPr id="18436" name="Content Placeholder 6"/>
          <p:cNvPicPr>
            <a:picLocks noGrp="1" noChangeAspect="1"/>
          </p:cNvPicPr>
          <p:nvPr>
            <p:ph sz="half" idx="4294967295"/>
          </p:nvPr>
        </p:nvPicPr>
        <p:blipFill>
          <a:blip r:embed="rId3" cstate="print"/>
          <a:stretch>
            <a:fillRect/>
          </a:stretch>
        </p:blipFill>
        <p:spPr>
          <a:xfrm>
            <a:off x="657842" y="1828800"/>
            <a:ext cx="7876558" cy="4276725"/>
          </a:xfrm>
        </p:spPr>
      </p:pic>
      <p:sp>
        <p:nvSpPr>
          <p:cNvPr id="12" name="Oval 11"/>
          <p:cNvSpPr/>
          <p:nvPr/>
        </p:nvSpPr>
        <p:spPr>
          <a:xfrm>
            <a:off x="4406653" y="5308662"/>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165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34237"/>
            <a:ext cx="6477000" cy="1143000"/>
          </a:xfrm>
        </p:spPr>
        <p:txBody>
          <a:bodyPr/>
          <a:lstStyle/>
          <a:p>
            <a:r>
              <a:rPr lang="en-US" b="1" dirty="0">
                <a:solidFill>
                  <a:srgbClr val="8EBC3D"/>
                </a:solidFill>
              </a:rPr>
              <a:t>Before we get started</a:t>
            </a:r>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7232" b="-9558"/>
          <a:stretch/>
        </p:blipFill>
        <p:spPr>
          <a:xfrm>
            <a:off x="5334000" y="2286000"/>
            <a:ext cx="2963465" cy="4023360"/>
          </a:xfrm>
        </p:spPr>
      </p:pic>
      <p:sp>
        <p:nvSpPr>
          <p:cNvPr id="8" name="Text Placeholder 7"/>
          <p:cNvSpPr>
            <a:spLocks noGrp="1"/>
          </p:cNvSpPr>
          <p:nvPr>
            <p:ph type="body" sz="quarter" idx="3"/>
          </p:nvPr>
        </p:nvSpPr>
        <p:spPr>
          <a:xfrm>
            <a:off x="4876800" y="1676400"/>
            <a:ext cx="3660775" cy="411162"/>
          </a:xfrm>
        </p:spPr>
        <p:txBody>
          <a:bodyPr>
            <a:normAutofit fontScale="92500" lnSpcReduction="10000"/>
          </a:bodyPr>
          <a:lstStyle/>
          <a:p>
            <a:pPr algn="ctr"/>
            <a:r>
              <a:rPr lang="en-US" dirty="0">
                <a:solidFill>
                  <a:srgbClr val="0070C0"/>
                </a:solidFill>
              </a:rPr>
              <a:t>Handlewithcarewv.org</a:t>
            </a:r>
          </a:p>
        </p:txBody>
      </p:sp>
      <p:sp>
        <p:nvSpPr>
          <p:cNvPr id="10" name="Content Placeholder 2"/>
          <p:cNvSpPr txBox="1">
            <a:spLocks noGrp="1"/>
          </p:cNvSpPr>
          <p:nvPr>
            <p:ph sz="quarter" idx="4"/>
          </p:nvPr>
        </p:nvSpPr>
        <p:spPr>
          <a:xfrm>
            <a:off x="800100" y="4114800"/>
            <a:ext cx="4267200" cy="1676400"/>
          </a:xfrm>
          <a:prstGeom prst="rect">
            <a:avLst/>
          </a:prstGeom>
          <a:solidFill>
            <a:schemeClr val="accent3"/>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latin typeface="+mj-lt"/>
              </a:rPr>
              <a:t>Andrea Darr</a:t>
            </a:r>
          </a:p>
          <a:p>
            <a:pPr marL="0" indent="0" algn="ctr">
              <a:spcBef>
                <a:spcPts val="0"/>
              </a:spcBef>
              <a:buFont typeface="Arial" panose="020B0604020202020204" pitchFamily="34" charset="0"/>
              <a:buNone/>
            </a:pPr>
            <a:r>
              <a:rPr lang="en-US" sz="2400" dirty="0"/>
              <a:t>(304) 766-5898</a:t>
            </a:r>
            <a:endParaRPr lang="en-US" sz="2400" dirty="0">
              <a:solidFill>
                <a:srgbClr val="FF0000"/>
              </a:solidFill>
              <a:latin typeface="+mj-lt"/>
              <a:hlinkClick r:id=""/>
            </a:endParaRPr>
          </a:p>
          <a:p>
            <a:pPr marL="0" indent="0" algn="ctr">
              <a:spcBef>
                <a:spcPts val="0"/>
              </a:spcBef>
              <a:buFont typeface="Arial" panose="020B0604020202020204" pitchFamily="34" charset="0"/>
              <a:buNone/>
            </a:pPr>
            <a:r>
              <a:rPr lang="en-US" sz="2400" dirty="0">
                <a:solidFill>
                  <a:srgbClr val="FF0000"/>
                </a:solidFill>
                <a:latin typeface="+mj-lt"/>
                <a:hlinkClick r:id=""/>
              </a:rPr>
              <a:t>Andrea.L.Darr@wvsp.gov</a:t>
            </a:r>
            <a:endParaRPr lang="en-US" sz="2400" dirty="0">
              <a:solidFill>
                <a:srgbClr val="FF0000"/>
              </a:solidFill>
              <a:latin typeface="+mj-lt"/>
            </a:endParaRPr>
          </a:p>
          <a:p>
            <a:pPr marL="0" indent="0" algn="ctr">
              <a:spcBef>
                <a:spcPts val="0"/>
              </a:spcBef>
              <a:buFont typeface="Arial" panose="020B0604020202020204" pitchFamily="34" charset="0"/>
              <a:buNone/>
            </a:pPr>
            <a:r>
              <a:rPr lang="en-US" sz="2400" dirty="0"/>
              <a:t>WV Center for Children’s Justice</a:t>
            </a:r>
            <a:r>
              <a:rPr lang="en-US" sz="2400" dirty="0">
                <a:hlinkClick r:id="rId4"/>
              </a:rPr>
              <a:t> </a:t>
            </a:r>
          </a:p>
          <a:p>
            <a:pPr marL="0" indent="0" algn="ctr">
              <a:spcBef>
                <a:spcPts val="0"/>
              </a:spcBef>
              <a:buFont typeface="Arial" panose="020B0604020202020204" pitchFamily="34" charset="0"/>
              <a:buNone/>
            </a:pPr>
            <a:endParaRPr lang="en-US" sz="2000" dirty="0">
              <a:latin typeface="+mj-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676400"/>
            <a:ext cx="1905000" cy="1905000"/>
          </a:xfrm>
          <a:prstGeom prst="rect">
            <a:avLst/>
          </a:prstGeom>
        </p:spPr>
      </p:pic>
    </p:spTree>
    <p:extLst>
      <p:ext uri="{BB962C8B-B14F-4D97-AF65-F5344CB8AC3E}">
        <p14:creationId xmlns:p14="http://schemas.microsoft.com/office/powerpoint/2010/main" val="2757623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38200"/>
            <a:ext cx="7848600" cy="914400"/>
          </a:xfrm>
        </p:spPr>
        <p:txBody>
          <a:bodyPr>
            <a:normAutofit/>
          </a:bodyPr>
          <a:lstStyle/>
          <a:p>
            <a:pPr algn="ctr">
              <a:defRPr/>
            </a:pPr>
            <a:r>
              <a:rPr lang="en-US" sz="4800" b="1" dirty="0">
                <a:solidFill>
                  <a:srgbClr val="0070C0"/>
                </a:solidFill>
              </a:rPr>
              <a:t>Child Abuse Reports</a:t>
            </a:r>
          </a:p>
        </p:txBody>
      </p:sp>
      <p:pic>
        <p:nvPicPr>
          <p:cNvPr id="19460" name="Content Placeholder 4"/>
          <p:cNvPicPr>
            <a:picLocks noGrp="1" noChangeAspect="1"/>
          </p:cNvPicPr>
          <p:nvPr>
            <p:ph sz="half" idx="4294967295"/>
          </p:nvPr>
        </p:nvPicPr>
        <p:blipFill>
          <a:blip r:embed="rId3" cstate="print"/>
          <a:stretch>
            <a:fillRect/>
          </a:stretch>
        </p:blipFill>
        <p:spPr>
          <a:xfrm>
            <a:off x="685800" y="1904999"/>
            <a:ext cx="7848600" cy="4260469"/>
          </a:xfrm>
        </p:spPr>
      </p:pic>
      <p:sp>
        <p:nvSpPr>
          <p:cNvPr id="4" name="Oval 3"/>
          <p:cNvSpPr/>
          <p:nvPr/>
        </p:nvSpPr>
        <p:spPr>
          <a:xfrm>
            <a:off x="4292353" y="50292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647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609600"/>
            <a:ext cx="7315200" cy="914400"/>
          </a:xfrm>
        </p:spPr>
        <p:txBody>
          <a:bodyPr>
            <a:normAutofit/>
          </a:bodyPr>
          <a:lstStyle/>
          <a:p>
            <a:pPr algn="ctr">
              <a:defRPr/>
            </a:pPr>
            <a:r>
              <a:rPr lang="en-US" sz="4800" b="1" dirty="0">
                <a:solidFill>
                  <a:srgbClr val="0070C0"/>
                </a:solidFill>
              </a:rPr>
              <a:t>Domestic Violence</a:t>
            </a:r>
          </a:p>
        </p:txBody>
      </p:sp>
      <p:pic>
        <p:nvPicPr>
          <p:cNvPr id="20484" name="Content Placeholder 4"/>
          <p:cNvPicPr>
            <a:picLocks noGrp="1" noChangeAspect="1"/>
          </p:cNvPicPr>
          <p:nvPr>
            <p:ph sz="half" idx="4294967295"/>
          </p:nvPr>
        </p:nvPicPr>
        <p:blipFill>
          <a:blip r:embed="rId3" cstate="print"/>
          <a:stretch>
            <a:fillRect/>
          </a:stretch>
        </p:blipFill>
        <p:spPr>
          <a:xfrm>
            <a:off x="632808" y="1600200"/>
            <a:ext cx="7880696" cy="4648200"/>
          </a:xfrm>
        </p:spPr>
      </p:pic>
      <p:sp>
        <p:nvSpPr>
          <p:cNvPr id="4" name="Oval 3"/>
          <p:cNvSpPr/>
          <p:nvPr/>
        </p:nvSpPr>
        <p:spPr>
          <a:xfrm>
            <a:off x="3733800" y="5365812"/>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299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609600"/>
            <a:ext cx="6858000" cy="914400"/>
          </a:xfrm>
        </p:spPr>
        <p:txBody>
          <a:bodyPr>
            <a:normAutofit/>
          </a:bodyPr>
          <a:lstStyle/>
          <a:p>
            <a:pPr algn="ctr">
              <a:defRPr/>
            </a:pPr>
            <a:r>
              <a:rPr lang="en-US" sz="4800" b="1" dirty="0">
                <a:solidFill>
                  <a:srgbClr val="0070C0"/>
                </a:solidFill>
              </a:rPr>
              <a:t>Malicious Wounding</a:t>
            </a:r>
          </a:p>
        </p:txBody>
      </p:sp>
      <p:pic>
        <p:nvPicPr>
          <p:cNvPr id="21508" name="Content Placeholder 4"/>
          <p:cNvPicPr>
            <a:picLocks noGrp="1" noChangeAspect="1"/>
          </p:cNvPicPr>
          <p:nvPr>
            <p:ph sz="half" idx="4294967295"/>
          </p:nvPr>
        </p:nvPicPr>
        <p:blipFill>
          <a:blip r:embed="rId3" cstate="print"/>
          <a:stretch>
            <a:fillRect/>
          </a:stretch>
        </p:blipFill>
        <p:spPr>
          <a:xfrm>
            <a:off x="632794" y="1524000"/>
            <a:ext cx="7881579" cy="4648200"/>
          </a:xfrm>
        </p:spPr>
      </p:pic>
      <p:sp>
        <p:nvSpPr>
          <p:cNvPr id="4" name="Oval 3"/>
          <p:cNvSpPr/>
          <p:nvPr/>
        </p:nvSpPr>
        <p:spPr>
          <a:xfrm>
            <a:off x="3657600" y="51054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0089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762000"/>
            <a:ext cx="6934200" cy="914400"/>
          </a:xfrm>
        </p:spPr>
        <p:txBody>
          <a:bodyPr>
            <a:normAutofit/>
          </a:bodyPr>
          <a:lstStyle/>
          <a:p>
            <a:pPr algn="ctr">
              <a:defRPr/>
            </a:pPr>
            <a:r>
              <a:rPr lang="en-US" sz="4800" b="1" dirty="0">
                <a:solidFill>
                  <a:srgbClr val="0070C0"/>
                </a:solidFill>
              </a:rPr>
              <a:t>Robbery</a:t>
            </a:r>
            <a:r>
              <a:rPr lang="en-US" sz="4800" dirty="0"/>
              <a:t> </a:t>
            </a:r>
          </a:p>
        </p:txBody>
      </p:sp>
      <p:pic>
        <p:nvPicPr>
          <p:cNvPr id="22532" name="Content Placeholder 4"/>
          <p:cNvPicPr>
            <a:picLocks noGrp="1" noChangeAspect="1"/>
          </p:cNvPicPr>
          <p:nvPr>
            <p:ph sz="half" idx="4294967295"/>
          </p:nvPr>
        </p:nvPicPr>
        <p:blipFill>
          <a:blip r:embed="rId3" cstate="print"/>
          <a:stretch>
            <a:fillRect/>
          </a:stretch>
        </p:blipFill>
        <p:spPr>
          <a:xfrm>
            <a:off x="685800" y="1905000"/>
            <a:ext cx="7858000" cy="4267200"/>
          </a:xfrm>
        </p:spPr>
      </p:pic>
      <p:sp>
        <p:nvSpPr>
          <p:cNvPr id="4" name="Oval 3"/>
          <p:cNvSpPr/>
          <p:nvPr/>
        </p:nvSpPr>
        <p:spPr>
          <a:xfrm>
            <a:off x="1752600" y="5029200"/>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408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19213" y="533400"/>
            <a:ext cx="6834187" cy="914400"/>
          </a:xfrm>
        </p:spPr>
        <p:txBody>
          <a:bodyPr>
            <a:normAutofit/>
          </a:bodyPr>
          <a:lstStyle/>
          <a:p>
            <a:pPr algn="ctr">
              <a:defRPr/>
            </a:pPr>
            <a:r>
              <a:rPr lang="en-US" sz="4800" b="1" dirty="0">
                <a:solidFill>
                  <a:srgbClr val="0070C0"/>
                </a:solidFill>
              </a:rPr>
              <a:t>Wanton Endangerment</a:t>
            </a:r>
          </a:p>
        </p:txBody>
      </p:sp>
      <p:pic>
        <p:nvPicPr>
          <p:cNvPr id="23556" name="Content Placeholder 4"/>
          <p:cNvPicPr>
            <a:picLocks noGrp="1" noChangeAspect="1"/>
          </p:cNvPicPr>
          <p:nvPr>
            <p:ph sz="half" idx="4294967295"/>
          </p:nvPr>
        </p:nvPicPr>
        <p:blipFill>
          <a:blip r:embed="rId3" cstate="print"/>
          <a:stretch>
            <a:fillRect/>
          </a:stretch>
        </p:blipFill>
        <p:spPr>
          <a:xfrm>
            <a:off x="838200" y="1676400"/>
            <a:ext cx="7622311" cy="4495800"/>
          </a:xfrm>
        </p:spPr>
      </p:pic>
      <p:sp>
        <p:nvSpPr>
          <p:cNvPr id="4" name="Oval 3"/>
          <p:cNvSpPr/>
          <p:nvPr/>
        </p:nvSpPr>
        <p:spPr>
          <a:xfrm>
            <a:off x="4038600" y="5308662"/>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14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199" y="914400"/>
            <a:ext cx="6858001" cy="914400"/>
          </a:xfrm>
        </p:spPr>
        <p:txBody>
          <a:bodyPr>
            <a:normAutofit/>
          </a:bodyPr>
          <a:lstStyle/>
          <a:p>
            <a:pPr algn="ctr">
              <a:defRPr/>
            </a:pPr>
            <a:r>
              <a:rPr lang="en-US" sz="4800" b="1" dirty="0">
                <a:solidFill>
                  <a:srgbClr val="0070C0"/>
                </a:solidFill>
              </a:rPr>
              <a:t>Murders</a:t>
            </a:r>
          </a:p>
        </p:txBody>
      </p:sp>
      <p:pic>
        <p:nvPicPr>
          <p:cNvPr id="24580" name="Content Placeholder 4"/>
          <p:cNvPicPr>
            <a:picLocks noGrp="1" noChangeAspect="1"/>
          </p:cNvPicPr>
          <p:nvPr>
            <p:ph sz="half" idx="4294967295"/>
          </p:nvPr>
        </p:nvPicPr>
        <p:blipFill>
          <a:blip r:embed="rId3" cstate="print"/>
          <a:stretch>
            <a:fillRect/>
          </a:stretch>
        </p:blipFill>
        <p:spPr>
          <a:xfrm>
            <a:off x="685800" y="1828800"/>
            <a:ext cx="7858001" cy="4267200"/>
          </a:xfrm>
        </p:spPr>
      </p:pic>
      <p:sp>
        <p:nvSpPr>
          <p:cNvPr id="4" name="Oval 3"/>
          <p:cNvSpPr/>
          <p:nvPr/>
        </p:nvSpPr>
        <p:spPr>
          <a:xfrm>
            <a:off x="4038600" y="5422962"/>
            <a:ext cx="11430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177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685800"/>
            <a:ext cx="5967761" cy="1143000"/>
          </a:xfrm>
        </p:spPr>
        <p:txBody>
          <a:bodyPr>
            <a:normAutofit/>
          </a:bodyPr>
          <a:lstStyle/>
          <a:p>
            <a:r>
              <a:rPr lang="en-US" sz="4000" b="1" dirty="0">
                <a:solidFill>
                  <a:schemeClr val="accent1"/>
                </a:solidFill>
              </a:rPr>
              <a:t>Who gets a HWC notice?</a:t>
            </a:r>
          </a:p>
        </p:txBody>
      </p:sp>
      <p:sp>
        <p:nvSpPr>
          <p:cNvPr id="3" name="Content Placeholder 2"/>
          <p:cNvSpPr>
            <a:spLocks noGrp="1"/>
          </p:cNvSpPr>
          <p:nvPr>
            <p:ph sz="half" idx="1"/>
          </p:nvPr>
        </p:nvSpPr>
        <p:spPr>
          <a:xfrm>
            <a:off x="457200" y="2057400"/>
            <a:ext cx="3657600" cy="4038600"/>
          </a:xfrm>
        </p:spPr>
        <p:txBody>
          <a:bodyPr>
            <a:normAutofit fontScale="92500" lnSpcReduction="20000"/>
          </a:bodyPr>
          <a:lstStyle/>
          <a:p>
            <a:r>
              <a:rPr lang="en-US" dirty="0"/>
              <a:t>A child exposed to crime, violence or abuse.</a:t>
            </a:r>
          </a:p>
          <a:p>
            <a:endParaRPr lang="en-US" sz="1000" dirty="0"/>
          </a:p>
          <a:p>
            <a:r>
              <a:rPr lang="en-US" dirty="0"/>
              <a:t>If you have to ask “Should I send a HWC notice?”  then you need to send one</a:t>
            </a:r>
            <a:r>
              <a:rPr lang="en-US" dirty="0" smtClean="0"/>
              <a:t>.</a:t>
            </a:r>
          </a:p>
          <a:p>
            <a:endParaRPr lang="en-US" sz="1100" dirty="0"/>
          </a:p>
          <a:p>
            <a:r>
              <a:rPr lang="en-US" dirty="0" smtClean="0"/>
              <a:t>Send one on every child, it’s not our place to judge what </a:t>
            </a:r>
            <a:r>
              <a:rPr lang="en-US" smtClean="0"/>
              <a:t>is traumatizing</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91000" y="2828657"/>
            <a:ext cx="2590800" cy="176212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3886200"/>
            <a:ext cx="2267712" cy="23774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732" y="990600"/>
            <a:ext cx="2142857" cy="2142857"/>
          </a:xfrm>
          <a:prstGeom prst="rect">
            <a:avLst/>
          </a:prstGeom>
        </p:spPr>
      </p:pic>
    </p:spTree>
    <p:extLst>
      <p:ext uri="{BB962C8B-B14F-4D97-AF65-F5344CB8AC3E}">
        <p14:creationId xmlns:p14="http://schemas.microsoft.com/office/powerpoint/2010/main" val="1244122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6858000" cy="1143000"/>
          </a:xfrm>
        </p:spPr>
        <p:txBody>
          <a:bodyPr>
            <a:normAutofit/>
          </a:bodyPr>
          <a:lstStyle/>
          <a:p>
            <a:r>
              <a:rPr lang="en-US" sz="4000" b="1" dirty="0" smtClean="0">
                <a:solidFill>
                  <a:schemeClr val="accent1"/>
                </a:solidFill>
              </a:rPr>
              <a:t>Examples of HWC notifications</a:t>
            </a:r>
            <a:endParaRPr lang="en-US" sz="4000" b="1" dirty="0">
              <a:solidFill>
                <a:schemeClr val="accent1"/>
              </a:solidFill>
            </a:endParaRPr>
          </a:p>
        </p:txBody>
      </p:sp>
      <p:sp>
        <p:nvSpPr>
          <p:cNvPr id="3" name="Content Placeholder 2"/>
          <p:cNvSpPr>
            <a:spLocks noGrp="1"/>
          </p:cNvSpPr>
          <p:nvPr>
            <p:ph idx="1"/>
          </p:nvPr>
        </p:nvSpPr>
        <p:spPr>
          <a:xfrm>
            <a:off x="457200" y="1524000"/>
            <a:ext cx="8229600" cy="4602163"/>
          </a:xfrm>
        </p:spPr>
        <p:txBody>
          <a:bodyPr>
            <a:normAutofit fontScale="92500" lnSpcReduction="10000"/>
          </a:bodyPr>
          <a:lstStyle/>
          <a:p>
            <a:pPr marL="0" indent="0" algn="ctr">
              <a:buNone/>
            </a:pPr>
            <a:r>
              <a:rPr lang="en-US" dirty="0" smtClean="0"/>
              <a:t>Arrest of household member</a:t>
            </a:r>
          </a:p>
          <a:p>
            <a:pPr marL="0" indent="0" algn="ctr">
              <a:buNone/>
            </a:pPr>
            <a:r>
              <a:rPr lang="en-US" dirty="0" smtClean="0"/>
              <a:t>Search warrant served in residence</a:t>
            </a:r>
          </a:p>
          <a:p>
            <a:pPr marL="0" indent="0" algn="ctr">
              <a:buNone/>
            </a:pPr>
            <a:r>
              <a:rPr lang="en-US" dirty="0" smtClean="0"/>
              <a:t>Drug/alcohol overdose of family member</a:t>
            </a:r>
          </a:p>
          <a:p>
            <a:pPr marL="0" indent="0" algn="ctr">
              <a:buNone/>
            </a:pPr>
            <a:r>
              <a:rPr lang="en-US" dirty="0" smtClean="0"/>
              <a:t>Death/Suicide of family member</a:t>
            </a:r>
          </a:p>
          <a:p>
            <a:pPr marL="0" indent="0" algn="ctr">
              <a:buNone/>
            </a:pPr>
            <a:r>
              <a:rPr lang="en-US" dirty="0" smtClean="0"/>
              <a:t>Incident of domestic violence</a:t>
            </a:r>
          </a:p>
          <a:p>
            <a:pPr marL="0" indent="0" algn="ctr">
              <a:buNone/>
            </a:pPr>
            <a:r>
              <a:rPr lang="en-US" dirty="0" smtClean="0"/>
              <a:t>Physical/sexual abuse</a:t>
            </a:r>
          </a:p>
          <a:p>
            <a:pPr marL="0" indent="0" algn="ctr">
              <a:buNone/>
            </a:pPr>
            <a:r>
              <a:rPr lang="en-US" dirty="0" smtClean="0"/>
              <a:t>Community violence</a:t>
            </a:r>
          </a:p>
          <a:p>
            <a:pPr marL="0" indent="0" algn="ctr">
              <a:buNone/>
            </a:pPr>
            <a:r>
              <a:rPr lang="en-US" dirty="0" smtClean="0"/>
              <a:t>Forced displacement from residence</a:t>
            </a:r>
          </a:p>
          <a:p>
            <a:pPr marL="0" indent="0" algn="ctr">
              <a:buNone/>
            </a:pPr>
            <a:r>
              <a:rPr lang="en-US" dirty="0" smtClean="0"/>
              <a:t>House fires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1592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636561" cy="1143000"/>
          </a:xfrm>
        </p:spPr>
        <p:txBody>
          <a:bodyPr>
            <a:normAutofit fontScale="90000"/>
          </a:bodyPr>
          <a:lstStyle/>
          <a:p>
            <a:r>
              <a:rPr lang="en-US" b="1" dirty="0">
                <a:solidFill>
                  <a:srgbClr val="0070C0"/>
                </a:solidFill>
              </a:rPr>
              <a:t>Law Enforcement  sending the HWC Notice to the School</a:t>
            </a:r>
          </a:p>
        </p:txBody>
      </p:sp>
      <p:sp>
        <p:nvSpPr>
          <p:cNvPr id="3" name="Content Placeholder 2"/>
          <p:cNvSpPr>
            <a:spLocks noGrp="1"/>
          </p:cNvSpPr>
          <p:nvPr>
            <p:ph idx="1"/>
          </p:nvPr>
        </p:nvSpPr>
        <p:spPr/>
        <p:txBody>
          <a:bodyPr/>
          <a:lstStyle/>
          <a:p>
            <a:pPr marL="0" indent="0" algn="ctr">
              <a:buNone/>
            </a:pPr>
            <a:r>
              <a:rPr lang="en-US" dirty="0"/>
              <a:t>It needs to be at the school </a:t>
            </a:r>
          </a:p>
          <a:p>
            <a:pPr marL="0" indent="0" algn="ctr">
              <a:buNone/>
            </a:pPr>
            <a:r>
              <a:rPr lang="en-US" dirty="0"/>
              <a:t>at the start of the school day!</a:t>
            </a:r>
          </a:p>
        </p:txBody>
      </p:sp>
      <p:pic>
        <p:nvPicPr>
          <p:cNvPr id="2052" name="Picture 4" descr="C:\Users\andrea.l.darr\AppData\Local\Microsoft\Windows\Temporary Internet Files\Content.IE5\C96Q231W\Mobile-Phone-Icon-300x3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099" y="4092019"/>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600" y="4027830"/>
            <a:ext cx="1882022" cy="14097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3886200"/>
            <a:ext cx="1692961" cy="1692961"/>
          </a:xfrm>
          <a:prstGeom prst="rect">
            <a:avLst/>
          </a:prstGeom>
        </p:spPr>
      </p:pic>
    </p:spTree>
    <p:extLst>
      <p:ext uri="{BB962C8B-B14F-4D97-AF65-F5344CB8AC3E}">
        <p14:creationId xmlns:p14="http://schemas.microsoft.com/office/powerpoint/2010/main" val="94493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066800"/>
            <a:ext cx="6965245" cy="1676400"/>
          </a:xfrm>
        </p:spPr>
        <p:txBody>
          <a:bodyPr>
            <a:noAutofit/>
          </a:bodyPr>
          <a:lstStyle/>
          <a:p>
            <a:r>
              <a:rPr lang="en-US" sz="4000" b="1" dirty="0">
                <a:solidFill>
                  <a:srgbClr val="0070C0"/>
                </a:solidFill>
              </a:rPr>
              <a:t>Handle With Care </a:t>
            </a:r>
            <a:br>
              <a:rPr lang="en-US" sz="4000" b="1" dirty="0">
                <a:solidFill>
                  <a:srgbClr val="0070C0"/>
                </a:solidFill>
              </a:rPr>
            </a:br>
            <a:r>
              <a:rPr lang="en-US" sz="4000" b="1" dirty="0">
                <a:solidFill>
                  <a:srgbClr val="0070C0"/>
                </a:solidFill>
              </a:rPr>
              <a:t>August 2013 – February </a:t>
            </a:r>
            <a:r>
              <a:rPr lang="en-US" sz="4000" b="1" dirty="0" smtClean="0">
                <a:solidFill>
                  <a:srgbClr val="0070C0"/>
                </a:solidFill>
              </a:rPr>
              <a:t>2016</a:t>
            </a:r>
            <a:r>
              <a:rPr lang="en-US" sz="2800" dirty="0"/>
              <a:t/>
            </a:r>
            <a:br>
              <a:rPr lang="en-US" sz="2800" dirty="0"/>
            </a:br>
            <a:endParaRPr lang="en-US" sz="2800" dirty="0"/>
          </a:p>
        </p:txBody>
      </p:sp>
      <p:sp>
        <p:nvSpPr>
          <p:cNvPr id="3" name="Content Placeholder 2"/>
          <p:cNvSpPr>
            <a:spLocks noGrp="1"/>
          </p:cNvSpPr>
          <p:nvPr>
            <p:ph idx="1"/>
          </p:nvPr>
        </p:nvSpPr>
        <p:spPr>
          <a:xfrm>
            <a:off x="1371600" y="2667000"/>
            <a:ext cx="6537960" cy="2209800"/>
          </a:xfrm>
        </p:spPr>
        <p:txBody>
          <a:bodyPr>
            <a:normAutofit/>
          </a:bodyPr>
          <a:lstStyle/>
          <a:p>
            <a:pPr marL="0" indent="0">
              <a:buNone/>
            </a:pPr>
            <a:r>
              <a:rPr lang="en-US" dirty="0"/>
              <a:t> </a:t>
            </a:r>
          </a:p>
          <a:p>
            <a:pPr marL="0" indent="0" algn="ctr">
              <a:buNone/>
            </a:pPr>
            <a:r>
              <a:rPr lang="en-US" sz="3600" dirty="0"/>
              <a:t>Total Incidents: </a:t>
            </a:r>
            <a:r>
              <a:rPr lang="en-US" sz="3600" dirty="0">
                <a:solidFill>
                  <a:srgbClr val="FF0000"/>
                </a:solidFill>
              </a:rPr>
              <a:t>580 </a:t>
            </a:r>
            <a:r>
              <a:rPr lang="en-US" sz="3600" dirty="0" smtClean="0"/>
              <a:t>HWC Notices</a:t>
            </a:r>
            <a:endParaRPr lang="en-US" sz="3600" dirty="0"/>
          </a:p>
          <a:p>
            <a:pPr marL="0" indent="0" algn="ctr">
              <a:buNone/>
            </a:pPr>
            <a:r>
              <a:rPr lang="en-US" sz="3600" dirty="0"/>
              <a:t>Kids Involved: </a:t>
            </a:r>
            <a:r>
              <a:rPr lang="en-US" sz="3600" dirty="0">
                <a:solidFill>
                  <a:srgbClr val="FF0000"/>
                </a:solidFill>
              </a:rPr>
              <a:t>1056</a:t>
            </a:r>
            <a:r>
              <a:rPr lang="en-US" sz="3600" dirty="0"/>
              <a:t> Kids</a:t>
            </a:r>
          </a:p>
          <a:p>
            <a:pPr marL="0" indent="0">
              <a:buNone/>
            </a:pPr>
            <a:endParaRPr lang="en-US" dirty="0"/>
          </a:p>
        </p:txBody>
      </p:sp>
    </p:spTree>
    <p:extLst>
      <p:ext uri="{BB962C8B-B14F-4D97-AF65-F5344CB8AC3E}">
        <p14:creationId xmlns:p14="http://schemas.microsoft.com/office/powerpoint/2010/main" val="3513798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644469"/>
            <a:ext cx="6965245" cy="1202485"/>
          </a:xfrm>
        </p:spPr>
        <p:txBody>
          <a:bodyPr>
            <a:normAutofit fontScale="90000"/>
          </a:bodyPr>
          <a:lstStyle/>
          <a:p>
            <a:r>
              <a:rPr lang="en-US" b="1" dirty="0" smtClean="0">
                <a:solidFill>
                  <a:srgbClr val="0070C0"/>
                </a:solidFill>
              </a:rPr>
              <a:t>Wild Wonderful West Virginia</a:t>
            </a:r>
            <a:endParaRPr lang="en-US" b="1" dirty="0">
              <a:solidFill>
                <a:srgbClr val="0070C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738" y="2265997"/>
            <a:ext cx="3467100" cy="258699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741" y="1846953"/>
            <a:ext cx="2307431" cy="14859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4191000"/>
            <a:ext cx="1935956" cy="17716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631" y="3886200"/>
            <a:ext cx="1771650" cy="19335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1846953"/>
            <a:ext cx="1850231" cy="1847850"/>
          </a:xfrm>
          <a:prstGeom prst="rect">
            <a:avLst/>
          </a:prstGeom>
        </p:spPr>
      </p:pic>
    </p:spTree>
    <p:extLst>
      <p:ext uri="{BB962C8B-B14F-4D97-AF65-F5344CB8AC3E}">
        <p14:creationId xmlns:p14="http://schemas.microsoft.com/office/powerpoint/2010/main" val="227088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96856"/>
            <a:ext cx="5181600" cy="1143000"/>
          </a:xfrm>
        </p:spPr>
        <p:txBody>
          <a:bodyPr>
            <a:normAutofit/>
          </a:bodyPr>
          <a:lstStyle/>
          <a:p>
            <a:r>
              <a:rPr lang="en-US" sz="3600" b="1" dirty="0">
                <a:solidFill>
                  <a:srgbClr val="0070C0"/>
                </a:solidFill>
              </a:rPr>
              <a:t>Building Relationships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828800"/>
            <a:ext cx="5562600" cy="3709899"/>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828800"/>
            <a:ext cx="5943600" cy="3962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1828800"/>
            <a:ext cx="6057900" cy="4038600"/>
          </a:xfrm>
          <a:prstGeom prst="rect">
            <a:avLst/>
          </a:prstGeom>
        </p:spPr>
      </p:pic>
    </p:spTree>
    <p:extLst>
      <p:ext uri="{BB962C8B-B14F-4D97-AF65-F5344CB8AC3E}">
        <p14:creationId xmlns:p14="http://schemas.microsoft.com/office/powerpoint/2010/main" val="20568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2D050"/>
                </a:solidFill>
              </a:rPr>
              <a:t>This Simple HWC Notice</a:t>
            </a:r>
          </a:p>
        </p:txBody>
      </p:sp>
      <p:sp>
        <p:nvSpPr>
          <p:cNvPr id="3" name="Content Placeholder 2"/>
          <p:cNvSpPr>
            <a:spLocks noGrp="1"/>
          </p:cNvSpPr>
          <p:nvPr>
            <p:ph idx="1"/>
          </p:nvPr>
        </p:nvSpPr>
        <p:spPr>
          <a:xfrm>
            <a:off x="990600" y="2057400"/>
            <a:ext cx="7620000" cy="3763963"/>
          </a:xfrm>
        </p:spPr>
        <p:txBody>
          <a:bodyPr>
            <a:normAutofit lnSpcReduction="10000"/>
          </a:bodyPr>
          <a:lstStyle/>
          <a:p>
            <a:pPr marL="0" indent="0">
              <a:buNone/>
            </a:pPr>
            <a:r>
              <a:rPr lang="en-US" dirty="0"/>
              <a:t>Provides Law Enforcement with the ability to alert the school that this child was involved in a police incident last night and may have academic or behavioral problems today</a:t>
            </a:r>
          </a:p>
          <a:p>
            <a:pPr marL="0" indent="0">
              <a:buNone/>
            </a:pPr>
            <a:endParaRPr lang="en-US" sz="1100" dirty="0"/>
          </a:p>
          <a:p>
            <a:pPr marL="0" indent="0" algn="ctr">
              <a:buNone/>
            </a:pPr>
            <a:r>
              <a:rPr lang="en-US" b="1" dirty="0">
                <a:solidFill>
                  <a:srgbClr val="0070C0"/>
                </a:solidFill>
              </a:rPr>
              <a:t>No details are given </a:t>
            </a:r>
          </a:p>
          <a:p>
            <a:pPr marL="0" indent="0" algn="ctr">
              <a:buNone/>
            </a:pPr>
            <a:r>
              <a:rPr lang="en-US" b="1" dirty="0">
                <a:solidFill>
                  <a:srgbClr val="0070C0"/>
                </a:solidFill>
              </a:rPr>
              <a:t> Just 3 simple words</a:t>
            </a:r>
          </a:p>
          <a:p>
            <a:pPr marL="0" indent="0" algn="ctr">
              <a:buNone/>
            </a:pPr>
            <a:r>
              <a:rPr lang="en-US" b="1" dirty="0">
                <a:solidFill>
                  <a:srgbClr val="0070C0"/>
                </a:solidFill>
              </a:rPr>
              <a:t>Handle with Care</a:t>
            </a:r>
          </a:p>
        </p:txBody>
      </p:sp>
    </p:spTree>
    <p:extLst>
      <p:ext uri="{BB962C8B-B14F-4D97-AF65-F5344CB8AC3E}">
        <p14:creationId xmlns:p14="http://schemas.microsoft.com/office/powerpoint/2010/main" val="2375819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HWC Notice</a:t>
            </a:r>
          </a:p>
        </p:txBody>
      </p:sp>
      <p:sp>
        <p:nvSpPr>
          <p:cNvPr id="3" name="Content Placeholder 2"/>
          <p:cNvSpPr>
            <a:spLocks noGrp="1"/>
          </p:cNvSpPr>
          <p:nvPr>
            <p:ph idx="1"/>
          </p:nvPr>
        </p:nvSpPr>
        <p:spPr>
          <a:xfrm>
            <a:off x="533400" y="2057400"/>
            <a:ext cx="8001000" cy="4267200"/>
          </a:xfrm>
        </p:spPr>
        <p:txBody>
          <a:bodyPr>
            <a:normAutofit lnSpcReduction="10000"/>
          </a:bodyPr>
          <a:lstStyle/>
          <a:p>
            <a:r>
              <a:rPr lang="en-US" sz="3500" dirty="0" smtClean="0"/>
              <a:t>It arrives at the school before the start of the next school day.</a:t>
            </a:r>
          </a:p>
          <a:p>
            <a:r>
              <a:rPr lang="en-US" sz="3500" dirty="0" smtClean="0"/>
              <a:t>Need </a:t>
            </a:r>
            <a:r>
              <a:rPr lang="en-US" sz="3500" dirty="0"/>
              <a:t>to know basis only</a:t>
            </a:r>
          </a:p>
          <a:p>
            <a:r>
              <a:rPr lang="en-US" sz="3500" dirty="0"/>
              <a:t>Does not stay in child’s permanent </a:t>
            </a:r>
            <a:r>
              <a:rPr lang="en-US" sz="3500" dirty="0" smtClean="0"/>
              <a:t>record</a:t>
            </a:r>
          </a:p>
          <a:p>
            <a:r>
              <a:rPr lang="en-US" sz="3500" dirty="0" smtClean="0"/>
              <a:t>Include child care serving agencies</a:t>
            </a:r>
            <a:endParaRPr lang="en-US" sz="3500" dirty="0"/>
          </a:p>
          <a:p>
            <a:r>
              <a:rPr lang="en-US" sz="3500" dirty="0"/>
              <a:t>School Internal HWC’s are very </a:t>
            </a:r>
            <a:r>
              <a:rPr lang="en-US" sz="3500" dirty="0" smtClean="0"/>
              <a:t>beneficial</a:t>
            </a:r>
          </a:p>
          <a:p>
            <a:r>
              <a:rPr lang="en-US" sz="3500" b="1" dirty="0" smtClean="0">
                <a:solidFill>
                  <a:srgbClr val="8EBC3D"/>
                </a:solidFill>
              </a:rPr>
              <a:t>It does not mean you approach the child</a:t>
            </a:r>
            <a:endParaRPr lang="en-US" sz="3500" b="1" dirty="0">
              <a:solidFill>
                <a:srgbClr val="8EBC3D"/>
              </a:solidFill>
            </a:endParaRPr>
          </a:p>
        </p:txBody>
      </p:sp>
    </p:spTree>
    <p:extLst>
      <p:ext uri="{BB962C8B-B14F-4D97-AF65-F5344CB8AC3E}">
        <p14:creationId xmlns:p14="http://schemas.microsoft.com/office/powerpoint/2010/main" val="1146685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94F90"/>
                </a:solidFill>
              </a:rPr>
              <a:t>What is Trauma</a:t>
            </a:r>
            <a:endParaRPr lang="en-US" b="1" dirty="0">
              <a:solidFill>
                <a:srgbClr val="194F90"/>
              </a:solidFill>
            </a:endParaRPr>
          </a:p>
        </p:txBody>
      </p:sp>
      <p:sp>
        <p:nvSpPr>
          <p:cNvPr id="3" name="Content Placeholder 2"/>
          <p:cNvSpPr>
            <a:spLocks noGrp="1"/>
          </p:cNvSpPr>
          <p:nvPr>
            <p:ph idx="1"/>
          </p:nvPr>
        </p:nvSpPr>
        <p:spPr/>
        <p:txBody>
          <a:bodyPr/>
          <a:lstStyle/>
          <a:p>
            <a:pPr marL="0" indent="0" algn="ctr">
              <a:buNone/>
            </a:pPr>
            <a:r>
              <a:rPr lang="en-US" sz="4000" b="1" dirty="0" smtClean="0">
                <a:solidFill>
                  <a:srgbClr val="8EBC3D"/>
                </a:solidFill>
              </a:rPr>
              <a:t>Trauma</a:t>
            </a:r>
            <a:r>
              <a:rPr lang="en-US" sz="4000" dirty="0" smtClean="0">
                <a:solidFill>
                  <a:srgbClr val="8EBC3D"/>
                </a:solidFill>
              </a:rPr>
              <a:t> describes a lasting response to experiences or circumstances that exceed and individual’s ability to cope and produce </a:t>
            </a:r>
            <a:r>
              <a:rPr lang="en-US" sz="4000" i="1" dirty="0" smtClean="0">
                <a:solidFill>
                  <a:srgbClr val="8EBC3D"/>
                </a:solidFill>
              </a:rPr>
              <a:t>lasting </a:t>
            </a:r>
            <a:r>
              <a:rPr lang="en-US" sz="4000" dirty="0" smtClean="0">
                <a:solidFill>
                  <a:srgbClr val="8EBC3D"/>
                </a:solidFill>
              </a:rPr>
              <a:t>adverse effects </a:t>
            </a:r>
          </a:p>
          <a:p>
            <a:pPr marL="0" indent="0" algn="r">
              <a:buNone/>
            </a:pPr>
            <a:endParaRPr lang="en-US" sz="1600" i="1" dirty="0" smtClean="0">
              <a:solidFill>
                <a:srgbClr val="8EBC3D"/>
              </a:solidFill>
            </a:endParaRPr>
          </a:p>
          <a:p>
            <a:pPr marL="0" indent="0" algn="r">
              <a:buNone/>
            </a:pPr>
            <a:r>
              <a:rPr lang="en-US" sz="1600" i="1" dirty="0" smtClean="0">
                <a:solidFill>
                  <a:srgbClr val="8EBC3D"/>
                </a:solidFill>
              </a:rPr>
              <a:t>(SAMSHA, 2014).</a:t>
            </a:r>
            <a:endParaRPr lang="en-US" sz="1600" i="1" dirty="0">
              <a:solidFill>
                <a:srgbClr val="8EBC3D"/>
              </a:solidFill>
            </a:endParaRPr>
          </a:p>
        </p:txBody>
      </p:sp>
    </p:spTree>
    <p:extLst>
      <p:ext uri="{BB962C8B-B14F-4D97-AF65-F5344CB8AC3E}">
        <p14:creationId xmlns:p14="http://schemas.microsoft.com/office/powerpoint/2010/main" val="3373802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371600"/>
          </a:xfrm>
        </p:spPr>
        <p:txBody>
          <a:bodyPr>
            <a:normAutofit/>
          </a:bodyPr>
          <a:lstStyle/>
          <a:p>
            <a:r>
              <a:rPr lang="en-US" sz="5400" b="1" dirty="0">
                <a:solidFill>
                  <a:srgbClr val="194F90"/>
                </a:solidFill>
              </a:rPr>
              <a:t>Trauma</a:t>
            </a:r>
          </a:p>
        </p:txBody>
      </p:sp>
      <p:sp>
        <p:nvSpPr>
          <p:cNvPr id="3" name="Content Placeholder 2"/>
          <p:cNvSpPr>
            <a:spLocks noGrp="1"/>
          </p:cNvSpPr>
          <p:nvPr>
            <p:ph idx="1"/>
          </p:nvPr>
        </p:nvSpPr>
        <p:spPr>
          <a:xfrm>
            <a:off x="533400" y="1981200"/>
            <a:ext cx="8077200" cy="3733800"/>
          </a:xfrm>
        </p:spPr>
        <p:txBody>
          <a:bodyPr>
            <a:noAutofit/>
          </a:bodyPr>
          <a:lstStyle/>
          <a:p>
            <a:pPr marL="0" indent="0" algn="ctr">
              <a:buNone/>
            </a:pPr>
            <a:r>
              <a:rPr lang="en-US" sz="3100" dirty="0">
                <a:solidFill>
                  <a:srgbClr val="003300"/>
                </a:solidFill>
              </a:rPr>
              <a:t>It affects all people differently</a:t>
            </a:r>
          </a:p>
          <a:p>
            <a:pPr marL="0" indent="0" algn="ctr">
              <a:buNone/>
            </a:pPr>
            <a:r>
              <a:rPr lang="en-US" sz="3100" dirty="0">
                <a:solidFill>
                  <a:srgbClr val="003300"/>
                </a:solidFill>
              </a:rPr>
              <a:t>Threat to life and well being</a:t>
            </a:r>
          </a:p>
          <a:p>
            <a:pPr marL="0" indent="0" algn="ctr">
              <a:buNone/>
            </a:pPr>
            <a:r>
              <a:rPr lang="en-US" sz="3100" dirty="0">
                <a:solidFill>
                  <a:srgbClr val="003300"/>
                </a:solidFill>
              </a:rPr>
              <a:t>It can be acute or chronic</a:t>
            </a:r>
          </a:p>
          <a:p>
            <a:pPr marL="0" indent="0" algn="ctr">
              <a:buNone/>
            </a:pPr>
            <a:r>
              <a:rPr lang="en-US" sz="3100" dirty="0" smtClean="0">
                <a:solidFill>
                  <a:srgbClr val="003300"/>
                </a:solidFill>
              </a:rPr>
              <a:t>Safety </a:t>
            </a:r>
            <a:r>
              <a:rPr lang="en-US" sz="3100" dirty="0">
                <a:solidFill>
                  <a:srgbClr val="003300"/>
                </a:solidFill>
              </a:rPr>
              <a:t>has to be established to work through it</a:t>
            </a:r>
          </a:p>
          <a:p>
            <a:pPr marL="0" indent="0" algn="ctr">
              <a:buNone/>
            </a:pPr>
            <a:r>
              <a:rPr lang="en-US" sz="3100" dirty="0">
                <a:solidFill>
                  <a:srgbClr val="003300"/>
                </a:solidFill>
              </a:rPr>
              <a:t>Creates </a:t>
            </a:r>
            <a:r>
              <a:rPr lang="en-US" sz="3100" dirty="0" smtClean="0">
                <a:solidFill>
                  <a:srgbClr val="003300"/>
                </a:solidFill>
              </a:rPr>
              <a:t>triggers</a:t>
            </a:r>
          </a:p>
          <a:p>
            <a:pPr marL="0" indent="0" algn="ctr">
              <a:buNone/>
            </a:pPr>
            <a:r>
              <a:rPr lang="en-US" sz="3100" b="1" dirty="0">
                <a:solidFill>
                  <a:srgbClr val="8EBC3D"/>
                </a:solidFill>
              </a:rPr>
              <a:t>Produces lasting adverse effects</a:t>
            </a:r>
          </a:p>
          <a:p>
            <a:pPr marL="0" indent="0" algn="ctr">
              <a:buNone/>
            </a:pPr>
            <a:endParaRPr lang="en-US" sz="3100" dirty="0">
              <a:solidFill>
                <a:srgbClr val="003300"/>
              </a:solidFill>
            </a:endParaRPr>
          </a:p>
        </p:txBody>
      </p:sp>
    </p:spTree>
    <p:extLst>
      <p:ext uri="{BB962C8B-B14F-4D97-AF65-F5344CB8AC3E}">
        <p14:creationId xmlns:p14="http://schemas.microsoft.com/office/powerpoint/2010/main" val="1920338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467600" cy="1050925"/>
          </a:xfrm>
        </p:spPr>
        <p:txBody>
          <a:bodyPr>
            <a:noAutofit/>
          </a:bodyPr>
          <a:lstStyle/>
          <a:p>
            <a:r>
              <a:rPr lang="en-US" sz="3200" dirty="0">
                <a:solidFill>
                  <a:srgbClr val="0070C0"/>
                </a:solidFill>
              </a:rPr>
              <a:t>Trauma is . . . </a:t>
            </a:r>
            <a:br>
              <a:rPr lang="en-US" sz="3200" dirty="0">
                <a:solidFill>
                  <a:srgbClr val="0070C0"/>
                </a:solidFill>
              </a:rPr>
            </a:br>
            <a:r>
              <a:rPr lang="en-US" sz="3200" dirty="0">
                <a:solidFill>
                  <a:srgbClr val="0070C0"/>
                </a:solidFill>
              </a:rPr>
              <a:t>Under-Reported and Under Diagnosed</a:t>
            </a:r>
          </a:p>
        </p:txBody>
      </p:sp>
      <p:sp>
        <p:nvSpPr>
          <p:cNvPr id="3" name="Content Placeholder 2"/>
          <p:cNvSpPr>
            <a:spLocks noGrp="1"/>
          </p:cNvSpPr>
          <p:nvPr>
            <p:ph sz="quarter" idx="4294967295"/>
          </p:nvPr>
        </p:nvSpPr>
        <p:spPr>
          <a:xfrm>
            <a:off x="762000" y="2057400"/>
            <a:ext cx="7467600" cy="4114800"/>
          </a:xfrm>
          <a:prstGeom prst="rect">
            <a:avLst/>
          </a:prstGeom>
        </p:spPr>
        <p:txBody>
          <a:bodyPr>
            <a:normAutofit fontScale="85000" lnSpcReduction="10000"/>
          </a:bodyPr>
          <a:lstStyle/>
          <a:p>
            <a:pPr marL="0" indent="0">
              <a:buClrTx/>
              <a:buNone/>
            </a:pPr>
            <a:r>
              <a:rPr lang="en-US" sz="2800" dirty="0">
                <a:latin typeface="+mj-lt"/>
              </a:rPr>
              <a:t>Often misinterpreted &amp; assigned as symptoms of disorders (depression, Bipolar Disorder, ADHD, Oppositional Defiant Disorder, Conduct Disorder, Attachment Disorder, etc.)*</a:t>
            </a:r>
          </a:p>
          <a:p>
            <a:pPr>
              <a:buClrTx/>
              <a:buFont typeface="Arial" panose="020B0604020202020204" pitchFamily="34" charset="0"/>
              <a:buChar char="•"/>
            </a:pPr>
            <a:endParaRPr lang="en-US" sz="2800" dirty="0">
              <a:latin typeface="+mj-lt"/>
            </a:endParaRPr>
          </a:p>
          <a:p>
            <a:pPr marL="0" indent="0">
              <a:buClrTx/>
              <a:buNone/>
            </a:pPr>
            <a:r>
              <a:rPr lang="en-US" sz="2800" dirty="0">
                <a:latin typeface="+mj-lt"/>
              </a:rPr>
              <a:t>These diagnoses generally do not </a:t>
            </a:r>
          </a:p>
          <a:p>
            <a:pPr marL="0" indent="0">
              <a:buClrTx/>
              <a:buNone/>
            </a:pPr>
            <a:r>
              <a:rPr lang="en-US" sz="2800" dirty="0">
                <a:latin typeface="+mj-lt"/>
              </a:rPr>
              <a:t>capture full extent of developmental </a:t>
            </a:r>
          </a:p>
          <a:p>
            <a:pPr marL="0" indent="0">
              <a:buClrTx/>
              <a:buNone/>
            </a:pPr>
            <a:r>
              <a:rPr lang="en-US" sz="2800" dirty="0">
                <a:latin typeface="+mj-lt"/>
              </a:rPr>
              <a:t>impact of trauma.</a:t>
            </a:r>
          </a:p>
          <a:p>
            <a:pPr marL="0" indent="0">
              <a:buNone/>
            </a:pPr>
            <a:endParaRPr lang="en-US" dirty="0"/>
          </a:p>
          <a:p>
            <a:pPr>
              <a:buNone/>
            </a:pPr>
            <a:r>
              <a:rPr lang="en-US" dirty="0">
                <a:solidFill>
                  <a:srgbClr val="0070C0"/>
                </a:solidFill>
              </a:rPr>
              <a:t> </a:t>
            </a:r>
          </a:p>
          <a:p>
            <a:pPr>
              <a:buNone/>
            </a:pPr>
            <a:r>
              <a:rPr lang="en-US" dirty="0">
                <a:solidFill>
                  <a:srgbClr val="0070C0"/>
                </a:solidFill>
              </a:rPr>
              <a:t>*39% kids at pilot school have these diagnoses.</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429000"/>
            <a:ext cx="1809750" cy="2071688"/>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9753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19999" cy="1143000"/>
          </a:xfrm>
        </p:spPr>
        <p:txBody>
          <a:bodyPr>
            <a:normAutofit fontScale="90000"/>
          </a:bodyPr>
          <a:lstStyle/>
          <a:p>
            <a:r>
              <a:rPr lang="en-US" b="1" dirty="0" smtClean="0">
                <a:solidFill>
                  <a:srgbClr val="194F90"/>
                </a:solidFill>
              </a:rPr>
              <a:t>The Solution  </a:t>
            </a:r>
            <a:br>
              <a:rPr lang="en-US" b="1" dirty="0" smtClean="0">
                <a:solidFill>
                  <a:srgbClr val="194F90"/>
                </a:solidFill>
              </a:rPr>
            </a:br>
            <a:r>
              <a:rPr lang="en-US" b="1" dirty="0" smtClean="0">
                <a:solidFill>
                  <a:srgbClr val="194F90"/>
                </a:solidFill>
              </a:rPr>
              <a:t>A Trauma Sensitive School</a:t>
            </a:r>
            <a:endParaRPr lang="en-US" b="1" dirty="0">
              <a:solidFill>
                <a:srgbClr val="194F90"/>
              </a:solidFill>
            </a:endParaRPr>
          </a:p>
        </p:txBody>
      </p:sp>
      <p:sp>
        <p:nvSpPr>
          <p:cNvPr id="3" name="Content Placeholder 2"/>
          <p:cNvSpPr>
            <a:spLocks noGrp="1"/>
          </p:cNvSpPr>
          <p:nvPr>
            <p:ph sz="half" idx="1"/>
          </p:nvPr>
        </p:nvSpPr>
        <p:spPr>
          <a:xfrm>
            <a:off x="762000" y="4114800"/>
            <a:ext cx="7696200" cy="1981200"/>
          </a:xfrm>
        </p:spPr>
        <p:txBody>
          <a:bodyPr>
            <a:normAutofit/>
          </a:bodyPr>
          <a:lstStyle/>
          <a:p>
            <a:pPr marL="0" indent="0" algn="ctr">
              <a:buNone/>
            </a:pPr>
            <a:r>
              <a:rPr lang="en-US" dirty="0" smtClean="0"/>
              <a:t>A</a:t>
            </a:r>
            <a:r>
              <a:rPr lang="en-US" dirty="0" smtClean="0">
                <a:solidFill>
                  <a:srgbClr val="8EBC3D"/>
                </a:solidFill>
              </a:rPr>
              <a:t> </a:t>
            </a:r>
            <a:r>
              <a:rPr lang="en-US" u="sng" dirty="0" smtClean="0">
                <a:solidFill>
                  <a:srgbClr val="8EBC3D"/>
                </a:solidFill>
              </a:rPr>
              <a:t>respectful</a:t>
            </a:r>
            <a:r>
              <a:rPr lang="en-US" dirty="0" smtClean="0">
                <a:solidFill>
                  <a:srgbClr val="8EBC3D"/>
                </a:solidFill>
              </a:rPr>
              <a:t> </a:t>
            </a:r>
            <a:r>
              <a:rPr lang="en-US" dirty="0" smtClean="0"/>
              <a:t>and</a:t>
            </a:r>
            <a:r>
              <a:rPr lang="en-US" dirty="0" smtClean="0">
                <a:solidFill>
                  <a:srgbClr val="8EBC3D"/>
                </a:solidFill>
              </a:rPr>
              <a:t> </a:t>
            </a:r>
            <a:r>
              <a:rPr lang="en-US" u="sng" dirty="0" smtClean="0">
                <a:solidFill>
                  <a:srgbClr val="8EBC3D"/>
                </a:solidFill>
              </a:rPr>
              <a:t>safe</a:t>
            </a:r>
            <a:r>
              <a:rPr lang="en-US" dirty="0" smtClean="0">
                <a:solidFill>
                  <a:srgbClr val="8EBC3D"/>
                </a:solidFill>
              </a:rPr>
              <a:t> </a:t>
            </a:r>
            <a:r>
              <a:rPr lang="en-US" dirty="0" smtClean="0"/>
              <a:t>environment where children can build </a:t>
            </a:r>
            <a:r>
              <a:rPr lang="en-US" u="sng" dirty="0" smtClean="0">
                <a:solidFill>
                  <a:srgbClr val="8EBC3D"/>
                </a:solidFill>
              </a:rPr>
              <a:t>positive relationships </a:t>
            </a:r>
            <a:r>
              <a:rPr lang="en-US" dirty="0" smtClean="0"/>
              <a:t>with adults and peers, learn to </a:t>
            </a:r>
            <a:r>
              <a:rPr lang="en-US" u="sng" dirty="0" smtClean="0">
                <a:solidFill>
                  <a:srgbClr val="8EBC3D"/>
                </a:solidFill>
              </a:rPr>
              <a:t>manage their emotions</a:t>
            </a:r>
            <a:r>
              <a:rPr lang="en-US" dirty="0" smtClean="0">
                <a:solidFill>
                  <a:srgbClr val="8EBC3D"/>
                </a:solidFill>
              </a:rPr>
              <a:t> </a:t>
            </a:r>
            <a:r>
              <a:rPr lang="en-US" dirty="0" smtClean="0"/>
              <a:t>and </a:t>
            </a:r>
            <a:r>
              <a:rPr lang="en-US" u="sng" dirty="0" smtClean="0">
                <a:solidFill>
                  <a:srgbClr val="8EBC3D"/>
                </a:solidFill>
              </a:rPr>
              <a:t>behavioral responses</a:t>
            </a:r>
            <a:r>
              <a:rPr lang="en-US" dirty="0" smtClean="0"/>
              <a:t>, and find academic success.</a:t>
            </a:r>
            <a:endParaRPr lang="en-US" dirty="0"/>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05001"/>
            <a:ext cx="2755626" cy="1981200"/>
          </a:xfrm>
          <a:prstGeom prst="rect">
            <a:avLst/>
          </a:prstGeom>
        </p:spPr>
      </p:pic>
    </p:spTree>
    <p:extLst>
      <p:ext uri="{BB962C8B-B14F-4D97-AF65-F5344CB8AC3E}">
        <p14:creationId xmlns:p14="http://schemas.microsoft.com/office/powerpoint/2010/main" val="3324541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685800"/>
            <a:ext cx="6477000" cy="1143000"/>
          </a:xfrm>
        </p:spPr>
        <p:txBody>
          <a:bodyPr>
            <a:normAutofit fontScale="90000"/>
          </a:bodyPr>
          <a:lstStyle/>
          <a:p>
            <a:r>
              <a:rPr lang="en-US" b="1" dirty="0">
                <a:solidFill>
                  <a:srgbClr val="194F90"/>
                </a:solidFill>
              </a:rPr>
              <a:t>Childhood Trauma and Classroom Behavior</a:t>
            </a:r>
          </a:p>
        </p:txBody>
      </p:sp>
      <p:sp>
        <p:nvSpPr>
          <p:cNvPr id="6" name="Content Placeholder 5"/>
          <p:cNvSpPr>
            <a:spLocks noGrp="1"/>
          </p:cNvSpPr>
          <p:nvPr>
            <p:ph idx="1"/>
          </p:nvPr>
        </p:nvSpPr>
        <p:spPr>
          <a:xfrm>
            <a:off x="457200" y="2057400"/>
            <a:ext cx="8229600" cy="4068763"/>
          </a:xfrm>
        </p:spPr>
        <p:txBody>
          <a:bodyPr>
            <a:normAutofit fontScale="92500" lnSpcReduction="10000"/>
          </a:bodyPr>
          <a:lstStyle/>
          <a:p>
            <a:pPr marL="0" indent="0" algn="ctr">
              <a:buNone/>
            </a:pPr>
            <a:r>
              <a:rPr lang="en-US" sz="3100" dirty="0"/>
              <a:t>A traumatized child sees the world as a dangerous place, including the school.  Unfortunately, many adopt behavioral coping mechanisms that can frustrate educators and evoke exasperated reprisal.</a:t>
            </a:r>
          </a:p>
          <a:p>
            <a:pPr lvl="1"/>
            <a:endParaRPr lang="en-US" sz="1800" dirty="0"/>
          </a:p>
          <a:p>
            <a:pPr marL="0" indent="0" algn="ctr">
              <a:buNone/>
            </a:pPr>
            <a:r>
              <a:rPr lang="en-US" sz="2600" b="1" dirty="0">
                <a:solidFill>
                  <a:srgbClr val="009900"/>
                </a:solidFill>
              </a:rPr>
              <a:t>Reactivity and </a:t>
            </a:r>
            <a:r>
              <a:rPr lang="en-US" sz="2600" b="1" dirty="0" smtClean="0">
                <a:solidFill>
                  <a:srgbClr val="009900"/>
                </a:solidFill>
              </a:rPr>
              <a:t>Impulsivity </a:t>
            </a:r>
          </a:p>
          <a:p>
            <a:pPr marL="0" indent="0" algn="ctr">
              <a:buNone/>
            </a:pPr>
            <a:r>
              <a:rPr lang="en-US" sz="2600" b="1" dirty="0" smtClean="0">
                <a:solidFill>
                  <a:srgbClr val="009900"/>
                </a:solidFill>
              </a:rPr>
              <a:t>Aggression</a:t>
            </a:r>
            <a:endParaRPr lang="en-US" sz="2600" b="1" dirty="0">
              <a:solidFill>
                <a:srgbClr val="009900"/>
              </a:solidFill>
            </a:endParaRPr>
          </a:p>
          <a:p>
            <a:pPr marL="0" indent="0" algn="ctr">
              <a:buNone/>
            </a:pPr>
            <a:r>
              <a:rPr lang="en-US" sz="2600" b="1" dirty="0" smtClean="0">
                <a:solidFill>
                  <a:srgbClr val="009900"/>
                </a:solidFill>
              </a:rPr>
              <a:t>Defiance</a:t>
            </a:r>
          </a:p>
          <a:p>
            <a:pPr marL="0" indent="0" algn="ctr">
              <a:buNone/>
            </a:pPr>
            <a:r>
              <a:rPr lang="en-US" sz="2600" b="1" dirty="0" smtClean="0">
                <a:solidFill>
                  <a:srgbClr val="009900"/>
                </a:solidFill>
              </a:rPr>
              <a:t>Withdrawal</a:t>
            </a:r>
          </a:p>
          <a:p>
            <a:pPr marL="0" indent="0" algn="ctr">
              <a:buNone/>
            </a:pPr>
            <a:r>
              <a:rPr lang="en-US" sz="2600" b="1" dirty="0" smtClean="0">
                <a:solidFill>
                  <a:srgbClr val="009900"/>
                </a:solidFill>
              </a:rPr>
              <a:t>Perfectionism</a:t>
            </a:r>
            <a:endParaRPr lang="en-US" sz="2600" b="1" dirty="0">
              <a:solidFill>
                <a:srgbClr val="009900"/>
              </a:solidFill>
            </a:endParaRP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038600"/>
            <a:ext cx="1602297"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4001311"/>
            <a:ext cx="166537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2736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194F90"/>
                </a:solidFill>
              </a:rPr>
              <a:t>Why create a trauma sensitive school system?</a:t>
            </a:r>
          </a:p>
        </p:txBody>
      </p:sp>
      <p:sp>
        <p:nvSpPr>
          <p:cNvPr id="3" name="Content Placeholder 2"/>
          <p:cNvSpPr>
            <a:spLocks noGrp="1"/>
          </p:cNvSpPr>
          <p:nvPr>
            <p:ph sz="half" idx="1"/>
          </p:nvPr>
        </p:nvSpPr>
        <p:spPr>
          <a:xfrm>
            <a:off x="838200" y="4038600"/>
            <a:ext cx="7620000" cy="2133600"/>
          </a:xfrm>
        </p:spPr>
        <p:txBody>
          <a:bodyPr>
            <a:noAutofit/>
          </a:bodyPr>
          <a:lstStyle/>
          <a:p>
            <a:pPr marL="0" indent="0">
              <a:buNone/>
            </a:pPr>
            <a:r>
              <a:rPr lang="en-US" sz="3200" dirty="0" smtClean="0"/>
              <a:t>Schools </a:t>
            </a:r>
            <a:r>
              <a:rPr lang="en-US" sz="3200" dirty="0"/>
              <a:t>provide possibilities for traumatized children to forge relationships with caring adults and learn in a </a:t>
            </a:r>
            <a:r>
              <a:rPr lang="en-US" sz="3200" i="1" dirty="0">
                <a:solidFill>
                  <a:srgbClr val="194F90"/>
                </a:solidFill>
              </a:rPr>
              <a:t>supportive</a:t>
            </a:r>
            <a:r>
              <a:rPr lang="en-US" sz="3200" dirty="0"/>
              <a:t>, </a:t>
            </a:r>
            <a:r>
              <a:rPr lang="en-US" sz="3200" i="1" dirty="0">
                <a:solidFill>
                  <a:srgbClr val="194F90"/>
                </a:solidFill>
              </a:rPr>
              <a:t>predictable</a:t>
            </a:r>
            <a:r>
              <a:rPr lang="en-US" sz="3200" dirty="0"/>
              <a:t>, and </a:t>
            </a:r>
            <a:r>
              <a:rPr lang="en-US" sz="3200" i="1" dirty="0">
                <a:solidFill>
                  <a:srgbClr val="194F90"/>
                </a:solidFill>
              </a:rPr>
              <a:t>safe</a:t>
            </a:r>
            <a:r>
              <a:rPr lang="en-US" sz="3200" dirty="0"/>
              <a:t> environment.</a:t>
            </a:r>
          </a:p>
          <a:p>
            <a:endParaRPr lang="en-US" sz="2400"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200400" y="2057400"/>
            <a:ext cx="2628900" cy="1733550"/>
          </a:xfrm>
        </p:spPr>
      </p:pic>
    </p:spTree>
    <p:extLst>
      <p:ext uri="{BB962C8B-B14F-4D97-AF65-F5344CB8AC3E}">
        <p14:creationId xmlns:p14="http://schemas.microsoft.com/office/powerpoint/2010/main" val="3171525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924800" cy="1143000"/>
          </a:xfrm>
        </p:spPr>
        <p:txBody>
          <a:bodyPr>
            <a:normAutofit fontScale="90000"/>
          </a:bodyPr>
          <a:lstStyle/>
          <a:p>
            <a:pPr algn="ctr"/>
            <a:r>
              <a:rPr lang="en-US" dirty="0"/>
              <a:t/>
            </a:r>
            <a:br>
              <a:rPr lang="en-US" dirty="0"/>
            </a:br>
            <a:r>
              <a:rPr lang="en-US" dirty="0">
                <a:solidFill>
                  <a:srgbClr val="0070C0"/>
                </a:solidFill>
              </a:rPr>
              <a:t>TRAUMA </a:t>
            </a:r>
            <a:r>
              <a:rPr lang="en-US" dirty="0" smtClean="0">
                <a:solidFill>
                  <a:srgbClr val="0070C0"/>
                </a:solidFill>
              </a:rPr>
              <a:t>SENSITIVE </a:t>
            </a:r>
            <a:r>
              <a:rPr lang="en-US" dirty="0">
                <a:solidFill>
                  <a:srgbClr val="0070C0"/>
                </a:solidFill>
              </a:rPr>
              <a:t>SCHOOLS</a:t>
            </a:r>
            <a:r>
              <a:rPr lang="en-US" dirty="0"/>
              <a:t/>
            </a:r>
            <a:br>
              <a:rPr lang="en-US" dirty="0"/>
            </a:br>
            <a:endParaRPr lang="en-US" dirty="0"/>
          </a:p>
        </p:txBody>
      </p:sp>
      <p:sp>
        <p:nvSpPr>
          <p:cNvPr id="3" name="Content Placeholder 2"/>
          <p:cNvSpPr>
            <a:spLocks noGrp="1"/>
          </p:cNvSpPr>
          <p:nvPr>
            <p:ph idx="1"/>
          </p:nvPr>
        </p:nvSpPr>
        <p:spPr>
          <a:xfrm>
            <a:off x="533400" y="2057400"/>
            <a:ext cx="8153400" cy="3763963"/>
          </a:xfrm>
        </p:spPr>
        <p:txBody>
          <a:bodyPr>
            <a:noAutofit/>
          </a:bodyPr>
          <a:lstStyle/>
          <a:p>
            <a:pPr marL="0" indent="0">
              <a:buNone/>
            </a:pPr>
            <a:endParaRPr lang="en-US" sz="1200" dirty="0">
              <a:latin typeface="+mj-lt"/>
            </a:endParaRPr>
          </a:p>
          <a:p>
            <a:pPr marL="0" indent="0">
              <a:buNone/>
            </a:pPr>
            <a:r>
              <a:rPr lang="en-US" sz="2400" dirty="0">
                <a:latin typeface="+mj-lt"/>
              </a:rPr>
              <a:t>Trauma sensitive requires </a:t>
            </a:r>
            <a:r>
              <a:rPr lang="en-US" sz="2400" i="1" dirty="0">
                <a:latin typeface="+mj-lt"/>
              </a:rPr>
              <a:t>acknowledging </a:t>
            </a:r>
            <a:r>
              <a:rPr lang="en-US" sz="2400" dirty="0">
                <a:latin typeface="+mj-lt"/>
              </a:rPr>
              <a:t>that, given those effects, </a:t>
            </a:r>
            <a:r>
              <a:rPr lang="en-US" sz="2400" i="1" dirty="0">
                <a:solidFill>
                  <a:schemeClr val="accent2"/>
                </a:solidFill>
                <a:latin typeface="+mj-lt"/>
              </a:rPr>
              <a:t>traditional approaches</a:t>
            </a:r>
            <a:r>
              <a:rPr lang="en-US" sz="2400" dirty="0">
                <a:solidFill>
                  <a:schemeClr val="accent2"/>
                </a:solidFill>
                <a:latin typeface="+mj-lt"/>
              </a:rPr>
              <a:t>  </a:t>
            </a:r>
            <a:r>
              <a:rPr lang="en-US" sz="2400" dirty="0">
                <a:latin typeface="+mj-lt"/>
              </a:rPr>
              <a:t>(conflict resolution, behavior issues, mental health service delivery, etc.) can </a:t>
            </a:r>
            <a:r>
              <a:rPr lang="en-US" sz="2400" i="1" dirty="0">
                <a:solidFill>
                  <a:schemeClr val="accent2"/>
                </a:solidFill>
                <a:latin typeface="+mj-lt"/>
              </a:rPr>
              <a:t>re-traumatize children</a:t>
            </a:r>
            <a:r>
              <a:rPr lang="en-US" sz="2400" dirty="0">
                <a:solidFill>
                  <a:schemeClr val="accent2"/>
                </a:solidFill>
                <a:latin typeface="+mj-lt"/>
              </a:rPr>
              <a:t> </a:t>
            </a:r>
            <a:r>
              <a:rPr lang="en-US" sz="2400" dirty="0">
                <a:latin typeface="+mj-lt"/>
              </a:rPr>
              <a:t>and families. </a:t>
            </a:r>
            <a:endParaRPr lang="en-US" sz="2400" dirty="0" smtClean="0">
              <a:latin typeface="+mj-lt"/>
            </a:endParaRPr>
          </a:p>
          <a:p>
            <a:r>
              <a:rPr lang="en-US" sz="2400" dirty="0"/>
              <a:t>Traditional teaching and discipline can trigger traumatic responses</a:t>
            </a:r>
          </a:p>
          <a:p>
            <a:r>
              <a:rPr lang="en-US" sz="2400" dirty="0"/>
              <a:t>What can we do to make you feel safe and comfortable so you can learn</a:t>
            </a:r>
          </a:p>
          <a:p>
            <a:pPr marL="0" indent="0">
              <a:buNone/>
            </a:pPr>
            <a:endParaRPr lang="en-US" sz="2400" dirty="0">
              <a:latin typeface="+mj-lt"/>
            </a:endParaRPr>
          </a:p>
          <a:p>
            <a:pPr marL="0" indent="0">
              <a:buNone/>
            </a:pPr>
            <a:endParaRPr lang="en-US" sz="1200" dirty="0">
              <a:latin typeface="+mj-lt"/>
            </a:endParaRPr>
          </a:p>
        </p:txBody>
      </p:sp>
    </p:spTree>
    <p:extLst>
      <p:ext uri="{BB962C8B-B14F-4D97-AF65-F5344CB8AC3E}">
        <p14:creationId xmlns:p14="http://schemas.microsoft.com/office/powerpoint/2010/main" val="1557986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010399" cy="1143000"/>
          </a:xfrm>
        </p:spPr>
        <p:txBody>
          <a:bodyPr>
            <a:normAutofit/>
          </a:bodyPr>
          <a:lstStyle/>
          <a:p>
            <a:r>
              <a:rPr lang="en-US" b="1" dirty="0">
                <a:solidFill>
                  <a:srgbClr val="0070C0"/>
                </a:solidFill>
              </a:rPr>
              <a:t>In West Virginia</a:t>
            </a:r>
          </a:p>
        </p:txBody>
      </p:sp>
      <p:sp>
        <p:nvSpPr>
          <p:cNvPr id="3" name="Content Placeholder 2"/>
          <p:cNvSpPr>
            <a:spLocks noGrp="1"/>
          </p:cNvSpPr>
          <p:nvPr>
            <p:ph idx="1"/>
          </p:nvPr>
        </p:nvSpPr>
        <p:spPr>
          <a:xfrm>
            <a:off x="457200" y="1905000"/>
            <a:ext cx="8229600" cy="4373563"/>
          </a:xfrm>
        </p:spPr>
        <p:txBody>
          <a:bodyPr>
            <a:normAutofit/>
          </a:bodyPr>
          <a:lstStyle/>
          <a:p>
            <a:pPr marL="0" indent="0" algn="ctr">
              <a:buNone/>
            </a:pPr>
            <a:r>
              <a:rPr lang="en-US" dirty="0" smtClean="0"/>
              <a:t>Jobs </a:t>
            </a:r>
            <a:r>
              <a:rPr lang="en-US" dirty="0"/>
              <a:t>– Coal is no longer </a:t>
            </a:r>
            <a:r>
              <a:rPr lang="en-US" dirty="0" smtClean="0"/>
              <a:t>King</a:t>
            </a:r>
          </a:p>
          <a:p>
            <a:pPr marL="0" indent="0" algn="ctr">
              <a:buNone/>
            </a:pPr>
            <a:r>
              <a:rPr lang="en-US" dirty="0" smtClean="0"/>
              <a:t>24.6% </a:t>
            </a:r>
            <a:r>
              <a:rPr lang="en-US" dirty="0"/>
              <a:t>of our kids live in poverty</a:t>
            </a:r>
          </a:p>
          <a:p>
            <a:pPr marL="0" indent="0" algn="ctr">
              <a:buNone/>
            </a:pPr>
            <a:r>
              <a:rPr lang="en-US" dirty="0" smtClean="0"/>
              <a:t>Ground </a:t>
            </a:r>
            <a:r>
              <a:rPr lang="en-US" dirty="0"/>
              <a:t>Zero for the Opioid </a:t>
            </a:r>
            <a:r>
              <a:rPr lang="en-US" dirty="0" smtClean="0"/>
              <a:t>Crisis</a:t>
            </a:r>
          </a:p>
          <a:p>
            <a:pPr marL="0" indent="0" algn="ctr">
              <a:buNone/>
            </a:pPr>
            <a:r>
              <a:rPr lang="en-US" dirty="0"/>
              <a:t>Highest Neonatal Abstinence Syndrome </a:t>
            </a:r>
            <a:endParaRPr lang="en-US" dirty="0" smtClean="0"/>
          </a:p>
          <a:p>
            <a:pPr marL="0" indent="0" algn="ctr">
              <a:buNone/>
            </a:pPr>
            <a:r>
              <a:rPr lang="en-US" dirty="0" smtClean="0"/>
              <a:t>Lead the nation in removing kids </a:t>
            </a:r>
            <a:endParaRPr lang="en-US" dirty="0"/>
          </a:p>
          <a:p>
            <a:pPr marL="0" indent="0" algn="ctr">
              <a:buNone/>
            </a:pPr>
            <a:r>
              <a:rPr lang="en-US" dirty="0" smtClean="0"/>
              <a:t>2nd  in Grandparents raising Grandkids</a:t>
            </a:r>
          </a:p>
          <a:p>
            <a:pPr marL="0" indent="0" algn="ctr">
              <a:buNone/>
            </a:pPr>
            <a:r>
              <a:rPr lang="en-US" dirty="0"/>
              <a:t>High rate of transient </a:t>
            </a:r>
            <a:r>
              <a:rPr lang="en-US" dirty="0" smtClean="0"/>
              <a:t>and displaced children</a:t>
            </a:r>
            <a:endParaRPr lang="en-US" dirty="0"/>
          </a:p>
        </p:txBody>
      </p:sp>
    </p:spTree>
    <p:extLst>
      <p:ext uri="{BB962C8B-B14F-4D97-AF65-F5344CB8AC3E}">
        <p14:creationId xmlns:p14="http://schemas.microsoft.com/office/powerpoint/2010/main" val="3161182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75" y="5562600"/>
            <a:ext cx="3733800" cy="1143000"/>
          </a:xfrm>
        </p:spPr>
        <p:txBody>
          <a:bodyPr>
            <a:normAutofit fontScale="90000"/>
          </a:bodyPr>
          <a:lstStyle/>
          <a:p>
            <a:pPr>
              <a:defRPr/>
            </a:pPr>
            <a:r>
              <a:rPr lang="en-US" sz="3100" dirty="0">
                <a:solidFill>
                  <a:srgbClr val="00B050"/>
                </a:solidFill>
              </a:rPr>
              <a:t>*No one-size fits all approach</a:t>
            </a:r>
            <a:r>
              <a:rPr lang="en-US" dirty="0">
                <a:solidFill>
                  <a:schemeClr val="accent4"/>
                </a:solidFill>
              </a:rPr>
              <a:t/>
            </a:r>
            <a:br>
              <a:rPr lang="en-US" dirty="0">
                <a:solidFill>
                  <a:schemeClr val="accent4"/>
                </a:solidFill>
              </a:rPr>
            </a:br>
            <a:endParaRPr lang="en-US" dirty="0">
              <a:solidFill>
                <a:schemeClr val="accent4"/>
              </a:solidFill>
            </a:endParaRPr>
          </a:p>
        </p:txBody>
      </p:sp>
      <p:sp>
        <p:nvSpPr>
          <p:cNvPr id="76803" name="Text Placeholder 2"/>
          <p:cNvSpPr>
            <a:spLocks noGrp="1"/>
          </p:cNvSpPr>
          <p:nvPr>
            <p:ph sz="half" idx="1"/>
          </p:nvPr>
        </p:nvSpPr>
        <p:spPr>
          <a:xfrm>
            <a:off x="838200" y="685800"/>
            <a:ext cx="7848600" cy="1066799"/>
          </a:xfrm>
        </p:spPr>
        <p:txBody>
          <a:bodyPr>
            <a:normAutofit fontScale="92500" lnSpcReduction="20000"/>
          </a:bodyPr>
          <a:lstStyle/>
          <a:p>
            <a:pPr marL="0" indent="0" algn="ctr">
              <a:spcBef>
                <a:spcPct val="0"/>
              </a:spcBef>
              <a:buNone/>
            </a:pPr>
            <a:r>
              <a:rPr lang="en-US" altLang="en-US" sz="4000" b="1" dirty="0">
                <a:solidFill>
                  <a:srgbClr val="0070C0"/>
                </a:solidFill>
                <a:latin typeface="+mj-lt"/>
              </a:rPr>
              <a:t>A School wide Approach to </a:t>
            </a:r>
          </a:p>
          <a:p>
            <a:pPr marL="0" indent="0" algn="ctr">
              <a:spcBef>
                <a:spcPct val="0"/>
              </a:spcBef>
              <a:buNone/>
            </a:pPr>
            <a:r>
              <a:rPr lang="en-US" altLang="en-US" sz="4000" b="1" dirty="0">
                <a:solidFill>
                  <a:srgbClr val="0070C0"/>
                </a:solidFill>
                <a:latin typeface="+mj-lt"/>
              </a:rPr>
              <a:t>Trauma-Sensitive Supports</a:t>
            </a:r>
          </a:p>
          <a:p>
            <a:pPr marL="0" indent="0">
              <a:spcBef>
                <a:spcPct val="0"/>
              </a:spcBef>
              <a:buNone/>
            </a:pPr>
            <a:endParaRPr lang="en-US" altLang="en-US" dirty="0">
              <a:latin typeface="+mj-lt"/>
            </a:endParaRPr>
          </a:p>
        </p:txBody>
      </p:sp>
      <p:sp>
        <p:nvSpPr>
          <p:cNvPr id="5" name="Content Placeholder 4"/>
          <p:cNvSpPr>
            <a:spLocks noGrp="1"/>
          </p:cNvSpPr>
          <p:nvPr>
            <p:ph sz="half" idx="2"/>
          </p:nvPr>
        </p:nvSpPr>
        <p:spPr>
          <a:xfrm>
            <a:off x="4038600" y="1961381"/>
            <a:ext cx="4572000" cy="3837229"/>
          </a:xfrm>
        </p:spPr>
        <p:txBody>
          <a:bodyPr>
            <a:noAutofit/>
          </a:bodyPr>
          <a:lstStyle/>
          <a:p>
            <a:r>
              <a:rPr lang="en-US" sz="2500" dirty="0" smtClean="0"/>
              <a:t>Benefits </a:t>
            </a:r>
            <a:r>
              <a:rPr lang="en-US" sz="2500" dirty="0"/>
              <a:t>all children whether or not we know they are </a:t>
            </a:r>
            <a:r>
              <a:rPr lang="en-US" sz="2500" dirty="0" smtClean="0"/>
              <a:t>traumatized</a:t>
            </a:r>
          </a:p>
          <a:p>
            <a:r>
              <a:rPr lang="en-US" sz="2500" dirty="0" smtClean="0"/>
              <a:t>Involves the whole school staff</a:t>
            </a:r>
          </a:p>
          <a:p>
            <a:r>
              <a:rPr lang="en-US" sz="2500" dirty="0" smtClean="0"/>
              <a:t>Provides teachers with the supports </a:t>
            </a:r>
            <a:r>
              <a:rPr lang="en-US" sz="2500" dirty="0"/>
              <a:t>they need to address trauma’s impact on learning</a:t>
            </a:r>
          </a:p>
          <a:p>
            <a:r>
              <a:rPr lang="en-US" sz="2500" dirty="0" smtClean="0"/>
              <a:t>Looks </a:t>
            </a:r>
            <a:r>
              <a:rPr lang="en-US" sz="2500" dirty="0"/>
              <a:t>at child’s behavior from a different perspective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51" y="1981200"/>
            <a:ext cx="3384649" cy="3374545"/>
          </a:xfrm>
          <a:prstGeom prst="rect">
            <a:avLst/>
          </a:prstGeom>
        </p:spPr>
      </p:pic>
    </p:spTree>
    <p:extLst>
      <p:ext uri="{BB962C8B-B14F-4D97-AF65-F5344CB8AC3E}">
        <p14:creationId xmlns:p14="http://schemas.microsoft.com/office/powerpoint/2010/main" val="378456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4127"/>
            <a:ext cx="8229600" cy="923487"/>
          </a:xfrm>
        </p:spPr>
        <p:txBody>
          <a:bodyPr>
            <a:normAutofit/>
          </a:bodyPr>
          <a:lstStyle/>
          <a:p>
            <a:pPr eaLnBrk="1" fontAlgn="auto" hangingPunct="1">
              <a:spcAft>
                <a:spcPts val="0"/>
              </a:spcAft>
              <a:defRPr/>
            </a:pPr>
            <a:r>
              <a:rPr lang="en-US" dirty="0">
                <a:solidFill>
                  <a:srgbClr val="0070C0"/>
                </a:solidFill>
              </a:rPr>
              <a:t>Become a Trauma-Sensitive School</a:t>
            </a:r>
          </a:p>
        </p:txBody>
      </p:sp>
      <p:sp>
        <p:nvSpPr>
          <p:cNvPr id="3" name="TextBox 2"/>
          <p:cNvSpPr txBox="1"/>
          <p:nvPr/>
        </p:nvSpPr>
        <p:spPr>
          <a:xfrm>
            <a:off x="762000" y="1600200"/>
            <a:ext cx="4953000" cy="4093428"/>
          </a:xfrm>
          <a:prstGeom prst="rect">
            <a:avLst/>
          </a:prstGeom>
          <a:noFill/>
        </p:spPr>
        <p:txBody>
          <a:bodyPr wrap="square">
            <a:spAutoFit/>
          </a:bodyPr>
          <a:lstStyle/>
          <a:p>
            <a:pPr marL="285750" indent="-285750">
              <a:buFont typeface="Arial" pitchFamily="34" charset="0"/>
              <a:buChar char="•"/>
              <a:defRPr/>
            </a:pPr>
            <a:r>
              <a:rPr lang="en-US" sz="2600" dirty="0">
                <a:latin typeface="+mj-lt"/>
                <a:cs typeface="Arial" charset="0"/>
              </a:rPr>
              <a:t>Blueprint for educators and communities to ensure that children traumatized by exposure to violence succeed in </a:t>
            </a:r>
            <a:r>
              <a:rPr lang="en-US" sz="2600" dirty="0" smtClean="0">
                <a:latin typeface="+mj-lt"/>
                <a:cs typeface="Arial" charset="0"/>
              </a:rPr>
              <a:t>school</a:t>
            </a:r>
            <a:endParaRPr lang="en-US" sz="2600" dirty="0">
              <a:latin typeface="+mj-lt"/>
              <a:cs typeface="Arial" charset="0"/>
            </a:endParaRPr>
          </a:p>
          <a:p>
            <a:pPr marL="285750" indent="-285750">
              <a:buFont typeface="Arial" pitchFamily="34" charset="0"/>
              <a:buChar char="•"/>
              <a:defRPr/>
            </a:pPr>
            <a:r>
              <a:rPr lang="en-US" sz="2600" dirty="0">
                <a:latin typeface="+mj-lt"/>
                <a:cs typeface="Arial" charset="0"/>
              </a:rPr>
              <a:t>Understand the impact of trauma on learning &amp; educate </a:t>
            </a:r>
            <a:r>
              <a:rPr lang="en-US" sz="2600" dirty="0" smtClean="0">
                <a:latin typeface="+mj-lt"/>
                <a:cs typeface="Arial" charset="0"/>
              </a:rPr>
              <a:t>staff</a:t>
            </a:r>
            <a:endParaRPr lang="en-US" sz="2600" dirty="0">
              <a:latin typeface="+mj-lt"/>
              <a:cs typeface="Arial" charset="0"/>
            </a:endParaRPr>
          </a:p>
          <a:p>
            <a:pPr marL="285750" indent="-285750">
              <a:buFont typeface="Arial" pitchFamily="34" charset="0"/>
              <a:buChar char="•"/>
              <a:defRPr/>
            </a:pPr>
            <a:r>
              <a:rPr lang="en-US" sz="2600" dirty="0">
                <a:latin typeface="+mj-lt"/>
                <a:cs typeface="Arial" charset="0"/>
              </a:rPr>
              <a:t>Develop a plan to integrate trauma-sensitive routines &amp; individual student supports</a:t>
            </a:r>
          </a:p>
        </p:txBody>
      </p:sp>
      <p:pic>
        <p:nvPicPr>
          <p:cNvPr id="74756" name="Picture 8" descr="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855" y="1380687"/>
            <a:ext cx="1752599" cy="228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0"/>
          <p:cNvSpPr>
            <a:spLocks noChangeArrowheads="1"/>
          </p:cNvSpPr>
          <p:nvPr/>
        </p:nvSpPr>
        <p:spPr bwMode="auto">
          <a:xfrm>
            <a:off x="641008" y="5793496"/>
            <a:ext cx="548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dirty="0">
                <a:solidFill>
                  <a:schemeClr val="accent3">
                    <a:lumMod val="50000"/>
                  </a:schemeClr>
                </a:solidFill>
              </a:rPr>
              <a:t>http://www.massadvocates.org/download-book.php</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855" y="3854005"/>
            <a:ext cx="1802571" cy="2342427"/>
          </a:xfrm>
          <a:prstGeom prst="rect">
            <a:avLst/>
          </a:prstGeom>
        </p:spPr>
      </p:pic>
    </p:spTree>
    <p:extLst>
      <p:ext uri="{BB962C8B-B14F-4D97-AF65-F5344CB8AC3E}">
        <p14:creationId xmlns:p14="http://schemas.microsoft.com/office/powerpoint/2010/main" val="22829298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maslows hierarchy of needs">
            <a:extLst>
              <a:ext uri="{FF2B5EF4-FFF2-40B4-BE49-F238E27FC236}">
                <a16:creationId xmlns="" xmlns:a16="http://schemas.microsoft.com/office/drawing/2014/main" id="{25632310-1851-40C5-BCC2-6116A325C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131" y="3124200"/>
            <a:ext cx="5759761" cy="31841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CBDC3F77-791C-4E7B-903F-EF36F12F7F13}"/>
              </a:ext>
            </a:extLst>
          </p:cNvPr>
          <p:cNvSpPr/>
          <p:nvPr/>
        </p:nvSpPr>
        <p:spPr>
          <a:xfrm>
            <a:off x="0" y="0"/>
            <a:ext cx="2256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AD7D764-F10B-4342-9167-85D9D7CA4BC1}"/>
              </a:ext>
            </a:extLst>
          </p:cNvPr>
          <p:cNvSpPr/>
          <p:nvPr/>
        </p:nvSpPr>
        <p:spPr>
          <a:xfrm>
            <a:off x="8970214" y="0"/>
            <a:ext cx="225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60279C7F-0A07-45BF-B7A9-8855009CFA6F}"/>
              </a:ext>
            </a:extLst>
          </p:cNvPr>
          <p:cNvSpPr/>
          <p:nvPr/>
        </p:nvSpPr>
        <p:spPr>
          <a:xfrm rot="5400000">
            <a:off x="4560854" y="-4354543"/>
            <a:ext cx="228601" cy="8937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8E34EA17-141B-48C8-9C66-F2A18B2B8F48}"/>
              </a:ext>
            </a:extLst>
          </p:cNvPr>
          <p:cNvSpPr/>
          <p:nvPr/>
        </p:nvSpPr>
        <p:spPr>
          <a:xfrm rot="5400000">
            <a:off x="4457698" y="2298015"/>
            <a:ext cx="228600" cy="8937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 xmlns:a16="http://schemas.microsoft.com/office/drawing/2014/main" id="{97EB705A-C078-46D7-9E27-7A7C2FF9697A}"/>
              </a:ext>
            </a:extLst>
          </p:cNvPr>
          <p:cNvSpPr>
            <a:spLocks noGrp="1"/>
          </p:cNvSpPr>
          <p:nvPr>
            <p:ph idx="1"/>
          </p:nvPr>
        </p:nvSpPr>
        <p:spPr>
          <a:xfrm>
            <a:off x="609600" y="1447800"/>
            <a:ext cx="4871574" cy="4191000"/>
          </a:xfrm>
        </p:spPr>
        <p:txBody>
          <a:bodyPr>
            <a:normAutofit fontScale="77500" lnSpcReduction="20000"/>
          </a:bodyPr>
          <a:lstStyle/>
          <a:p>
            <a:pPr marL="0" indent="0">
              <a:lnSpc>
                <a:spcPct val="110000"/>
              </a:lnSpc>
              <a:spcBef>
                <a:spcPts val="1200"/>
              </a:spcBef>
              <a:buNone/>
            </a:pPr>
            <a:r>
              <a:rPr lang="en-US" dirty="0">
                <a:solidFill>
                  <a:srgbClr val="C00000"/>
                </a:solidFill>
              </a:rPr>
              <a:t>Food, sleep, and clean clothes</a:t>
            </a:r>
          </a:p>
          <a:p>
            <a:pPr marL="0" indent="0">
              <a:lnSpc>
                <a:spcPct val="110000"/>
              </a:lnSpc>
              <a:spcBef>
                <a:spcPts val="1200"/>
              </a:spcBef>
              <a:buNone/>
            </a:pPr>
            <a:r>
              <a:rPr lang="en-US" dirty="0">
                <a:solidFill>
                  <a:srgbClr val="F5750B"/>
                </a:solidFill>
              </a:rPr>
              <a:t>Safe, predictable and supportive environments</a:t>
            </a:r>
          </a:p>
          <a:p>
            <a:pPr marL="0" indent="0">
              <a:lnSpc>
                <a:spcPct val="110000"/>
              </a:lnSpc>
              <a:spcBef>
                <a:spcPts val="1200"/>
              </a:spcBef>
              <a:buNone/>
            </a:pPr>
            <a:r>
              <a:rPr lang="en-US" dirty="0">
                <a:solidFill>
                  <a:srgbClr val="FFC000"/>
                </a:solidFill>
              </a:rPr>
              <a:t>Connection to a caring adult; clear expectations and boundaries</a:t>
            </a:r>
          </a:p>
          <a:p>
            <a:pPr marL="0" indent="0">
              <a:lnSpc>
                <a:spcPct val="110000"/>
              </a:lnSpc>
              <a:spcBef>
                <a:spcPts val="1200"/>
              </a:spcBef>
              <a:buNone/>
            </a:pPr>
            <a:r>
              <a:rPr lang="en-US" dirty="0">
                <a:solidFill>
                  <a:srgbClr val="009900"/>
                </a:solidFill>
              </a:rPr>
              <a:t>Empowerment for                                          self-confidence </a:t>
            </a:r>
          </a:p>
          <a:p>
            <a:pPr marL="0" indent="0">
              <a:lnSpc>
                <a:spcPct val="110000"/>
              </a:lnSpc>
              <a:spcBef>
                <a:spcPts val="1200"/>
              </a:spcBef>
              <a:buNone/>
            </a:pPr>
            <a:r>
              <a:rPr lang="en-US" dirty="0">
                <a:solidFill>
                  <a:srgbClr val="194F90"/>
                </a:solidFill>
              </a:rPr>
              <a:t>Choice to develop                           decision making skills</a:t>
            </a:r>
          </a:p>
        </p:txBody>
      </p:sp>
      <p:sp>
        <p:nvSpPr>
          <p:cNvPr id="11" name="Title 1"/>
          <p:cNvSpPr>
            <a:spLocks noGrp="1"/>
          </p:cNvSpPr>
          <p:nvPr>
            <p:ph type="title"/>
          </p:nvPr>
        </p:nvSpPr>
        <p:spPr>
          <a:xfrm>
            <a:off x="762000" y="533400"/>
            <a:ext cx="7827892" cy="990600"/>
          </a:xfrm>
        </p:spPr>
        <p:txBody>
          <a:bodyPr>
            <a:normAutofit fontScale="90000"/>
          </a:bodyPr>
          <a:lstStyle/>
          <a:p>
            <a:r>
              <a:rPr lang="en-US" b="1" dirty="0" smtClean="0">
                <a:solidFill>
                  <a:srgbClr val="194F90"/>
                </a:solidFill>
              </a:rPr>
              <a:t>Ways to Handle Children with Care</a:t>
            </a:r>
            <a:endParaRPr lang="en-US" b="1" dirty="0">
              <a:solidFill>
                <a:srgbClr val="194F90"/>
              </a:solidFill>
            </a:endParaRPr>
          </a:p>
        </p:txBody>
      </p:sp>
    </p:spTree>
    <p:extLst>
      <p:ext uri="{BB962C8B-B14F-4D97-AF65-F5344CB8AC3E}">
        <p14:creationId xmlns:p14="http://schemas.microsoft.com/office/powerpoint/2010/main" val="1075240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990600"/>
            <a:ext cx="5105400" cy="5105400"/>
          </a:xfrm>
        </p:spPr>
      </p:pic>
    </p:spTree>
    <p:extLst>
      <p:ext uri="{BB962C8B-B14F-4D97-AF65-F5344CB8AC3E}">
        <p14:creationId xmlns:p14="http://schemas.microsoft.com/office/powerpoint/2010/main" val="3239434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Interventions</a:t>
            </a:r>
            <a:endParaRPr lang="en-US" b="1" dirty="0">
              <a:solidFill>
                <a:srgbClr val="0070C0"/>
              </a:solidFill>
            </a:endParaRPr>
          </a:p>
        </p:txBody>
      </p:sp>
      <p:sp>
        <p:nvSpPr>
          <p:cNvPr id="3" name="Content Placeholder 2"/>
          <p:cNvSpPr>
            <a:spLocks noGrp="1"/>
          </p:cNvSpPr>
          <p:nvPr>
            <p:ph idx="1"/>
          </p:nvPr>
        </p:nvSpPr>
        <p:spPr>
          <a:xfrm>
            <a:off x="457200" y="2057400"/>
            <a:ext cx="8229600" cy="4068763"/>
          </a:xfrm>
        </p:spPr>
        <p:txBody>
          <a:bodyPr/>
          <a:lstStyle/>
          <a:p>
            <a:pPr marL="0" indent="0" algn="ctr">
              <a:buNone/>
            </a:pPr>
            <a:r>
              <a:rPr lang="en-US" dirty="0" smtClean="0">
                <a:solidFill>
                  <a:srgbClr val="FF0000"/>
                </a:solidFill>
              </a:rPr>
              <a:t>Food, sleep, and clean clothes</a:t>
            </a:r>
          </a:p>
          <a:p>
            <a:pPr marL="0" indent="0" algn="ctr">
              <a:buNone/>
            </a:pPr>
            <a:r>
              <a:rPr lang="en-US" dirty="0" smtClean="0">
                <a:solidFill>
                  <a:srgbClr val="009900"/>
                </a:solidFill>
              </a:rPr>
              <a:t>Safe, predictable and supportive environments</a:t>
            </a:r>
          </a:p>
          <a:p>
            <a:pPr marL="0" indent="0" algn="ctr">
              <a:buNone/>
            </a:pPr>
            <a:r>
              <a:rPr lang="en-US" dirty="0" smtClean="0">
                <a:solidFill>
                  <a:srgbClr val="7030A0"/>
                </a:solidFill>
              </a:rPr>
              <a:t>Connection to a caring adult</a:t>
            </a:r>
          </a:p>
          <a:p>
            <a:pPr marL="0" indent="0" algn="ctr">
              <a:buNone/>
            </a:pPr>
            <a:r>
              <a:rPr lang="en-US" dirty="0" smtClean="0">
                <a:solidFill>
                  <a:schemeClr val="accent6"/>
                </a:solidFill>
              </a:rPr>
              <a:t>Clear expectations and boundaries</a:t>
            </a:r>
          </a:p>
          <a:p>
            <a:pPr marL="0" indent="0" algn="ctr">
              <a:buNone/>
            </a:pPr>
            <a:r>
              <a:rPr lang="en-US" dirty="0" smtClean="0">
                <a:solidFill>
                  <a:srgbClr val="194F90"/>
                </a:solidFill>
              </a:rPr>
              <a:t>Choice to develop decision making skills</a:t>
            </a:r>
          </a:p>
          <a:p>
            <a:pPr marL="0" indent="0" algn="ctr">
              <a:buNone/>
            </a:pPr>
            <a:r>
              <a:rPr lang="en-US" dirty="0" smtClean="0">
                <a:solidFill>
                  <a:srgbClr val="7030A0"/>
                </a:solidFill>
              </a:rPr>
              <a:t>Empowerment for self confidence </a:t>
            </a:r>
          </a:p>
        </p:txBody>
      </p:sp>
    </p:spTree>
    <p:extLst>
      <p:ext uri="{BB962C8B-B14F-4D97-AF65-F5344CB8AC3E}">
        <p14:creationId xmlns:p14="http://schemas.microsoft.com/office/powerpoint/2010/main" val="3324205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7715"/>
            <a:ext cx="6965245" cy="1202485"/>
          </a:xfrm>
        </p:spPr>
        <p:txBody>
          <a:bodyPr>
            <a:normAutofit/>
          </a:bodyPr>
          <a:lstStyle/>
          <a:p>
            <a:r>
              <a:rPr lang="en-US" b="1" dirty="0">
                <a:solidFill>
                  <a:srgbClr val="0070C0"/>
                </a:solidFill>
              </a:rPr>
              <a:t>Individual Interventions</a:t>
            </a:r>
            <a:endParaRPr lang="en-US" dirty="0"/>
          </a:p>
        </p:txBody>
      </p:sp>
      <p:pic>
        <p:nvPicPr>
          <p:cNvPr id="10" name="Content Placeholder 9" descr="C:\Users\TChapman\AppData\Local\Microsoft\Windows\Temporary Internet Files\Content.Outlook\7ZI61V51\snack-bag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0" y="1646970"/>
            <a:ext cx="2602366" cy="195177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Image result for shower"/>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shower"/>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ge result for clothes"/>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Image result for clothes"/>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http://vignette1.wikia.nocookie.net/clubpenguin/images/0/09/Clothes_Rack_furniture_icon_ID_633.png/revision/latest?cb=20131217000016">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4191000"/>
            <a:ext cx="2449270" cy="1860064"/>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6" descr="Image result for school supplies"/>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8" descr="Image result for school supplies"/>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i.huffpost.com/gen/1481808/images/o-SPANISH-TEACHER-facebook.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4724400"/>
            <a:ext cx="2926080" cy="14630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257" y="1453859"/>
            <a:ext cx="2419350" cy="2144886"/>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4609" y="2460494"/>
            <a:ext cx="1886591" cy="2514600"/>
          </a:xfrm>
          <a:prstGeom prst="rect">
            <a:avLst/>
          </a:prstGeom>
        </p:spPr>
      </p:pic>
    </p:spTree>
    <p:extLst>
      <p:ext uri="{BB962C8B-B14F-4D97-AF65-F5344CB8AC3E}">
        <p14:creationId xmlns:p14="http://schemas.microsoft.com/office/powerpoint/2010/main" val="195918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7715"/>
            <a:ext cx="6965245" cy="1202485"/>
          </a:xfrm>
        </p:spPr>
        <p:txBody>
          <a:bodyPr>
            <a:normAutofit/>
          </a:bodyPr>
          <a:lstStyle/>
          <a:p>
            <a:r>
              <a:rPr lang="en-US" b="1" dirty="0">
                <a:solidFill>
                  <a:srgbClr val="0070C0"/>
                </a:solidFill>
              </a:rPr>
              <a:t>School Interventions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90189" y="1697181"/>
            <a:ext cx="2970657" cy="19812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4014355"/>
            <a:ext cx="3418964" cy="22798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9153" y="1620982"/>
            <a:ext cx="3200400" cy="2133600"/>
          </a:xfrm>
          <a:prstGeom prst="rect">
            <a:avLst/>
          </a:prstGeom>
        </p:spPr>
      </p:pic>
      <p:sp>
        <p:nvSpPr>
          <p:cNvPr id="11" name="Left Arrow 10"/>
          <p:cNvSpPr/>
          <p:nvPr/>
        </p:nvSpPr>
        <p:spPr>
          <a:xfrm rot="2972036">
            <a:off x="6891863" y="3168751"/>
            <a:ext cx="1826644" cy="121866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 visi</a:t>
            </a:r>
            <a:r>
              <a:rPr lang="en-US" b="1" dirty="0"/>
              <a:t>tin</a:t>
            </a:r>
            <a:r>
              <a:rPr lang="en-US" dirty="0"/>
              <a:t>g classroom</a:t>
            </a:r>
          </a:p>
        </p:txBody>
      </p:sp>
      <p:sp>
        <p:nvSpPr>
          <p:cNvPr id="12" name="Right Arrow 11"/>
          <p:cNvSpPr/>
          <p:nvPr/>
        </p:nvSpPr>
        <p:spPr>
          <a:xfrm rot="18920353">
            <a:off x="433584" y="2735689"/>
            <a:ext cx="1676400" cy="83820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Thumbs Up</a:t>
            </a:r>
          </a:p>
        </p:txBody>
      </p:sp>
      <p:sp>
        <p:nvSpPr>
          <p:cNvPr id="16" name="Right Arrow 15"/>
          <p:cNvSpPr/>
          <p:nvPr/>
        </p:nvSpPr>
        <p:spPr>
          <a:xfrm rot="20068726">
            <a:off x="1713315" y="5216528"/>
            <a:ext cx="1828800" cy="939253"/>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Therapy Dogs</a:t>
            </a:r>
          </a:p>
        </p:txBody>
      </p:sp>
    </p:spTree>
    <p:extLst>
      <p:ext uri="{BB962C8B-B14F-4D97-AF65-F5344CB8AC3E}">
        <p14:creationId xmlns:p14="http://schemas.microsoft.com/office/powerpoint/2010/main" val="20173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533400"/>
            <a:ext cx="7772400" cy="1143000"/>
          </a:xfrm>
        </p:spPr>
        <p:txBody>
          <a:bodyPr>
            <a:normAutofit fontScale="90000"/>
          </a:bodyPr>
          <a:lstStyle/>
          <a:p>
            <a:r>
              <a:rPr lang="en-US" sz="3600" b="1" dirty="0">
                <a:solidFill>
                  <a:srgbClr val="0070C0"/>
                </a:solidFill>
              </a:rPr>
              <a:t/>
            </a:r>
            <a:br>
              <a:rPr lang="en-US" sz="3600" b="1" dirty="0">
                <a:solidFill>
                  <a:srgbClr val="0070C0"/>
                </a:solidFill>
              </a:rPr>
            </a:br>
            <a:r>
              <a:rPr lang="en-US" b="1" dirty="0">
                <a:solidFill>
                  <a:srgbClr val="0070C0"/>
                </a:solidFill>
              </a:rPr>
              <a:t>Individual Academic Interventions</a:t>
            </a:r>
            <a:r>
              <a:rPr lang="en-US" sz="3200" b="1" dirty="0">
                <a:solidFill>
                  <a:srgbClr val="0070C0"/>
                </a:solidFill>
              </a:rPr>
              <a:t/>
            </a:r>
            <a:br>
              <a:rPr lang="en-US" sz="3200" b="1" dirty="0">
                <a:solidFill>
                  <a:srgbClr val="0070C0"/>
                </a:solidFill>
              </a:rPr>
            </a:br>
            <a:r>
              <a:rPr lang="en-US" sz="3200" b="1" dirty="0">
                <a:solidFill>
                  <a:srgbClr val="0070C0"/>
                </a:solidFill>
              </a:rPr>
              <a:t> </a:t>
            </a:r>
            <a:br>
              <a:rPr lang="en-US" sz="3200" b="1" dirty="0">
                <a:solidFill>
                  <a:srgbClr val="0070C0"/>
                </a:solidFill>
              </a:rPr>
            </a:br>
            <a:endParaRPr lang="en-US" sz="2800" dirty="0">
              <a:solidFill>
                <a:srgbClr val="0070C0"/>
              </a:solidFill>
            </a:endParaRPr>
          </a:p>
        </p:txBody>
      </p:sp>
      <p:sp>
        <p:nvSpPr>
          <p:cNvPr id="2" name="Content Placeholder 1"/>
          <p:cNvSpPr>
            <a:spLocks noGrp="1"/>
          </p:cNvSpPr>
          <p:nvPr>
            <p:ph sz="half" idx="1"/>
          </p:nvPr>
        </p:nvSpPr>
        <p:spPr>
          <a:xfrm>
            <a:off x="533400" y="4572000"/>
            <a:ext cx="7772400" cy="2057400"/>
          </a:xfrm>
        </p:spPr>
        <p:txBody>
          <a:bodyPr>
            <a:normAutofit/>
          </a:bodyPr>
          <a:lstStyle/>
          <a:p>
            <a:pPr marL="0" indent="0">
              <a:buClrTx/>
              <a:buNone/>
            </a:pPr>
            <a:r>
              <a:rPr lang="en-US" dirty="0">
                <a:latin typeface="+mj-lt"/>
              </a:rPr>
              <a:t>	</a:t>
            </a:r>
          </a:p>
          <a:p>
            <a:pPr marL="0" indent="0">
              <a:buClrTx/>
              <a:buNone/>
            </a:pPr>
            <a:r>
              <a:rPr lang="en-US" dirty="0">
                <a:latin typeface="+mj-lt"/>
              </a:rPr>
              <a:t>                  	 			</a:t>
            </a:r>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68153" y="1524000"/>
            <a:ext cx="3463529" cy="2309019"/>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886200"/>
            <a:ext cx="3515423" cy="2343615"/>
          </a:xfrm>
          <a:prstGeom prst="rect">
            <a:avLst/>
          </a:prstGeom>
        </p:spPr>
      </p:pic>
      <p:sp>
        <p:nvSpPr>
          <p:cNvPr id="10" name="Explosion 2 9"/>
          <p:cNvSpPr/>
          <p:nvPr/>
        </p:nvSpPr>
        <p:spPr>
          <a:xfrm>
            <a:off x="2819400" y="3226418"/>
            <a:ext cx="1828800" cy="106680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Rest </a:t>
            </a:r>
            <a:r>
              <a:rPr lang="en-US" sz="1200" dirty="0"/>
              <a:t>    </a:t>
            </a:r>
          </a:p>
        </p:txBody>
      </p:sp>
      <p:sp>
        <p:nvSpPr>
          <p:cNvPr id="14" name="Explosion 1 13"/>
          <p:cNvSpPr/>
          <p:nvPr/>
        </p:nvSpPr>
        <p:spPr>
          <a:xfrm rot="1237267">
            <a:off x="4747643" y="5001593"/>
            <a:ext cx="1637836" cy="1295400"/>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IEP</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199" y="2674906"/>
            <a:ext cx="3200400" cy="2134085"/>
          </a:xfrm>
          <a:prstGeom prst="rect">
            <a:avLst/>
          </a:prstGeom>
        </p:spPr>
      </p:pic>
      <p:sp>
        <p:nvSpPr>
          <p:cNvPr id="11" name="Explosion 1 10"/>
          <p:cNvSpPr/>
          <p:nvPr/>
        </p:nvSpPr>
        <p:spPr>
          <a:xfrm>
            <a:off x="6853999" y="4547839"/>
            <a:ext cx="1981200" cy="1676400"/>
          </a:xfrm>
          <a:prstGeom prst="irregularSeal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Retesting</a:t>
            </a:r>
            <a:r>
              <a:rPr lang="en-US" sz="1200" dirty="0"/>
              <a:t> </a:t>
            </a:r>
            <a:endParaRPr lang="en-US" dirty="0"/>
          </a:p>
        </p:txBody>
      </p:sp>
      <p:sp>
        <p:nvSpPr>
          <p:cNvPr id="13" name="Explosion 2 12"/>
          <p:cNvSpPr/>
          <p:nvPr/>
        </p:nvSpPr>
        <p:spPr>
          <a:xfrm rot="651935">
            <a:off x="6391743" y="1196270"/>
            <a:ext cx="2551016" cy="180589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Postpone</a:t>
            </a:r>
          </a:p>
          <a:p>
            <a:pPr algn="ctr"/>
            <a:r>
              <a:rPr lang="en-US" dirty="0"/>
              <a:t>testing</a:t>
            </a:r>
          </a:p>
        </p:txBody>
      </p:sp>
    </p:spTree>
    <p:extLst>
      <p:ext uri="{BB962C8B-B14F-4D97-AF65-F5344CB8AC3E}">
        <p14:creationId xmlns:p14="http://schemas.microsoft.com/office/powerpoint/2010/main" val="2063855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848600" cy="1143000"/>
          </a:xfrm>
        </p:spPr>
        <p:txBody>
          <a:bodyPr>
            <a:normAutofit fontScale="90000"/>
          </a:bodyPr>
          <a:lstStyle/>
          <a:p>
            <a:r>
              <a:rPr lang="en-US" b="1" dirty="0">
                <a:solidFill>
                  <a:srgbClr val="0070C0"/>
                </a:solidFill>
              </a:rPr>
              <a:t>Individual Behavioral  Interventions</a:t>
            </a:r>
            <a:endParaRPr lang="en-US" dirty="0"/>
          </a:p>
        </p:txBody>
      </p:sp>
      <p:sp>
        <p:nvSpPr>
          <p:cNvPr id="3" name="Content Placeholder 2"/>
          <p:cNvSpPr>
            <a:spLocks noGrp="1"/>
          </p:cNvSpPr>
          <p:nvPr>
            <p:ph idx="1"/>
          </p:nvPr>
        </p:nvSpPr>
        <p:spPr>
          <a:xfrm>
            <a:off x="1089778" y="2861129"/>
            <a:ext cx="6196405" cy="2971800"/>
          </a:xfrm>
        </p:spPr>
        <p:txBody>
          <a:bodyPr>
            <a:normAutofit/>
          </a:bodyPr>
          <a:lstStyle/>
          <a:p>
            <a:pPr>
              <a:buClrTx/>
              <a:buFont typeface="Arial" panose="020B0604020202020204" pitchFamily="34" charset="0"/>
              <a:buChar char="•"/>
            </a:pPr>
            <a:endParaRPr lang="en-US" sz="2800" dirty="0">
              <a:latin typeface="+mj-lt"/>
            </a:endParaRPr>
          </a:p>
          <a:p>
            <a:pPr>
              <a:buClrTx/>
              <a:buFont typeface="Arial" panose="020B0604020202020204" pitchFamily="34" charset="0"/>
              <a:buChar char="•"/>
            </a:pPr>
            <a:endParaRPr lang="en-US" sz="2800" dirty="0">
              <a:latin typeface="+mj-lt"/>
            </a:endParaRPr>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981200"/>
            <a:ext cx="3171825" cy="35242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475" y="1951008"/>
            <a:ext cx="2586038" cy="3497181"/>
          </a:xfrm>
          <a:prstGeom prst="rect">
            <a:avLst/>
          </a:prstGeom>
        </p:spPr>
      </p:pic>
      <p:sp>
        <p:nvSpPr>
          <p:cNvPr id="8" name="Curved Up Arrow 7"/>
          <p:cNvSpPr/>
          <p:nvPr/>
        </p:nvSpPr>
        <p:spPr>
          <a:xfrm>
            <a:off x="3343507" y="5512884"/>
            <a:ext cx="2493576" cy="731520"/>
          </a:xfrm>
          <a:prstGeom prst="curvedUp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04863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noAutofit/>
          </a:bodyPr>
          <a:lstStyle/>
          <a:p>
            <a:r>
              <a:rPr lang="en-US" sz="3500" b="1" dirty="0">
                <a:solidFill>
                  <a:srgbClr val="194F90"/>
                </a:solidFill>
              </a:rPr>
              <a:t>School Response </a:t>
            </a:r>
            <a:r>
              <a:rPr lang="en-US" sz="3500" b="1" u="sng" dirty="0" smtClean="0">
                <a:solidFill>
                  <a:srgbClr val="194F90"/>
                </a:solidFill>
              </a:rPr>
              <a:t>without </a:t>
            </a:r>
            <a:r>
              <a:rPr lang="en-US" sz="3500" b="1" dirty="0" smtClean="0">
                <a:solidFill>
                  <a:srgbClr val="194F90"/>
                </a:solidFill>
              </a:rPr>
              <a:t/>
            </a:r>
            <a:br>
              <a:rPr lang="en-US" sz="3500" b="1" dirty="0" smtClean="0">
                <a:solidFill>
                  <a:srgbClr val="194F90"/>
                </a:solidFill>
              </a:rPr>
            </a:br>
            <a:r>
              <a:rPr lang="en-US" sz="3500" b="1" dirty="0" smtClean="0">
                <a:solidFill>
                  <a:srgbClr val="194F90"/>
                </a:solidFill>
              </a:rPr>
              <a:t>HWC </a:t>
            </a:r>
            <a:r>
              <a:rPr lang="en-US" sz="3500" b="1" dirty="0">
                <a:solidFill>
                  <a:srgbClr val="194F90"/>
                </a:solidFill>
              </a:rPr>
              <a:t>Intervention</a:t>
            </a:r>
          </a:p>
        </p:txBody>
      </p:sp>
      <p:sp>
        <p:nvSpPr>
          <p:cNvPr id="6" name="Content Placeholder 5"/>
          <p:cNvSpPr>
            <a:spLocks noGrp="1"/>
          </p:cNvSpPr>
          <p:nvPr>
            <p:ph idx="1"/>
          </p:nvPr>
        </p:nvSpPr>
        <p:spPr>
          <a:xfrm>
            <a:off x="533400" y="1828800"/>
            <a:ext cx="8229600" cy="4419600"/>
          </a:xfrm>
        </p:spPr>
        <p:txBody>
          <a:bodyPr/>
          <a:lstStyle/>
          <a:p>
            <a:pPr marL="0" indent="0">
              <a:buNone/>
            </a:pPr>
            <a:r>
              <a:rPr lang="en-US" dirty="0" smtClean="0"/>
              <a:t>Comes to school without homework</a:t>
            </a:r>
          </a:p>
          <a:p>
            <a:pPr marL="457200" lvl="1" indent="0">
              <a:buNone/>
            </a:pPr>
            <a:r>
              <a:rPr lang="en-US" i="1" dirty="0" smtClean="0">
                <a:solidFill>
                  <a:schemeClr val="accent2"/>
                </a:solidFill>
              </a:rPr>
              <a:t>Naturally he got a zero</a:t>
            </a:r>
          </a:p>
          <a:p>
            <a:pPr marL="0" indent="0">
              <a:buNone/>
            </a:pPr>
            <a:r>
              <a:rPr lang="en-US" dirty="0" smtClean="0"/>
              <a:t>Fell asleep in class</a:t>
            </a:r>
          </a:p>
          <a:p>
            <a:pPr marL="457200" lvl="1" indent="0">
              <a:buNone/>
            </a:pPr>
            <a:r>
              <a:rPr lang="en-US" i="1" dirty="0" smtClean="0">
                <a:solidFill>
                  <a:schemeClr val="accent2"/>
                </a:solidFill>
              </a:rPr>
              <a:t>Lost his recess</a:t>
            </a:r>
            <a:endParaRPr lang="en-US" i="1" dirty="0">
              <a:solidFill>
                <a:schemeClr val="accent2"/>
              </a:solidFill>
            </a:endParaRPr>
          </a:p>
          <a:p>
            <a:pPr marL="0" indent="0">
              <a:buNone/>
            </a:pPr>
            <a:r>
              <a:rPr lang="en-US" dirty="0" smtClean="0"/>
              <a:t>Got into a scuffle at lunch</a:t>
            </a:r>
            <a:endParaRPr lang="en-US" dirty="0"/>
          </a:p>
          <a:p>
            <a:pPr marL="457200" lvl="1" indent="0">
              <a:buNone/>
            </a:pPr>
            <a:r>
              <a:rPr lang="en-US" i="1" dirty="0" smtClean="0">
                <a:solidFill>
                  <a:schemeClr val="accent2"/>
                </a:solidFill>
              </a:rPr>
              <a:t>Received detention</a:t>
            </a:r>
            <a:endParaRPr lang="en-US" i="1" dirty="0">
              <a:solidFill>
                <a:schemeClr val="accent2"/>
              </a:solidFill>
            </a:endParaRPr>
          </a:p>
          <a:p>
            <a:pPr marL="0" indent="0">
              <a:buNone/>
            </a:pPr>
            <a:r>
              <a:rPr lang="en-US" dirty="0" smtClean="0"/>
              <a:t>Didn’t bring permission flip for field trip</a:t>
            </a:r>
            <a:endParaRPr lang="en-US" dirty="0"/>
          </a:p>
          <a:p>
            <a:pPr marL="457200" lvl="1" indent="0">
              <a:buNone/>
            </a:pPr>
            <a:r>
              <a:rPr lang="en-US" i="1" dirty="0" smtClean="0">
                <a:solidFill>
                  <a:schemeClr val="accent2"/>
                </a:solidFill>
              </a:rPr>
              <a:t>Had to stay back and read in the library</a:t>
            </a:r>
            <a:endParaRPr lang="en-US" i="1" dirty="0">
              <a:solidFill>
                <a:schemeClr val="accent2"/>
              </a:solidFill>
            </a:endParaRPr>
          </a:p>
          <a:p>
            <a:pPr lvl="1"/>
            <a:endParaRPr lang="en-US" dirty="0" smtClean="0"/>
          </a:p>
        </p:txBody>
      </p:sp>
    </p:spTree>
    <p:extLst>
      <p:ext uri="{BB962C8B-B14F-4D97-AF65-F5344CB8AC3E}">
        <p14:creationId xmlns:p14="http://schemas.microsoft.com/office/powerpoint/2010/main" val="367420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6477000" cy="762000"/>
          </a:xfrm>
        </p:spPr>
        <p:txBody>
          <a:bodyPr>
            <a:normAutofit/>
          </a:bodyPr>
          <a:lstStyle/>
          <a:p>
            <a:r>
              <a:rPr lang="en-US" b="1" dirty="0" smtClean="0">
                <a:solidFill>
                  <a:srgbClr val="0070C0"/>
                </a:solidFill>
              </a:rPr>
              <a:t>Prevalence </a:t>
            </a:r>
            <a:r>
              <a:rPr lang="en-US" b="1" dirty="0">
                <a:solidFill>
                  <a:srgbClr val="0070C0"/>
                </a:solidFill>
              </a:rPr>
              <a:t>of Trauma</a:t>
            </a:r>
          </a:p>
        </p:txBody>
      </p:sp>
      <p:sp>
        <p:nvSpPr>
          <p:cNvPr id="3" name="Content Placeholder 2"/>
          <p:cNvSpPr>
            <a:spLocks noGrp="1"/>
          </p:cNvSpPr>
          <p:nvPr>
            <p:ph idx="1"/>
          </p:nvPr>
        </p:nvSpPr>
        <p:spPr>
          <a:xfrm>
            <a:off x="641195" y="1905000"/>
            <a:ext cx="3886200" cy="3886200"/>
          </a:xfrm>
        </p:spPr>
        <p:txBody>
          <a:bodyPr>
            <a:normAutofit fontScale="85000" lnSpcReduction="10000"/>
          </a:bodyPr>
          <a:lstStyle/>
          <a:p>
            <a:r>
              <a:rPr lang="en-US" sz="2600" dirty="0"/>
              <a:t>The study </a:t>
            </a:r>
            <a:r>
              <a:rPr lang="en-US" sz="2600" dirty="0" smtClean="0"/>
              <a:t>demonstrated </a:t>
            </a:r>
            <a:r>
              <a:rPr lang="en-US" sz="2600" dirty="0"/>
              <a:t>an association of adverse childhood experiences (ACEs) with health and social problems as an adult</a:t>
            </a:r>
            <a:r>
              <a:rPr lang="en-US" sz="2600" dirty="0" smtClean="0"/>
              <a:t>.</a:t>
            </a:r>
          </a:p>
          <a:p>
            <a:endParaRPr lang="en-US" sz="2600" dirty="0"/>
          </a:p>
          <a:p>
            <a:r>
              <a:rPr lang="en-US" sz="2600" dirty="0"/>
              <a:t>Among the approximately 17,000 adults surveyed, almost 2/3 of participants reported at least one ACE 1 out of 5 reported three or more</a:t>
            </a:r>
          </a:p>
          <a:p>
            <a:pPr marL="0" indent="0">
              <a:buNone/>
            </a:pPr>
            <a:endParaRPr lang="en-US" sz="2800" dirty="0"/>
          </a:p>
          <a:p>
            <a:endParaRPr lang="en-US" dirty="0"/>
          </a:p>
          <a:p>
            <a:endParaRPr lang="en-US" dirty="0"/>
          </a:p>
          <a:p>
            <a:pPr marL="365760" lvl="1"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85999"/>
            <a:ext cx="3774231" cy="3082289"/>
          </a:xfrm>
          <a:prstGeom prst="rect">
            <a:avLst/>
          </a:prstGeom>
        </p:spPr>
      </p:pic>
    </p:spTree>
    <p:extLst>
      <p:ext uri="{BB962C8B-B14F-4D97-AF65-F5344CB8AC3E}">
        <p14:creationId xmlns:p14="http://schemas.microsoft.com/office/powerpoint/2010/main" val="29911357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848600" cy="1143000"/>
          </a:xfrm>
        </p:spPr>
        <p:txBody>
          <a:bodyPr>
            <a:noAutofit/>
          </a:bodyPr>
          <a:lstStyle/>
          <a:p>
            <a:r>
              <a:rPr lang="en-US" sz="3600" b="1" dirty="0" smtClean="0">
                <a:solidFill>
                  <a:srgbClr val="194F90"/>
                </a:solidFill>
              </a:rPr>
              <a:t>School Response </a:t>
            </a:r>
            <a:r>
              <a:rPr lang="en-US" sz="3600" b="1" u="sng" dirty="0" smtClean="0">
                <a:solidFill>
                  <a:srgbClr val="194F90"/>
                </a:solidFill>
              </a:rPr>
              <a:t>with</a:t>
            </a:r>
            <a:r>
              <a:rPr lang="en-US" sz="3600" b="1" dirty="0" smtClean="0">
                <a:solidFill>
                  <a:srgbClr val="194F90"/>
                </a:solidFill>
              </a:rPr>
              <a:t> </a:t>
            </a:r>
            <a:br>
              <a:rPr lang="en-US" sz="3600" b="1" dirty="0" smtClean="0">
                <a:solidFill>
                  <a:srgbClr val="194F90"/>
                </a:solidFill>
              </a:rPr>
            </a:br>
            <a:r>
              <a:rPr lang="en-US" sz="3600" b="1" dirty="0" smtClean="0">
                <a:solidFill>
                  <a:srgbClr val="194F90"/>
                </a:solidFill>
              </a:rPr>
              <a:t>HWC Intervention</a:t>
            </a:r>
            <a:endParaRPr lang="en-US" sz="3600" b="1" dirty="0">
              <a:solidFill>
                <a:srgbClr val="194F90"/>
              </a:solidFill>
            </a:endParaRPr>
          </a:p>
        </p:txBody>
      </p:sp>
      <p:sp>
        <p:nvSpPr>
          <p:cNvPr id="6" name="Content Placeholder 5"/>
          <p:cNvSpPr>
            <a:spLocks noGrp="1"/>
          </p:cNvSpPr>
          <p:nvPr>
            <p:ph idx="1"/>
          </p:nvPr>
        </p:nvSpPr>
        <p:spPr>
          <a:xfrm>
            <a:off x="609600" y="1981200"/>
            <a:ext cx="8001000" cy="4419600"/>
          </a:xfrm>
        </p:spPr>
        <p:txBody>
          <a:bodyPr>
            <a:normAutofit fontScale="85000" lnSpcReduction="20000"/>
          </a:bodyPr>
          <a:lstStyle/>
          <a:p>
            <a:pPr marL="0" indent="0">
              <a:buNone/>
            </a:pPr>
            <a:r>
              <a:rPr lang="en-US" dirty="0" smtClean="0"/>
              <a:t>Comes to school without homework</a:t>
            </a:r>
          </a:p>
          <a:p>
            <a:pPr marL="457200" lvl="1" indent="0">
              <a:buNone/>
            </a:pPr>
            <a:r>
              <a:rPr lang="en-US" i="1" dirty="0" smtClean="0">
                <a:solidFill>
                  <a:schemeClr val="accent2"/>
                </a:solidFill>
              </a:rPr>
              <a:t>Math teacher gave extra time to do homework and offered 1:1 help if he needed it</a:t>
            </a:r>
          </a:p>
          <a:p>
            <a:pPr marL="0" indent="0">
              <a:buNone/>
            </a:pPr>
            <a:r>
              <a:rPr lang="en-US" dirty="0" smtClean="0"/>
              <a:t>Fell asleep in class</a:t>
            </a:r>
          </a:p>
          <a:p>
            <a:pPr marL="457200" lvl="1" indent="0">
              <a:buNone/>
            </a:pPr>
            <a:r>
              <a:rPr lang="en-US" i="1" dirty="0">
                <a:solidFill>
                  <a:schemeClr val="accent2"/>
                </a:solidFill>
              </a:rPr>
              <a:t>S</a:t>
            </a:r>
            <a:r>
              <a:rPr lang="en-US" i="1" dirty="0" smtClean="0">
                <a:solidFill>
                  <a:schemeClr val="accent2"/>
                </a:solidFill>
              </a:rPr>
              <a:t>ent to the school nurse to get some rest</a:t>
            </a:r>
          </a:p>
          <a:p>
            <a:pPr marL="0" indent="0">
              <a:buNone/>
            </a:pPr>
            <a:r>
              <a:rPr lang="en-US" dirty="0" smtClean="0"/>
              <a:t>Got into a scuffle at lunch</a:t>
            </a:r>
          </a:p>
          <a:p>
            <a:pPr marL="457200" lvl="1" indent="0">
              <a:buNone/>
            </a:pPr>
            <a:r>
              <a:rPr lang="en-US" i="1" dirty="0" smtClean="0">
                <a:solidFill>
                  <a:schemeClr val="accent2"/>
                </a:solidFill>
              </a:rPr>
              <a:t>There was no scuffle because he was rested and supported throughout the morning.  He had a good lunch with no issues</a:t>
            </a:r>
          </a:p>
          <a:p>
            <a:pPr marL="0" indent="0">
              <a:buNone/>
            </a:pPr>
            <a:r>
              <a:rPr lang="en-US" dirty="0" smtClean="0"/>
              <a:t>Didn’t bring permission slip for field trip</a:t>
            </a:r>
          </a:p>
          <a:p>
            <a:pPr marL="457200" lvl="1" indent="0">
              <a:buNone/>
            </a:pPr>
            <a:r>
              <a:rPr lang="en-US" i="1" dirty="0" smtClean="0">
                <a:solidFill>
                  <a:schemeClr val="accent2"/>
                </a:solidFill>
              </a:rPr>
              <a:t>Homeroom teacher made a phone call to his family and got verbal permission over the phone</a:t>
            </a:r>
            <a:endParaRPr lang="en-US" dirty="0" smtClean="0">
              <a:solidFill>
                <a:schemeClr val="accent2"/>
              </a:solidFill>
            </a:endParaRPr>
          </a:p>
        </p:txBody>
      </p:sp>
    </p:spTree>
    <p:extLst>
      <p:ext uri="{BB962C8B-B14F-4D97-AF65-F5344CB8AC3E}">
        <p14:creationId xmlns:p14="http://schemas.microsoft.com/office/powerpoint/2010/main" val="951321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Handle with Care</a:t>
            </a:r>
          </a:p>
        </p:txBody>
      </p:sp>
      <p:sp>
        <p:nvSpPr>
          <p:cNvPr id="3" name="Content Placeholder 2"/>
          <p:cNvSpPr>
            <a:spLocks noGrp="1"/>
          </p:cNvSpPr>
          <p:nvPr>
            <p:ph idx="1"/>
          </p:nvPr>
        </p:nvSpPr>
        <p:spPr>
          <a:xfrm>
            <a:off x="533400" y="2133600"/>
            <a:ext cx="8229600" cy="2819400"/>
          </a:xfrm>
        </p:spPr>
        <p:txBody>
          <a:bodyPr/>
          <a:lstStyle/>
          <a:p>
            <a:r>
              <a:rPr lang="en-US" dirty="0"/>
              <a:t>Does not excuse bad behavior</a:t>
            </a:r>
          </a:p>
          <a:p>
            <a:r>
              <a:rPr lang="en-US" dirty="0"/>
              <a:t>Children are still accountable for their actions</a:t>
            </a:r>
          </a:p>
          <a:p>
            <a:r>
              <a:rPr lang="en-US" dirty="0"/>
              <a:t>HWC seeks to provide students with tools and skills to appropriately respond in an acceptable manner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130" y="4648200"/>
            <a:ext cx="2562225" cy="1781175"/>
          </a:xfrm>
          <a:prstGeom prst="rect">
            <a:avLst/>
          </a:prstGeom>
        </p:spPr>
      </p:pic>
    </p:spTree>
    <p:extLst>
      <p:ext uri="{BB962C8B-B14F-4D97-AF65-F5344CB8AC3E}">
        <p14:creationId xmlns:p14="http://schemas.microsoft.com/office/powerpoint/2010/main" val="9973598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70C0"/>
                </a:solidFill>
              </a:rPr>
              <a:t>What if school interventions are not enough?</a:t>
            </a: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2209800"/>
            <a:ext cx="5644315" cy="3763963"/>
          </a:xfrm>
        </p:spPr>
      </p:pic>
    </p:spTree>
    <p:extLst>
      <p:ext uri="{BB962C8B-B14F-4D97-AF65-F5344CB8AC3E}">
        <p14:creationId xmlns:p14="http://schemas.microsoft.com/office/powerpoint/2010/main" val="18964441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648200"/>
            <a:ext cx="8153400" cy="1706563"/>
          </a:xfrm>
        </p:spPr>
        <p:txBody>
          <a:bodyPr>
            <a:normAutofit/>
          </a:bodyPr>
          <a:lstStyle/>
          <a:p>
            <a:pPr marL="0" indent="0" algn="ctr">
              <a:buNone/>
            </a:pPr>
            <a:r>
              <a:rPr lang="en-US" dirty="0">
                <a:latin typeface="+mj-lt"/>
              </a:rPr>
              <a:t>   MH Providers, teachers and school personnel </a:t>
            </a:r>
          </a:p>
          <a:p>
            <a:pPr marL="0" indent="0" algn="ctr">
              <a:buNone/>
            </a:pPr>
            <a:r>
              <a:rPr lang="en-US" dirty="0">
                <a:latin typeface="+mj-lt"/>
              </a:rPr>
              <a:t>   work as a team to best serve the child</a:t>
            </a:r>
          </a:p>
          <a:p>
            <a:endParaRPr lang="en-US" dirty="0"/>
          </a:p>
        </p:txBody>
      </p:sp>
      <p:pic>
        <p:nvPicPr>
          <p:cNvPr id="3074" name="Picture 2" descr="C:\Users\TChapman\AppData\Local\Microsoft\Windows\Temporary Internet Files\Content.Outlook\7ZI61V51\IMG_0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020" y="762000"/>
            <a:ext cx="4953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1092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328928"/>
            <a:ext cx="6477000" cy="1143000"/>
          </a:xfrm>
        </p:spPr>
        <p:txBody>
          <a:bodyPr/>
          <a:lstStyle/>
          <a:p>
            <a:r>
              <a:rPr lang="en-US" b="1" dirty="0">
                <a:solidFill>
                  <a:srgbClr val="92D050"/>
                </a:solidFill>
              </a:rPr>
              <a:t>HWC In Summary</a:t>
            </a:r>
          </a:p>
        </p:txBody>
      </p:sp>
      <p:sp>
        <p:nvSpPr>
          <p:cNvPr id="4" name="Content Placeholder 3"/>
          <p:cNvSpPr>
            <a:spLocks noGrp="1"/>
          </p:cNvSpPr>
          <p:nvPr>
            <p:ph sz="quarter" idx="4294967295"/>
          </p:nvPr>
        </p:nvSpPr>
        <p:spPr>
          <a:xfrm>
            <a:off x="1295400" y="2667000"/>
            <a:ext cx="6550152" cy="3602736"/>
          </a:xfrm>
          <a:prstGeom prst="rect">
            <a:avLst/>
          </a:prstGeom>
        </p:spPr>
        <p:txBody>
          <a:bodyPr>
            <a:normAutofit fontScale="92500" lnSpcReduction="20000"/>
          </a:bodyPr>
          <a:lstStyle/>
          <a:p>
            <a:r>
              <a:rPr lang="en-US" dirty="0"/>
              <a:t>Identifies the kids most at risk</a:t>
            </a:r>
          </a:p>
          <a:p>
            <a:r>
              <a:rPr lang="en-US" dirty="0"/>
              <a:t>Provides teachers with a heads up</a:t>
            </a:r>
          </a:p>
          <a:p>
            <a:r>
              <a:rPr lang="en-US" dirty="0"/>
              <a:t>Connects children with accessible mental health services if needed</a:t>
            </a:r>
          </a:p>
          <a:p>
            <a:r>
              <a:rPr lang="en-US" dirty="0"/>
              <a:t> Strengthens and improves relationships in the community</a:t>
            </a:r>
            <a:r>
              <a:rPr lang="en-US" dirty="0" smtClean="0"/>
              <a:t>.</a:t>
            </a:r>
          </a:p>
          <a:p>
            <a:r>
              <a:rPr lang="en-US" dirty="0" smtClean="0"/>
              <a:t>Thus improving academic, social-emotional and behavior outcomes</a:t>
            </a:r>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685800"/>
            <a:ext cx="1685026" cy="1786128"/>
          </a:xfrm>
          <a:prstGeom prst="rect">
            <a:avLst/>
          </a:prstGeom>
        </p:spPr>
      </p:pic>
    </p:spTree>
    <p:extLst>
      <p:ext uri="{BB962C8B-B14F-4D97-AF65-F5344CB8AC3E}">
        <p14:creationId xmlns:p14="http://schemas.microsoft.com/office/powerpoint/2010/main" val="9769316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Freeform 392"/>
          <p:cNvSpPr>
            <a:spLocks/>
          </p:cNvSpPr>
          <p:nvPr/>
        </p:nvSpPr>
        <p:spPr bwMode="auto">
          <a:xfrm>
            <a:off x="1382713" y="1050925"/>
            <a:ext cx="942975" cy="1435100"/>
          </a:xfrm>
          <a:custGeom>
            <a:avLst/>
            <a:gdLst>
              <a:gd name="T0" fmla="*/ 270 w 594"/>
              <a:gd name="T1" fmla="*/ 856 h 904"/>
              <a:gd name="T2" fmla="*/ 172 w 594"/>
              <a:gd name="T3" fmla="*/ 838 h 904"/>
              <a:gd name="T4" fmla="*/ 144 w 594"/>
              <a:gd name="T5" fmla="*/ 832 h 904"/>
              <a:gd name="T6" fmla="*/ 94 w 594"/>
              <a:gd name="T7" fmla="*/ 822 h 904"/>
              <a:gd name="T8" fmla="*/ 70 w 594"/>
              <a:gd name="T9" fmla="*/ 816 h 904"/>
              <a:gd name="T10" fmla="*/ 34 w 594"/>
              <a:gd name="T11" fmla="*/ 808 h 904"/>
              <a:gd name="T12" fmla="*/ 2 w 594"/>
              <a:gd name="T13" fmla="*/ 802 h 904"/>
              <a:gd name="T14" fmla="*/ 20 w 594"/>
              <a:gd name="T15" fmla="*/ 724 h 904"/>
              <a:gd name="T16" fmla="*/ 52 w 594"/>
              <a:gd name="T17" fmla="*/ 596 h 904"/>
              <a:gd name="T18" fmla="*/ 68 w 594"/>
              <a:gd name="T19" fmla="*/ 544 h 904"/>
              <a:gd name="T20" fmla="*/ 52 w 594"/>
              <a:gd name="T21" fmla="*/ 540 h 904"/>
              <a:gd name="T22" fmla="*/ 52 w 594"/>
              <a:gd name="T23" fmla="*/ 524 h 904"/>
              <a:gd name="T24" fmla="*/ 76 w 594"/>
              <a:gd name="T25" fmla="*/ 490 h 904"/>
              <a:gd name="T26" fmla="*/ 86 w 594"/>
              <a:gd name="T27" fmla="*/ 486 h 904"/>
              <a:gd name="T28" fmla="*/ 98 w 594"/>
              <a:gd name="T29" fmla="*/ 472 h 904"/>
              <a:gd name="T30" fmla="*/ 130 w 594"/>
              <a:gd name="T31" fmla="*/ 424 h 904"/>
              <a:gd name="T32" fmla="*/ 152 w 594"/>
              <a:gd name="T33" fmla="*/ 400 h 904"/>
              <a:gd name="T34" fmla="*/ 148 w 594"/>
              <a:gd name="T35" fmla="*/ 380 h 904"/>
              <a:gd name="T36" fmla="*/ 126 w 594"/>
              <a:gd name="T37" fmla="*/ 360 h 904"/>
              <a:gd name="T38" fmla="*/ 126 w 594"/>
              <a:gd name="T39" fmla="*/ 330 h 904"/>
              <a:gd name="T40" fmla="*/ 126 w 594"/>
              <a:gd name="T41" fmla="*/ 310 h 904"/>
              <a:gd name="T42" fmla="*/ 146 w 594"/>
              <a:gd name="T43" fmla="*/ 212 h 904"/>
              <a:gd name="T44" fmla="*/ 198 w 594"/>
              <a:gd name="T45" fmla="*/ 2 h 904"/>
              <a:gd name="T46" fmla="*/ 278 w 594"/>
              <a:gd name="T47" fmla="*/ 18 h 904"/>
              <a:gd name="T48" fmla="*/ 252 w 594"/>
              <a:gd name="T49" fmla="*/ 134 h 904"/>
              <a:gd name="T50" fmla="*/ 264 w 594"/>
              <a:gd name="T51" fmla="*/ 160 h 904"/>
              <a:gd name="T52" fmla="*/ 270 w 594"/>
              <a:gd name="T53" fmla="*/ 172 h 904"/>
              <a:gd name="T54" fmla="*/ 272 w 594"/>
              <a:gd name="T55" fmla="*/ 210 h 904"/>
              <a:gd name="T56" fmla="*/ 292 w 594"/>
              <a:gd name="T57" fmla="*/ 230 h 904"/>
              <a:gd name="T58" fmla="*/ 312 w 594"/>
              <a:gd name="T59" fmla="*/ 270 h 904"/>
              <a:gd name="T60" fmla="*/ 316 w 594"/>
              <a:gd name="T61" fmla="*/ 282 h 904"/>
              <a:gd name="T62" fmla="*/ 336 w 594"/>
              <a:gd name="T63" fmla="*/ 312 h 904"/>
              <a:gd name="T64" fmla="*/ 350 w 594"/>
              <a:gd name="T65" fmla="*/ 314 h 904"/>
              <a:gd name="T66" fmla="*/ 360 w 594"/>
              <a:gd name="T67" fmla="*/ 314 h 904"/>
              <a:gd name="T68" fmla="*/ 346 w 594"/>
              <a:gd name="T69" fmla="*/ 348 h 904"/>
              <a:gd name="T70" fmla="*/ 330 w 594"/>
              <a:gd name="T71" fmla="*/ 390 h 904"/>
              <a:gd name="T72" fmla="*/ 336 w 594"/>
              <a:gd name="T73" fmla="*/ 404 h 904"/>
              <a:gd name="T74" fmla="*/ 326 w 594"/>
              <a:gd name="T75" fmla="*/ 408 h 904"/>
              <a:gd name="T76" fmla="*/ 328 w 594"/>
              <a:gd name="T77" fmla="*/ 448 h 904"/>
              <a:gd name="T78" fmla="*/ 352 w 594"/>
              <a:gd name="T79" fmla="*/ 446 h 904"/>
              <a:gd name="T80" fmla="*/ 370 w 594"/>
              <a:gd name="T81" fmla="*/ 436 h 904"/>
              <a:gd name="T82" fmla="*/ 380 w 594"/>
              <a:gd name="T83" fmla="*/ 482 h 904"/>
              <a:gd name="T84" fmla="*/ 392 w 594"/>
              <a:gd name="T85" fmla="*/ 510 h 904"/>
              <a:gd name="T86" fmla="*/ 396 w 594"/>
              <a:gd name="T87" fmla="*/ 522 h 904"/>
              <a:gd name="T88" fmla="*/ 392 w 594"/>
              <a:gd name="T89" fmla="*/ 538 h 904"/>
              <a:gd name="T90" fmla="*/ 404 w 594"/>
              <a:gd name="T91" fmla="*/ 548 h 904"/>
              <a:gd name="T92" fmla="*/ 414 w 594"/>
              <a:gd name="T93" fmla="*/ 548 h 904"/>
              <a:gd name="T94" fmla="*/ 422 w 594"/>
              <a:gd name="T95" fmla="*/ 570 h 904"/>
              <a:gd name="T96" fmla="*/ 426 w 594"/>
              <a:gd name="T97" fmla="*/ 596 h 904"/>
              <a:gd name="T98" fmla="*/ 438 w 594"/>
              <a:gd name="T99" fmla="*/ 596 h 904"/>
              <a:gd name="T100" fmla="*/ 470 w 594"/>
              <a:gd name="T101" fmla="*/ 598 h 904"/>
              <a:gd name="T102" fmla="*/ 490 w 594"/>
              <a:gd name="T103" fmla="*/ 590 h 904"/>
              <a:gd name="T104" fmla="*/ 510 w 594"/>
              <a:gd name="T105" fmla="*/ 596 h 904"/>
              <a:gd name="T106" fmla="*/ 526 w 594"/>
              <a:gd name="T107" fmla="*/ 600 h 904"/>
              <a:gd name="T108" fmla="*/ 546 w 594"/>
              <a:gd name="T109" fmla="*/ 602 h 904"/>
              <a:gd name="T110" fmla="*/ 556 w 594"/>
              <a:gd name="T111" fmla="*/ 596 h 904"/>
              <a:gd name="T112" fmla="*/ 564 w 594"/>
              <a:gd name="T113" fmla="*/ 584 h 904"/>
              <a:gd name="T114" fmla="*/ 582 w 594"/>
              <a:gd name="T115" fmla="*/ 598 h 904"/>
              <a:gd name="T116" fmla="*/ 594 w 594"/>
              <a:gd name="T117" fmla="*/ 616 h 904"/>
              <a:gd name="T118" fmla="*/ 588 w 594"/>
              <a:gd name="T119" fmla="*/ 644 h 904"/>
              <a:gd name="T120" fmla="*/ 576 w 594"/>
              <a:gd name="T121" fmla="*/ 712 h 904"/>
              <a:gd name="T122" fmla="*/ 562 w 594"/>
              <a:gd name="T123" fmla="*/ 800 h 904"/>
              <a:gd name="T124" fmla="*/ 542 w 594"/>
              <a:gd name="T125" fmla="*/ 904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4" h="904">
                <a:moveTo>
                  <a:pt x="542" y="904"/>
                </a:moveTo>
                <a:lnTo>
                  <a:pt x="406" y="882"/>
                </a:lnTo>
                <a:lnTo>
                  <a:pt x="270" y="856"/>
                </a:lnTo>
                <a:lnTo>
                  <a:pt x="188" y="842"/>
                </a:lnTo>
                <a:lnTo>
                  <a:pt x="176" y="838"/>
                </a:lnTo>
                <a:lnTo>
                  <a:pt x="172" y="838"/>
                </a:lnTo>
                <a:lnTo>
                  <a:pt x="160" y="836"/>
                </a:lnTo>
                <a:lnTo>
                  <a:pt x="154" y="834"/>
                </a:lnTo>
                <a:lnTo>
                  <a:pt x="144" y="832"/>
                </a:lnTo>
                <a:lnTo>
                  <a:pt x="138" y="830"/>
                </a:lnTo>
                <a:lnTo>
                  <a:pt x="112" y="826"/>
                </a:lnTo>
                <a:lnTo>
                  <a:pt x="94" y="822"/>
                </a:lnTo>
                <a:lnTo>
                  <a:pt x="80" y="818"/>
                </a:lnTo>
                <a:lnTo>
                  <a:pt x="74" y="818"/>
                </a:lnTo>
                <a:lnTo>
                  <a:pt x="70" y="816"/>
                </a:lnTo>
                <a:lnTo>
                  <a:pt x="66" y="816"/>
                </a:lnTo>
                <a:lnTo>
                  <a:pt x="40" y="810"/>
                </a:lnTo>
                <a:lnTo>
                  <a:pt x="34" y="808"/>
                </a:lnTo>
                <a:lnTo>
                  <a:pt x="30" y="808"/>
                </a:lnTo>
                <a:lnTo>
                  <a:pt x="18" y="806"/>
                </a:lnTo>
                <a:lnTo>
                  <a:pt x="2" y="802"/>
                </a:lnTo>
                <a:lnTo>
                  <a:pt x="0" y="800"/>
                </a:lnTo>
                <a:lnTo>
                  <a:pt x="0" y="796"/>
                </a:lnTo>
                <a:lnTo>
                  <a:pt x="20" y="724"/>
                </a:lnTo>
                <a:lnTo>
                  <a:pt x="28" y="686"/>
                </a:lnTo>
                <a:lnTo>
                  <a:pt x="38" y="648"/>
                </a:lnTo>
                <a:lnTo>
                  <a:pt x="52" y="596"/>
                </a:lnTo>
                <a:lnTo>
                  <a:pt x="70" y="562"/>
                </a:lnTo>
                <a:lnTo>
                  <a:pt x="74" y="556"/>
                </a:lnTo>
                <a:lnTo>
                  <a:pt x="68" y="544"/>
                </a:lnTo>
                <a:lnTo>
                  <a:pt x="60" y="542"/>
                </a:lnTo>
                <a:lnTo>
                  <a:pt x="54" y="542"/>
                </a:lnTo>
                <a:lnTo>
                  <a:pt x="52" y="540"/>
                </a:lnTo>
                <a:lnTo>
                  <a:pt x="50" y="538"/>
                </a:lnTo>
                <a:lnTo>
                  <a:pt x="50" y="536"/>
                </a:lnTo>
                <a:lnTo>
                  <a:pt x="52" y="524"/>
                </a:lnTo>
                <a:lnTo>
                  <a:pt x="54" y="516"/>
                </a:lnTo>
                <a:lnTo>
                  <a:pt x="66" y="504"/>
                </a:lnTo>
                <a:lnTo>
                  <a:pt x="76" y="490"/>
                </a:lnTo>
                <a:lnTo>
                  <a:pt x="78" y="488"/>
                </a:lnTo>
                <a:lnTo>
                  <a:pt x="84" y="486"/>
                </a:lnTo>
                <a:lnTo>
                  <a:pt x="86" y="486"/>
                </a:lnTo>
                <a:lnTo>
                  <a:pt x="88" y="484"/>
                </a:lnTo>
                <a:lnTo>
                  <a:pt x="92" y="480"/>
                </a:lnTo>
                <a:lnTo>
                  <a:pt x="98" y="472"/>
                </a:lnTo>
                <a:lnTo>
                  <a:pt x="102" y="466"/>
                </a:lnTo>
                <a:lnTo>
                  <a:pt x="106" y="456"/>
                </a:lnTo>
                <a:lnTo>
                  <a:pt x="130" y="424"/>
                </a:lnTo>
                <a:lnTo>
                  <a:pt x="134" y="420"/>
                </a:lnTo>
                <a:lnTo>
                  <a:pt x="148" y="404"/>
                </a:lnTo>
                <a:lnTo>
                  <a:pt x="152" y="400"/>
                </a:lnTo>
                <a:lnTo>
                  <a:pt x="148" y="386"/>
                </a:lnTo>
                <a:lnTo>
                  <a:pt x="148" y="384"/>
                </a:lnTo>
                <a:lnTo>
                  <a:pt x="148" y="380"/>
                </a:lnTo>
                <a:lnTo>
                  <a:pt x="136" y="370"/>
                </a:lnTo>
                <a:lnTo>
                  <a:pt x="132" y="370"/>
                </a:lnTo>
                <a:lnTo>
                  <a:pt x="126" y="360"/>
                </a:lnTo>
                <a:lnTo>
                  <a:pt x="126" y="348"/>
                </a:lnTo>
                <a:lnTo>
                  <a:pt x="124" y="334"/>
                </a:lnTo>
                <a:lnTo>
                  <a:pt x="126" y="330"/>
                </a:lnTo>
                <a:lnTo>
                  <a:pt x="128" y="328"/>
                </a:lnTo>
                <a:lnTo>
                  <a:pt x="128" y="316"/>
                </a:lnTo>
                <a:lnTo>
                  <a:pt x="126" y="310"/>
                </a:lnTo>
                <a:lnTo>
                  <a:pt x="126" y="298"/>
                </a:lnTo>
                <a:lnTo>
                  <a:pt x="130" y="276"/>
                </a:lnTo>
                <a:lnTo>
                  <a:pt x="146" y="212"/>
                </a:lnTo>
                <a:lnTo>
                  <a:pt x="162" y="148"/>
                </a:lnTo>
                <a:lnTo>
                  <a:pt x="168" y="124"/>
                </a:lnTo>
                <a:lnTo>
                  <a:pt x="198" y="2"/>
                </a:lnTo>
                <a:lnTo>
                  <a:pt x="200" y="0"/>
                </a:lnTo>
                <a:lnTo>
                  <a:pt x="202" y="0"/>
                </a:lnTo>
                <a:lnTo>
                  <a:pt x="278" y="18"/>
                </a:lnTo>
                <a:lnTo>
                  <a:pt x="276" y="32"/>
                </a:lnTo>
                <a:lnTo>
                  <a:pt x="254" y="126"/>
                </a:lnTo>
                <a:lnTo>
                  <a:pt x="252" y="134"/>
                </a:lnTo>
                <a:lnTo>
                  <a:pt x="256" y="144"/>
                </a:lnTo>
                <a:lnTo>
                  <a:pt x="264" y="156"/>
                </a:lnTo>
                <a:lnTo>
                  <a:pt x="264" y="160"/>
                </a:lnTo>
                <a:lnTo>
                  <a:pt x="264" y="164"/>
                </a:lnTo>
                <a:lnTo>
                  <a:pt x="268" y="170"/>
                </a:lnTo>
                <a:lnTo>
                  <a:pt x="270" y="172"/>
                </a:lnTo>
                <a:lnTo>
                  <a:pt x="272" y="184"/>
                </a:lnTo>
                <a:lnTo>
                  <a:pt x="272" y="200"/>
                </a:lnTo>
                <a:lnTo>
                  <a:pt x="272" y="210"/>
                </a:lnTo>
                <a:lnTo>
                  <a:pt x="276" y="216"/>
                </a:lnTo>
                <a:lnTo>
                  <a:pt x="284" y="226"/>
                </a:lnTo>
                <a:lnTo>
                  <a:pt x="292" y="230"/>
                </a:lnTo>
                <a:lnTo>
                  <a:pt x="292" y="232"/>
                </a:lnTo>
                <a:lnTo>
                  <a:pt x="300" y="246"/>
                </a:lnTo>
                <a:lnTo>
                  <a:pt x="312" y="270"/>
                </a:lnTo>
                <a:lnTo>
                  <a:pt x="314" y="274"/>
                </a:lnTo>
                <a:lnTo>
                  <a:pt x="316" y="280"/>
                </a:lnTo>
                <a:lnTo>
                  <a:pt x="316" y="282"/>
                </a:lnTo>
                <a:lnTo>
                  <a:pt x="316" y="286"/>
                </a:lnTo>
                <a:lnTo>
                  <a:pt x="334" y="310"/>
                </a:lnTo>
                <a:lnTo>
                  <a:pt x="336" y="312"/>
                </a:lnTo>
                <a:lnTo>
                  <a:pt x="340" y="314"/>
                </a:lnTo>
                <a:lnTo>
                  <a:pt x="348" y="316"/>
                </a:lnTo>
                <a:lnTo>
                  <a:pt x="350" y="314"/>
                </a:lnTo>
                <a:lnTo>
                  <a:pt x="352" y="314"/>
                </a:lnTo>
                <a:lnTo>
                  <a:pt x="356" y="314"/>
                </a:lnTo>
                <a:lnTo>
                  <a:pt x="360" y="314"/>
                </a:lnTo>
                <a:lnTo>
                  <a:pt x="360" y="316"/>
                </a:lnTo>
                <a:lnTo>
                  <a:pt x="360" y="320"/>
                </a:lnTo>
                <a:lnTo>
                  <a:pt x="346" y="348"/>
                </a:lnTo>
                <a:lnTo>
                  <a:pt x="340" y="360"/>
                </a:lnTo>
                <a:lnTo>
                  <a:pt x="330" y="384"/>
                </a:lnTo>
                <a:lnTo>
                  <a:pt x="330" y="390"/>
                </a:lnTo>
                <a:lnTo>
                  <a:pt x="332" y="392"/>
                </a:lnTo>
                <a:lnTo>
                  <a:pt x="334" y="396"/>
                </a:lnTo>
                <a:lnTo>
                  <a:pt x="336" y="404"/>
                </a:lnTo>
                <a:lnTo>
                  <a:pt x="330" y="408"/>
                </a:lnTo>
                <a:lnTo>
                  <a:pt x="328" y="408"/>
                </a:lnTo>
                <a:lnTo>
                  <a:pt x="326" y="408"/>
                </a:lnTo>
                <a:lnTo>
                  <a:pt x="318" y="414"/>
                </a:lnTo>
                <a:lnTo>
                  <a:pt x="318" y="440"/>
                </a:lnTo>
                <a:lnTo>
                  <a:pt x="328" y="448"/>
                </a:lnTo>
                <a:lnTo>
                  <a:pt x="332" y="452"/>
                </a:lnTo>
                <a:lnTo>
                  <a:pt x="338" y="452"/>
                </a:lnTo>
                <a:lnTo>
                  <a:pt x="352" y="446"/>
                </a:lnTo>
                <a:lnTo>
                  <a:pt x="364" y="432"/>
                </a:lnTo>
                <a:lnTo>
                  <a:pt x="366" y="432"/>
                </a:lnTo>
                <a:lnTo>
                  <a:pt x="370" y="436"/>
                </a:lnTo>
                <a:lnTo>
                  <a:pt x="380" y="448"/>
                </a:lnTo>
                <a:lnTo>
                  <a:pt x="380" y="464"/>
                </a:lnTo>
                <a:lnTo>
                  <a:pt x="380" y="482"/>
                </a:lnTo>
                <a:lnTo>
                  <a:pt x="382" y="490"/>
                </a:lnTo>
                <a:lnTo>
                  <a:pt x="388" y="504"/>
                </a:lnTo>
                <a:lnTo>
                  <a:pt x="392" y="510"/>
                </a:lnTo>
                <a:lnTo>
                  <a:pt x="396" y="516"/>
                </a:lnTo>
                <a:lnTo>
                  <a:pt x="396" y="520"/>
                </a:lnTo>
                <a:lnTo>
                  <a:pt x="396" y="522"/>
                </a:lnTo>
                <a:lnTo>
                  <a:pt x="394" y="528"/>
                </a:lnTo>
                <a:lnTo>
                  <a:pt x="392" y="528"/>
                </a:lnTo>
                <a:lnTo>
                  <a:pt x="392" y="538"/>
                </a:lnTo>
                <a:lnTo>
                  <a:pt x="394" y="540"/>
                </a:lnTo>
                <a:lnTo>
                  <a:pt x="400" y="548"/>
                </a:lnTo>
                <a:lnTo>
                  <a:pt x="404" y="548"/>
                </a:lnTo>
                <a:lnTo>
                  <a:pt x="406" y="546"/>
                </a:lnTo>
                <a:lnTo>
                  <a:pt x="412" y="548"/>
                </a:lnTo>
                <a:lnTo>
                  <a:pt x="414" y="548"/>
                </a:lnTo>
                <a:lnTo>
                  <a:pt x="416" y="552"/>
                </a:lnTo>
                <a:lnTo>
                  <a:pt x="418" y="558"/>
                </a:lnTo>
                <a:lnTo>
                  <a:pt x="422" y="570"/>
                </a:lnTo>
                <a:lnTo>
                  <a:pt x="422" y="588"/>
                </a:lnTo>
                <a:lnTo>
                  <a:pt x="422" y="592"/>
                </a:lnTo>
                <a:lnTo>
                  <a:pt x="426" y="596"/>
                </a:lnTo>
                <a:lnTo>
                  <a:pt x="432" y="600"/>
                </a:lnTo>
                <a:lnTo>
                  <a:pt x="436" y="598"/>
                </a:lnTo>
                <a:lnTo>
                  <a:pt x="438" y="596"/>
                </a:lnTo>
                <a:lnTo>
                  <a:pt x="444" y="592"/>
                </a:lnTo>
                <a:lnTo>
                  <a:pt x="450" y="590"/>
                </a:lnTo>
                <a:lnTo>
                  <a:pt x="470" y="598"/>
                </a:lnTo>
                <a:lnTo>
                  <a:pt x="482" y="592"/>
                </a:lnTo>
                <a:lnTo>
                  <a:pt x="486" y="592"/>
                </a:lnTo>
                <a:lnTo>
                  <a:pt x="490" y="590"/>
                </a:lnTo>
                <a:lnTo>
                  <a:pt x="498" y="594"/>
                </a:lnTo>
                <a:lnTo>
                  <a:pt x="504" y="596"/>
                </a:lnTo>
                <a:lnTo>
                  <a:pt x="510" y="596"/>
                </a:lnTo>
                <a:lnTo>
                  <a:pt x="518" y="596"/>
                </a:lnTo>
                <a:lnTo>
                  <a:pt x="524" y="596"/>
                </a:lnTo>
                <a:lnTo>
                  <a:pt x="526" y="600"/>
                </a:lnTo>
                <a:lnTo>
                  <a:pt x="528" y="602"/>
                </a:lnTo>
                <a:lnTo>
                  <a:pt x="532" y="602"/>
                </a:lnTo>
                <a:lnTo>
                  <a:pt x="546" y="602"/>
                </a:lnTo>
                <a:lnTo>
                  <a:pt x="552" y="602"/>
                </a:lnTo>
                <a:lnTo>
                  <a:pt x="556" y="598"/>
                </a:lnTo>
                <a:lnTo>
                  <a:pt x="556" y="596"/>
                </a:lnTo>
                <a:lnTo>
                  <a:pt x="558" y="592"/>
                </a:lnTo>
                <a:lnTo>
                  <a:pt x="562" y="584"/>
                </a:lnTo>
                <a:lnTo>
                  <a:pt x="564" y="584"/>
                </a:lnTo>
                <a:lnTo>
                  <a:pt x="572" y="582"/>
                </a:lnTo>
                <a:lnTo>
                  <a:pt x="576" y="586"/>
                </a:lnTo>
                <a:lnTo>
                  <a:pt x="582" y="598"/>
                </a:lnTo>
                <a:lnTo>
                  <a:pt x="582" y="602"/>
                </a:lnTo>
                <a:lnTo>
                  <a:pt x="590" y="614"/>
                </a:lnTo>
                <a:lnTo>
                  <a:pt x="594" y="616"/>
                </a:lnTo>
                <a:lnTo>
                  <a:pt x="594" y="620"/>
                </a:lnTo>
                <a:lnTo>
                  <a:pt x="590" y="640"/>
                </a:lnTo>
                <a:lnTo>
                  <a:pt x="588" y="644"/>
                </a:lnTo>
                <a:lnTo>
                  <a:pt x="584" y="674"/>
                </a:lnTo>
                <a:lnTo>
                  <a:pt x="580" y="688"/>
                </a:lnTo>
                <a:lnTo>
                  <a:pt x="576" y="712"/>
                </a:lnTo>
                <a:lnTo>
                  <a:pt x="574" y="734"/>
                </a:lnTo>
                <a:lnTo>
                  <a:pt x="564" y="790"/>
                </a:lnTo>
                <a:lnTo>
                  <a:pt x="562" y="800"/>
                </a:lnTo>
                <a:lnTo>
                  <a:pt x="552" y="842"/>
                </a:lnTo>
                <a:lnTo>
                  <a:pt x="544" y="892"/>
                </a:lnTo>
                <a:lnTo>
                  <a:pt x="542" y="90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186" name="Freeform 393"/>
          <p:cNvSpPr>
            <a:spLocks/>
          </p:cNvSpPr>
          <p:nvPr/>
        </p:nvSpPr>
        <p:spPr bwMode="auto">
          <a:xfrm>
            <a:off x="1782763" y="1079500"/>
            <a:ext cx="1609725" cy="974725"/>
          </a:xfrm>
          <a:custGeom>
            <a:avLst/>
            <a:gdLst>
              <a:gd name="T0" fmla="*/ 928 w 1014"/>
              <a:gd name="T1" fmla="*/ 610 h 614"/>
              <a:gd name="T2" fmla="*/ 898 w 1014"/>
              <a:gd name="T3" fmla="*/ 608 h 614"/>
              <a:gd name="T4" fmla="*/ 854 w 1014"/>
              <a:gd name="T5" fmla="*/ 602 h 614"/>
              <a:gd name="T6" fmla="*/ 816 w 1014"/>
              <a:gd name="T7" fmla="*/ 600 h 614"/>
              <a:gd name="T8" fmla="*/ 778 w 1014"/>
              <a:gd name="T9" fmla="*/ 596 h 614"/>
              <a:gd name="T10" fmla="*/ 720 w 1014"/>
              <a:gd name="T11" fmla="*/ 590 h 614"/>
              <a:gd name="T12" fmla="*/ 692 w 1014"/>
              <a:gd name="T13" fmla="*/ 586 h 614"/>
              <a:gd name="T14" fmla="*/ 634 w 1014"/>
              <a:gd name="T15" fmla="*/ 578 h 614"/>
              <a:gd name="T16" fmla="*/ 516 w 1014"/>
              <a:gd name="T17" fmla="*/ 564 h 614"/>
              <a:gd name="T18" fmla="*/ 462 w 1014"/>
              <a:gd name="T19" fmla="*/ 556 h 614"/>
              <a:gd name="T20" fmla="*/ 436 w 1014"/>
              <a:gd name="T21" fmla="*/ 552 h 614"/>
              <a:gd name="T22" fmla="*/ 410 w 1014"/>
              <a:gd name="T23" fmla="*/ 548 h 614"/>
              <a:gd name="T24" fmla="*/ 348 w 1014"/>
              <a:gd name="T25" fmla="*/ 560 h 614"/>
              <a:gd name="T26" fmla="*/ 338 w 1014"/>
              <a:gd name="T27" fmla="*/ 596 h 614"/>
              <a:gd name="T28" fmla="*/ 312 w 1014"/>
              <a:gd name="T29" fmla="*/ 566 h 614"/>
              <a:gd name="T30" fmla="*/ 300 w 1014"/>
              <a:gd name="T31" fmla="*/ 584 h 614"/>
              <a:gd name="T32" fmla="*/ 272 w 1014"/>
              <a:gd name="T33" fmla="*/ 578 h 614"/>
              <a:gd name="T34" fmla="*/ 238 w 1014"/>
              <a:gd name="T35" fmla="*/ 572 h 614"/>
              <a:gd name="T36" fmla="*/ 192 w 1014"/>
              <a:gd name="T37" fmla="*/ 574 h 614"/>
              <a:gd name="T38" fmla="*/ 170 w 1014"/>
              <a:gd name="T39" fmla="*/ 574 h 614"/>
              <a:gd name="T40" fmla="*/ 162 w 1014"/>
              <a:gd name="T41" fmla="*/ 530 h 614"/>
              <a:gd name="T42" fmla="*/ 142 w 1014"/>
              <a:gd name="T43" fmla="*/ 522 h 614"/>
              <a:gd name="T44" fmla="*/ 144 w 1014"/>
              <a:gd name="T45" fmla="*/ 502 h 614"/>
              <a:gd name="T46" fmla="*/ 128 w 1014"/>
              <a:gd name="T47" fmla="*/ 464 h 614"/>
              <a:gd name="T48" fmla="*/ 112 w 1014"/>
              <a:gd name="T49" fmla="*/ 414 h 614"/>
              <a:gd name="T50" fmla="*/ 66 w 1014"/>
              <a:gd name="T51" fmla="*/ 422 h 614"/>
              <a:gd name="T52" fmla="*/ 84 w 1014"/>
              <a:gd name="T53" fmla="*/ 386 h 614"/>
              <a:gd name="T54" fmla="*/ 88 w 1014"/>
              <a:gd name="T55" fmla="*/ 342 h 614"/>
              <a:gd name="T56" fmla="*/ 104 w 1014"/>
              <a:gd name="T57" fmla="*/ 296 h 614"/>
              <a:gd name="T58" fmla="*/ 84 w 1014"/>
              <a:gd name="T59" fmla="*/ 294 h 614"/>
              <a:gd name="T60" fmla="*/ 62 w 1014"/>
              <a:gd name="T61" fmla="*/ 256 h 614"/>
              <a:gd name="T62" fmla="*/ 32 w 1014"/>
              <a:gd name="T63" fmla="*/ 208 h 614"/>
              <a:gd name="T64" fmla="*/ 18 w 1014"/>
              <a:gd name="T65" fmla="*/ 154 h 614"/>
              <a:gd name="T66" fmla="*/ 4 w 1014"/>
              <a:gd name="T67" fmla="*/ 126 h 614"/>
              <a:gd name="T68" fmla="*/ 52 w 1014"/>
              <a:gd name="T69" fmla="*/ 4 h 614"/>
              <a:gd name="T70" fmla="*/ 98 w 1014"/>
              <a:gd name="T71" fmla="*/ 14 h 614"/>
              <a:gd name="T72" fmla="*/ 156 w 1014"/>
              <a:gd name="T73" fmla="*/ 26 h 614"/>
              <a:gd name="T74" fmla="*/ 246 w 1014"/>
              <a:gd name="T75" fmla="*/ 42 h 614"/>
              <a:gd name="T76" fmla="*/ 314 w 1014"/>
              <a:gd name="T77" fmla="*/ 54 h 614"/>
              <a:gd name="T78" fmla="*/ 354 w 1014"/>
              <a:gd name="T79" fmla="*/ 62 h 614"/>
              <a:gd name="T80" fmla="*/ 480 w 1014"/>
              <a:gd name="T81" fmla="*/ 82 h 614"/>
              <a:gd name="T82" fmla="*/ 522 w 1014"/>
              <a:gd name="T83" fmla="*/ 88 h 614"/>
              <a:gd name="T84" fmla="*/ 618 w 1014"/>
              <a:gd name="T85" fmla="*/ 100 h 614"/>
              <a:gd name="T86" fmla="*/ 702 w 1014"/>
              <a:gd name="T87" fmla="*/ 112 h 614"/>
              <a:gd name="T88" fmla="*/ 790 w 1014"/>
              <a:gd name="T89" fmla="*/ 122 h 614"/>
              <a:gd name="T90" fmla="*/ 856 w 1014"/>
              <a:gd name="T91" fmla="*/ 130 h 614"/>
              <a:gd name="T92" fmla="*/ 988 w 1014"/>
              <a:gd name="T93" fmla="*/ 142 h 614"/>
              <a:gd name="T94" fmla="*/ 1004 w 1014"/>
              <a:gd name="T95" fmla="*/ 246 h 614"/>
              <a:gd name="T96" fmla="*/ 990 w 1014"/>
              <a:gd name="T97" fmla="*/ 406 h 614"/>
              <a:gd name="T98" fmla="*/ 982 w 1014"/>
              <a:gd name="T99" fmla="*/ 512 h 614"/>
              <a:gd name="T100" fmla="*/ 974 w 1014"/>
              <a:gd name="T101" fmla="*/ 59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4" h="614">
                <a:moveTo>
                  <a:pt x="970" y="614"/>
                </a:moveTo>
                <a:lnTo>
                  <a:pt x="964" y="614"/>
                </a:lnTo>
                <a:lnTo>
                  <a:pt x="942" y="612"/>
                </a:lnTo>
                <a:lnTo>
                  <a:pt x="938" y="610"/>
                </a:lnTo>
                <a:lnTo>
                  <a:pt x="928" y="610"/>
                </a:lnTo>
                <a:lnTo>
                  <a:pt x="924" y="610"/>
                </a:lnTo>
                <a:lnTo>
                  <a:pt x="918" y="608"/>
                </a:lnTo>
                <a:lnTo>
                  <a:pt x="914" y="608"/>
                </a:lnTo>
                <a:lnTo>
                  <a:pt x="910" y="608"/>
                </a:lnTo>
                <a:lnTo>
                  <a:pt x="898" y="608"/>
                </a:lnTo>
                <a:lnTo>
                  <a:pt x="894" y="608"/>
                </a:lnTo>
                <a:lnTo>
                  <a:pt x="880" y="606"/>
                </a:lnTo>
                <a:lnTo>
                  <a:pt x="872" y="604"/>
                </a:lnTo>
                <a:lnTo>
                  <a:pt x="868" y="604"/>
                </a:lnTo>
                <a:lnTo>
                  <a:pt x="854" y="602"/>
                </a:lnTo>
                <a:lnTo>
                  <a:pt x="852" y="602"/>
                </a:lnTo>
                <a:lnTo>
                  <a:pt x="848" y="602"/>
                </a:lnTo>
                <a:lnTo>
                  <a:pt x="822" y="600"/>
                </a:lnTo>
                <a:lnTo>
                  <a:pt x="820" y="600"/>
                </a:lnTo>
                <a:lnTo>
                  <a:pt x="816" y="600"/>
                </a:lnTo>
                <a:lnTo>
                  <a:pt x="802" y="598"/>
                </a:lnTo>
                <a:lnTo>
                  <a:pt x="800" y="598"/>
                </a:lnTo>
                <a:lnTo>
                  <a:pt x="796" y="598"/>
                </a:lnTo>
                <a:lnTo>
                  <a:pt x="786" y="596"/>
                </a:lnTo>
                <a:lnTo>
                  <a:pt x="778" y="596"/>
                </a:lnTo>
                <a:lnTo>
                  <a:pt x="766" y="594"/>
                </a:lnTo>
                <a:lnTo>
                  <a:pt x="762" y="594"/>
                </a:lnTo>
                <a:lnTo>
                  <a:pt x="730" y="590"/>
                </a:lnTo>
                <a:lnTo>
                  <a:pt x="724" y="590"/>
                </a:lnTo>
                <a:lnTo>
                  <a:pt x="720" y="590"/>
                </a:lnTo>
                <a:lnTo>
                  <a:pt x="714" y="588"/>
                </a:lnTo>
                <a:lnTo>
                  <a:pt x="708" y="588"/>
                </a:lnTo>
                <a:lnTo>
                  <a:pt x="700" y="586"/>
                </a:lnTo>
                <a:lnTo>
                  <a:pt x="694" y="586"/>
                </a:lnTo>
                <a:lnTo>
                  <a:pt x="692" y="586"/>
                </a:lnTo>
                <a:lnTo>
                  <a:pt x="684" y="584"/>
                </a:lnTo>
                <a:lnTo>
                  <a:pt x="678" y="584"/>
                </a:lnTo>
                <a:lnTo>
                  <a:pt x="660" y="582"/>
                </a:lnTo>
                <a:lnTo>
                  <a:pt x="648" y="580"/>
                </a:lnTo>
                <a:lnTo>
                  <a:pt x="634" y="578"/>
                </a:lnTo>
                <a:lnTo>
                  <a:pt x="618" y="578"/>
                </a:lnTo>
                <a:lnTo>
                  <a:pt x="556" y="570"/>
                </a:lnTo>
                <a:lnTo>
                  <a:pt x="538" y="566"/>
                </a:lnTo>
                <a:lnTo>
                  <a:pt x="526" y="566"/>
                </a:lnTo>
                <a:lnTo>
                  <a:pt x="516" y="564"/>
                </a:lnTo>
                <a:lnTo>
                  <a:pt x="514" y="564"/>
                </a:lnTo>
                <a:lnTo>
                  <a:pt x="504" y="562"/>
                </a:lnTo>
                <a:lnTo>
                  <a:pt x="494" y="560"/>
                </a:lnTo>
                <a:lnTo>
                  <a:pt x="490" y="560"/>
                </a:lnTo>
                <a:lnTo>
                  <a:pt x="462" y="556"/>
                </a:lnTo>
                <a:lnTo>
                  <a:pt x="458" y="556"/>
                </a:lnTo>
                <a:lnTo>
                  <a:pt x="452" y="554"/>
                </a:lnTo>
                <a:lnTo>
                  <a:pt x="448" y="554"/>
                </a:lnTo>
                <a:lnTo>
                  <a:pt x="440" y="554"/>
                </a:lnTo>
                <a:lnTo>
                  <a:pt x="436" y="552"/>
                </a:lnTo>
                <a:lnTo>
                  <a:pt x="432" y="552"/>
                </a:lnTo>
                <a:lnTo>
                  <a:pt x="428" y="552"/>
                </a:lnTo>
                <a:lnTo>
                  <a:pt x="418" y="550"/>
                </a:lnTo>
                <a:lnTo>
                  <a:pt x="416" y="548"/>
                </a:lnTo>
                <a:lnTo>
                  <a:pt x="410" y="548"/>
                </a:lnTo>
                <a:lnTo>
                  <a:pt x="404" y="548"/>
                </a:lnTo>
                <a:lnTo>
                  <a:pt x="396" y="546"/>
                </a:lnTo>
                <a:lnTo>
                  <a:pt x="392" y="546"/>
                </a:lnTo>
                <a:lnTo>
                  <a:pt x="352" y="540"/>
                </a:lnTo>
                <a:lnTo>
                  <a:pt x="348" y="560"/>
                </a:lnTo>
                <a:lnTo>
                  <a:pt x="346" y="576"/>
                </a:lnTo>
                <a:lnTo>
                  <a:pt x="344" y="586"/>
                </a:lnTo>
                <a:lnTo>
                  <a:pt x="342" y="594"/>
                </a:lnTo>
                <a:lnTo>
                  <a:pt x="342" y="598"/>
                </a:lnTo>
                <a:lnTo>
                  <a:pt x="338" y="596"/>
                </a:lnTo>
                <a:lnTo>
                  <a:pt x="330" y="584"/>
                </a:lnTo>
                <a:lnTo>
                  <a:pt x="330" y="580"/>
                </a:lnTo>
                <a:lnTo>
                  <a:pt x="324" y="568"/>
                </a:lnTo>
                <a:lnTo>
                  <a:pt x="320" y="564"/>
                </a:lnTo>
                <a:lnTo>
                  <a:pt x="312" y="566"/>
                </a:lnTo>
                <a:lnTo>
                  <a:pt x="310" y="566"/>
                </a:lnTo>
                <a:lnTo>
                  <a:pt x="306" y="574"/>
                </a:lnTo>
                <a:lnTo>
                  <a:pt x="304" y="578"/>
                </a:lnTo>
                <a:lnTo>
                  <a:pt x="304" y="580"/>
                </a:lnTo>
                <a:lnTo>
                  <a:pt x="300" y="584"/>
                </a:lnTo>
                <a:lnTo>
                  <a:pt x="294" y="584"/>
                </a:lnTo>
                <a:lnTo>
                  <a:pt x="280" y="584"/>
                </a:lnTo>
                <a:lnTo>
                  <a:pt x="276" y="584"/>
                </a:lnTo>
                <a:lnTo>
                  <a:pt x="274" y="582"/>
                </a:lnTo>
                <a:lnTo>
                  <a:pt x="272" y="578"/>
                </a:lnTo>
                <a:lnTo>
                  <a:pt x="266" y="578"/>
                </a:lnTo>
                <a:lnTo>
                  <a:pt x="258" y="578"/>
                </a:lnTo>
                <a:lnTo>
                  <a:pt x="252" y="578"/>
                </a:lnTo>
                <a:lnTo>
                  <a:pt x="246" y="576"/>
                </a:lnTo>
                <a:lnTo>
                  <a:pt x="238" y="572"/>
                </a:lnTo>
                <a:lnTo>
                  <a:pt x="234" y="574"/>
                </a:lnTo>
                <a:lnTo>
                  <a:pt x="230" y="574"/>
                </a:lnTo>
                <a:lnTo>
                  <a:pt x="218" y="580"/>
                </a:lnTo>
                <a:lnTo>
                  <a:pt x="198" y="572"/>
                </a:lnTo>
                <a:lnTo>
                  <a:pt x="192" y="574"/>
                </a:lnTo>
                <a:lnTo>
                  <a:pt x="186" y="578"/>
                </a:lnTo>
                <a:lnTo>
                  <a:pt x="184" y="580"/>
                </a:lnTo>
                <a:lnTo>
                  <a:pt x="180" y="582"/>
                </a:lnTo>
                <a:lnTo>
                  <a:pt x="174" y="578"/>
                </a:lnTo>
                <a:lnTo>
                  <a:pt x="170" y="574"/>
                </a:lnTo>
                <a:lnTo>
                  <a:pt x="170" y="570"/>
                </a:lnTo>
                <a:lnTo>
                  <a:pt x="170" y="552"/>
                </a:lnTo>
                <a:lnTo>
                  <a:pt x="166" y="540"/>
                </a:lnTo>
                <a:lnTo>
                  <a:pt x="164" y="534"/>
                </a:lnTo>
                <a:lnTo>
                  <a:pt x="162" y="530"/>
                </a:lnTo>
                <a:lnTo>
                  <a:pt x="160" y="530"/>
                </a:lnTo>
                <a:lnTo>
                  <a:pt x="154" y="528"/>
                </a:lnTo>
                <a:lnTo>
                  <a:pt x="152" y="530"/>
                </a:lnTo>
                <a:lnTo>
                  <a:pt x="148" y="530"/>
                </a:lnTo>
                <a:lnTo>
                  <a:pt x="142" y="522"/>
                </a:lnTo>
                <a:lnTo>
                  <a:pt x="140" y="520"/>
                </a:lnTo>
                <a:lnTo>
                  <a:pt x="140" y="510"/>
                </a:lnTo>
                <a:lnTo>
                  <a:pt x="142" y="510"/>
                </a:lnTo>
                <a:lnTo>
                  <a:pt x="144" y="504"/>
                </a:lnTo>
                <a:lnTo>
                  <a:pt x="144" y="502"/>
                </a:lnTo>
                <a:lnTo>
                  <a:pt x="144" y="498"/>
                </a:lnTo>
                <a:lnTo>
                  <a:pt x="140" y="492"/>
                </a:lnTo>
                <a:lnTo>
                  <a:pt x="136" y="486"/>
                </a:lnTo>
                <a:lnTo>
                  <a:pt x="130" y="472"/>
                </a:lnTo>
                <a:lnTo>
                  <a:pt x="128" y="464"/>
                </a:lnTo>
                <a:lnTo>
                  <a:pt x="128" y="446"/>
                </a:lnTo>
                <a:lnTo>
                  <a:pt x="128" y="430"/>
                </a:lnTo>
                <a:lnTo>
                  <a:pt x="118" y="418"/>
                </a:lnTo>
                <a:lnTo>
                  <a:pt x="114" y="414"/>
                </a:lnTo>
                <a:lnTo>
                  <a:pt x="112" y="414"/>
                </a:lnTo>
                <a:lnTo>
                  <a:pt x="100" y="428"/>
                </a:lnTo>
                <a:lnTo>
                  <a:pt x="86" y="434"/>
                </a:lnTo>
                <a:lnTo>
                  <a:pt x="80" y="434"/>
                </a:lnTo>
                <a:lnTo>
                  <a:pt x="76" y="430"/>
                </a:lnTo>
                <a:lnTo>
                  <a:pt x="66" y="422"/>
                </a:lnTo>
                <a:lnTo>
                  <a:pt x="66" y="396"/>
                </a:lnTo>
                <a:lnTo>
                  <a:pt x="74" y="390"/>
                </a:lnTo>
                <a:lnTo>
                  <a:pt x="76" y="390"/>
                </a:lnTo>
                <a:lnTo>
                  <a:pt x="78" y="390"/>
                </a:lnTo>
                <a:lnTo>
                  <a:pt x="84" y="386"/>
                </a:lnTo>
                <a:lnTo>
                  <a:pt x="82" y="378"/>
                </a:lnTo>
                <a:lnTo>
                  <a:pt x="80" y="374"/>
                </a:lnTo>
                <a:lnTo>
                  <a:pt x="78" y="372"/>
                </a:lnTo>
                <a:lnTo>
                  <a:pt x="78" y="366"/>
                </a:lnTo>
                <a:lnTo>
                  <a:pt x="88" y="342"/>
                </a:lnTo>
                <a:lnTo>
                  <a:pt x="94" y="330"/>
                </a:lnTo>
                <a:lnTo>
                  <a:pt x="108" y="302"/>
                </a:lnTo>
                <a:lnTo>
                  <a:pt x="108" y="298"/>
                </a:lnTo>
                <a:lnTo>
                  <a:pt x="108" y="296"/>
                </a:lnTo>
                <a:lnTo>
                  <a:pt x="104" y="296"/>
                </a:lnTo>
                <a:lnTo>
                  <a:pt x="100" y="296"/>
                </a:lnTo>
                <a:lnTo>
                  <a:pt x="98" y="296"/>
                </a:lnTo>
                <a:lnTo>
                  <a:pt x="96" y="298"/>
                </a:lnTo>
                <a:lnTo>
                  <a:pt x="88" y="296"/>
                </a:lnTo>
                <a:lnTo>
                  <a:pt x="84" y="294"/>
                </a:lnTo>
                <a:lnTo>
                  <a:pt x="82" y="292"/>
                </a:lnTo>
                <a:lnTo>
                  <a:pt x="64" y="268"/>
                </a:lnTo>
                <a:lnTo>
                  <a:pt x="64" y="264"/>
                </a:lnTo>
                <a:lnTo>
                  <a:pt x="64" y="262"/>
                </a:lnTo>
                <a:lnTo>
                  <a:pt x="62" y="256"/>
                </a:lnTo>
                <a:lnTo>
                  <a:pt x="60" y="252"/>
                </a:lnTo>
                <a:lnTo>
                  <a:pt x="48" y="228"/>
                </a:lnTo>
                <a:lnTo>
                  <a:pt x="40" y="214"/>
                </a:lnTo>
                <a:lnTo>
                  <a:pt x="40" y="212"/>
                </a:lnTo>
                <a:lnTo>
                  <a:pt x="32" y="208"/>
                </a:lnTo>
                <a:lnTo>
                  <a:pt x="24" y="198"/>
                </a:lnTo>
                <a:lnTo>
                  <a:pt x="20" y="192"/>
                </a:lnTo>
                <a:lnTo>
                  <a:pt x="20" y="182"/>
                </a:lnTo>
                <a:lnTo>
                  <a:pt x="20" y="166"/>
                </a:lnTo>
                <a:lnTo>
                  <a:pt x="18" y="154"/>
                </a:lnTo>
                <a:lnTo>
                  <a:pt x="16" y="152"/>
                </a:lnTo>
                <a:lnTo>
                  <a:pt x="12" y="146"/>
                </a:lnTo>
                <a:lnTo>
                  <a:pt x="12" y="142"/>
                </a:lnTo>
                <a:lnTo>
                  <a:pt x="12" y="138"/>
                </a:lnTo>
                <a:lnTo>
                  <a:pt x="4" y="126"/>
                </a:lnTo>
                <a:lnTo>
                  <a:pt x="0" y="116"/>
                </a:lnTo>
                <a:lnTo>
                  <a:pt x="2" y="108"/>
                </a:lnTo>
                <a:lnTo>
                  <a:pt x="24" y="14"/>
                </a:lnTo>
                <a:lnTo>
                  <a:pt x="26" y="0"/>
                </a:lnTo>
                <a:lnTo>
                  <a:pt x="52" y="4"/>
                </a:lnTo>
                <a:lnTo>
                  <a:pt x="64" y="8"/>
                </a:lnTo>
                <a:lnTo>
                  <a:pt x="66" y="8"/>
                </a:lnTo>
                <a:lnTo>
                  <a:pt x="74" y="10"/>
                </a:lnTo>
                <a:lnTo>
                  <a:pt x="82" y="10"/>
                </a:lnTo>
                <a:lnTo>
                  <a:pt x="98" y="14"/>
                </a:lnTo>
                <a:lnTo>
                  <a:pt x="110" y="16"/>
                </a:lnTo>
                <a:lnTo>
                  <a:pt x="120" y="18"/>
                </a:lnTo>
                <a:lnTo>
                  <a:pt x="142" y="22"/>
                </a:lnTo>
                <a:lnTo>
                  <a:pt x="150" y="24"/>
                </a:lnTo>
                <a:lnTo>
                  <a:pt x="156" y="26"/>
                </a:lnTo>
                <a:lnTo>
                  <a:pt x="166" y="28"/>
                </a:lnTo>
                <a:lnTo>
                  <a:pt x="188" y="32"/>
                </a:lnTo>
                <a:lnTo>
                  <a:pt x="192" y="32"/>
                </a:lnTo>
                <a:lnTo>
                  <a:pt x="228" y="40"/>
                </a:lnTo>
                <a:lnTo>
                  <a:pt x="246" y="42"/>
                </a:lnTo>
                <a:lnTo>
                  <a:pt x="256" y="44"/>
                </a:lnTo>
                <a:lnTo>
                  <a:pt x="272" y="46"/>
                </a:lnTo>
                <a:lnTo>
                  <a:pt x="280" y="48"/>
                </a:lnTo>
                <a:lnTo>
                  <a:pt x="308" y="54"/>
                </a:lnTo>
                <a:lnTo>
                  <a:pt x="314" y="54"/>
                </a:lnTo>
                <a:lnTo>
                  <a:pt x="322" y="56"/>
                </a:lnTo>
                <a:lnTo>
                  <a:pt x="330" y="58"/>
                </a:lnTo>
                <a:lnTo>
                  <a:pt x="338" y="58"/>
                </a:lnTo>
                <a:lnTo>
                  <a:pt x="344" y="60"/>
                </a:lnTo>
                <a:lnTo>
                  <a:pt x="354" y="62"/>
                </a:lnTo>
                <a:lnTo>
                  <a:pt x="374" y="64"/>
                </a:lnTo>
                <a:lnTo>
                  <a:pt x="408" y="70"/>
                </a:lnTo>
                <a:lnTo>
                  <a:pt x="458" y="78"/>
                </a:lnTo>
                <a:lnTo>
                  <a:pt x="466" y="80"/>
                </a:lnTo>
                <a:lnTo>
                  <a:pt x="480" y="82"/>
                </a:lnTo>
                <a:lnTo>
                  <a:pt x="492" y="82"/>
                </a:lnTo>
                <a:lnTo>
                  <a:pt x="496" y="84"/>
                </a:lnTo>
                <a:lnTo>
                  <a:pt x="504" y="84"/>
                </a:lnTo>
                <a:lnTo>
                  <a:pt x="514" y="86"/>
                </a:lnTo>
                <a:lnTo>
                  <a:pt x="522" y="88"/>
                </a:lnTo>
                <a:lnTo>
                  <a:pt x="524" y="88"/>
                </a:lnTo>
                <a:lnTo>
                  <a:pt x="538" y="90"/>
                </a:lnTo>
                <a:lnTo>
                  <a:pt x="552" y="92"/>
                </a:lnTo>
                <a:lnTo>
                  <a:pt x="576" y="94"/>
                </a:lnTo>
                <a:lnTo>
                  <a:pt x="618" y="100"/>
                </a:lnTo>
                <a:lnTo>
                  <a:pt x="632" y="102"/>
                </a:lnTo>
                <a:lnTo>
                  <a:pt x="642" y="104"/>
                </a:lnTo>
                <a:lnTo>
                  <a:pt x="658" y="106"/>
                </a:lnTo>
                <a:lnTo>
                  <a:pt x="672" y="108"/>
                </a:lnTo>
                <a:lnTo>
                  <a:pt x="702" y="112"/>
                </a:lnTo>
                <a:lnTo>
                  <a:pt x="708" y="112"/>
                </a:lnTo>
                <a:lnTo>
                  <a:pt x="716" y="114"/>
                </a:lnTo>
                <a:lnTo>
                  <a:pt x="732" y="116"/>
                </a:lnTo>
                <a:lnTo>
                  <a:pt x="740" y="116"/>
                </a:lnTo>
                <a:lnTo>
                  <a:pt x="790" y="122"/>
                </a:lnTo>
                <a:lnTo>
                  <a:pt x="812" y="124"/>
                </a:lnTo>
                <a:lnTo>
                  <a:pt x="828" y="126"/>
                </a:lnTo>
                <a:lnTo>
                  <a:pt x="840" y="128"/>
                </a:lnTo>
                <a:lnTo>
                  <a:pt x="848" y="128"/>
                </a:lnTo>
                <a:lnTo>
                  <a:pt x="856" y="130"/>
                </a:lnTo>
                <a:lnTo>
                  <a:pt x="876" y="130"/>
                </a:lnTo>
                <a:lnTo>
                  <a:pt x="912" y="134"/>
                </a:lnTo>
                <a:lnTo>
                  <a:pt x="934" y="136"/>
                </a:lnTo>
                <a:lnTo>
                  <a:pt x="948" y="138"/>
                </a:lnTo>
                <a:lnTo>
                  <a:pt x="988" y="142"/>
                </a:lnTo>
                <a:lnTo>
                  <a:pt x="1004" y="142"/>
                </a:lnTo>
                <a:lnTo>
                  <a:pt x="1014" y="144"/>
                </a:lnTo>
                <a:lnTo>
                  <a:pt x="1012" y="158"/>
                </a:lnTo>
                <a:lnTo>
                  <a:pt x="1006" y="232"/>
                </a:lnTo>
                <a:lnTo>
                  <a:pt x="1004" y="246"/>
                </a:lnTo>
                <a:lnTo>
                  <a:pt x="1002" y="274"/>
                </a:lnTo>
                <a:lnTo>
                  <a:pt x="1000" y="294"/>
                </a:lnTo>
                <a:lnTo>
                  <a:pt x="996" y="336"/>
                </a:lnTo>
                <a:lnTo>
                  <a:pt x="994" y="358"/>
                </a:lnTo>
                <a:lnTo>
                  <a:pt x="990" y="406"/>
                </a:lnTo>
                <a:lnTo>
                  <a:pt x="986" y="460"/>
                </a:lnTo>
                <a:lnTo>
                  <a:pt x="982" y="496"/>
                </a:lnTo>
                <a:lnTo>
                  <a:pt x="982" y="500"/>
                </a:lnTo>
                <a:lnTo>
                  <a:pt x="982" y="504"/>
                </a:lnTo>
                <a:lnTo>
                  <a:pt x="982" y="512"/>
                </a:lnTo>
                <a:lnTo>
                  <a:pt x="978" y="548"/>
                </a:lnTo>
                <a:lnTo>
                  <a:pt x="976" y="572"/>
                </a:lnTo>
                <a:lnTo>
                  <a:pt x="976" y="574"/>
                </a:lnTo>
                <a:lnTo>
                  <a:pt x="974" y="584"/>
                </a:lnTo>
                <a:lnTo>
                  <a:pt x="974" y="590"/>
                </a:lnTo>
                <a:lnTo>
                  <a:pt x="974" y="596"/>
                </a:lnTo>
                <a:lnTo>
                  <a:pt x="972" y="610"/>
                </a:lnTo>
                <a:lnTo>
                  <a:pt x="972" y="614"/>
                </a:lnTo>
                <a:lnTo>
                  <a:pt x="970" y="61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187" name="Group 394"/>
          <p:cNvGrpSpPr>
            <a:grpSpLocks/>
          </p:cNvGrpSpPr>
          <p:nvPr/>
        </p:nvGrpSpPr>
        <p:grpSpPr bwMode="auto">
          <a:xfrm>
            <a:off x="652463" y="866775"/>
            <a:ext cx="1047750" cy="736600"/>
            <a:chOff x="544" y="546"/>
            <a:chExt cx="660" cy="464"/>
          </a:xfrm>
          <a:solidFill>
            <a:schemeClr val="bg2">
              <a:lumMod val="90000"/>
            </a:schemeClr>
          </a:solidFill>
        </p:grpSpPr>
        <p:sp>
          <p:nvSpPr>
            <p:cNvPr id="188" name="Freeform 395"/>
            <p:cNvSpPr>
              <a:spLocks/>
            </p:cNvSpPr>
            <p:nvPr/>
          </p:nvSpPr>
          <p:spPr bwMode="auto">
            <a:xfrm>
              <a:off x="544" y="546"/>
              <a:ext cx="660" cy="464"/>
            </a:xfrm>
            <a:custGeom>
              <a:avLst/>
              <a:gdLst>
                <a:gd name="T0" fmla="*/ 144 w 660"/>
                <a:gd name="T1" fmla="*/ 210 h 464"/>
                <a:gd name="T2" fmla="*/ 178 w 660"/>
                <a:gd name="T3" fmla="*/ 192 h 464"/>
                <a:gd name="T4" fmla="*/ 202 w 660"/>
                <a:gd name="T5" fmla="*/ 114 h 464"/>
                <a:gd name="T6" fmla="*/ 188 w 660"/>
                <a:gd name="T7" fmla="*/ 104 h 464"/>
                <a:gd name="T8" fmla="*/ 200 w 660"/>
                <a:gd name="T9" fmla="*/ 94 h 464"/>
                <a:gd name="T10" fmla="*/ 186 w 660"/>
                <a:gd name="T11" fmla="*/ 70 h 464"/>
                <a:gd name="T12" fmla="*/ 202 w 660"/>
                <a:gd name="T13" fmla="*/ 68 h 464"/>
                <a:gd name="T14" fmla="*/ 200 w 660"/>
                <a:gd name="T15" fmla="*/ 30 h 464"/>
                <a:gd name="T16" fmla="*/ 214 w 660"/>
                <a:gd name="T17" fmla="*/ 4 h 464"/>
                <a:gd name="T18" fmla="*/ 426 w 660"/>
                <a:gd name="T19" fmla="*/ 60 h 464"/>
                <a:gd name="T20" fmla="*/ 552 w 660"/>
                <a:gd name="T21" fmla="*/ 92 h 464"/>
                <a:gd name="T22" fmla="*/ 642 w 660"/>
                <a:gd name="T23" fmla="*/ 112 h 464"/>
                <a:gd name="T24" fmla="*/ 606 w 660"/>
                <a:gd name="T25" fmla="*/ 328 h 464"/>
                <a:gd name="T26" fmla="*/ 584 w 660"/>
                <a:gd name="T27" fmla="*/ 450 h 464"/>
                <a:gd name="T28" fmla="*/ 530 w 660"/>
                <a:gd name="T29" fmla="*/ 452 h 464"/>
                <a:gd name="T30" fmla="*/ 456 w 660"/>
                <a:gd name="T31" fmla="*/ 434 h 464"/>
                <a:gd name="T32" fmla="*/ 400 w 660"/>
                <a:gd name="T33" fmla="*/ 426 h 464"/>
                <a:gd name="T34" fmla="*/ 356 w 660"/>
                <a:gd name="T35" fmla="*/ 418 h 464"/>
                <a:gd name="T36" fmla="*/ 320 w 660"/>
                <a:gd name="T37" fmla="*/ 422 h 464"/>
                <a:gd name="T38" fmla="*/ 278 w 660"/>
                <a:gd name="T39" fmla="*/ 426 h 464"/>
                <a:gd name="T40" fmla="*/ 264 w 660"/>
                <a:gd name="T41" fmla="*/ 416 h 464"/>
                <a:gd name="T42" fmla="*/ 204 w 660"/>
                <a:gd name="T43" fmla="*/ 408 h 464"/>
                <a:gd name="T44" fmla="*/ 148 w 660"/>
                <a:gd name="T45" fmla="*/ 398 h 464"/>
                <a:gd name="T46" fmla="*/ 116 w 660"/>
                <a:gd name="T47" fmla="*/ 400 h 464"/>
                <a:gd name="T48" fmla="*/ 82 w 660"/>
                <a:gd name="T49" fmla="*/ 382 h 464"/>
                <a:gd name="T50" fmla="*/ 86 w 660"/>
                <a:gd name="T51" fmla="*/ 340 h 464"/>
                <a:gd name="T52" fmla="*/ 52 w 660"/>
                <a:gd name="T53" fmla="*/ 306 h 464"/>
                <a:gd name="T54" fmla="*/ 38 w 660"/>
                <a:gd name="T55" fmla="*/ 288 h 464"/>
                <a:gd name="T56" fmla="*/ 12 w 660"/>
                <a:gd name="T57" fmla="*/ 282 h 464"/>
                <a:gd name="T58" fmla="*/ 10 w 660"/>
                <a:gd name="T59" fmla="*/ 234 h 464"/>
                <a:gd name="T60" fmla="*/ 16 w 660"/>
                <a:gd name="T61" fmla="*/ 252 h 464"/>
                <a:gd name="T62" fmla="*/ 32 w 660"/>
                <a:gd name="T63" fmla="*/ 238 h 464"/>
                <a:gd name="T64" fmla="*/ 12 w 660"/>
                <a:gd name="T65" fmla="*/ 210 h 464"/>
                <a:gd name="T66" fmla="*/ 28 w 660"/>
                <a:gd name="T67" fmla="*/ 198 h 464"/>
                <a:gd name="T68" fmla="*/ 14 w 660"/>
                <a:gd name="T69" fmla="*/ 194 h 464"/>
                <a:gd name="T70" fmla="*/ 14 w 660"/>
                <a:gd name="T71" fmla="*/ 186 h 464"/>
                <a:gd name="T72" fmla="*/ 16 w 660"/>
                <a:gd name="T73" fmla="*/ 140 h 464"/>
                <a:gd name="T74" fmla="*/ 14 w 660"/>
                <a:gd name="T75" fmla="*/ 84 h 464"/>
                <a:gd name="T76" fmla="*/ 12 w 660"/>
                <a:gd name="T77" fmla="*/ 54 h 464"/>
                <a:gd name="T78" fmla="*/ 32 w 660"/>
                <a:gd name="T79" fmla="*/ 30 h 464"/>
                <a:gd name="T80" fmla="*/ 64 w 660"/>
                <a:gd name="T81" fmla="*/ 58 h 464"/>
                <a:gd name="T82" fmla="*/ 88 w 660"/>
                <a:gd name="T83" fmla="*/ 72 h 464"/>
                <a:gd name="T84" fmla="*/ 134 w 660"/>
                <a:gd name="T85" fmla="*/ 86 h 464"/>
                <a:gd name="T86" fmla="*/ 166 w 660"/>
                <a:gd name="T87" fmla="*/ 96 h 464"/>
                <a:gd name="T88" fmla="*/ 170 w 660"/>
                <a:gd name="T89" fmla="*/ 126 h 464"/>
                <a:gd name="T90" fmla="*/ 150 w 660"/>
                <a:gd name="T91" fmla="*/ 130 h 464"/>
                <a:gd name="T92" fmla="*/ 132 w 660"/>
                <a:gd name="T93" fmla="*/ 152 h 464"/>
                <a:gd name="T94" fmla="*/ 120 w 660"/>
                <a:gd name="T95" fmla="*/ 180 h 464"/>
                <a:gd name="T96" fmla="*/ 122 w 660"/>
                <a:gd name="T97" fmla="*/ 176 h 464"/>
                <a:gd name="T98" fmla="*/ 144 w 660"/>
                <a:gd name="T99" fmla="*/ 150 h 464"/>
                <a:gd name="T100" fmla="*/ 166 w 660"/>
                <a:gd name="T101" fmla="*/ 150 h 464"/>
                <a:gd name="T102" fmla="*/ 154 w 660"/>
                <a:gd name="T103" fmla="*/ 168 h 464"/>
                <a:gd name="T104" fmla="*/ 146 w 660"/>
                <a:gd name="T105" fmla="*/ 192 h 464"/>
                <a:gd name="T106" fmla="*/ 136 w 660"/>
                <a:gd name="T107" fmla="*/ 204 h 464"/>
                <a:gd name="T108" fmla="*/ 140 w 660"/>
                <a:gd name="T109" fmla="*/ 184 h 464"/>
                <a:gd name="T110" fmla="*/ 118 w 660"/>
                <a:gd name="T111" fmla="*/ 198 h 464"/>
                <a:gd name="T112" fmla="*/ 118 w 660"/>
                <a:gd name="T113" fmla="*/ 21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0" h="464">
                  <a:moveTo>
                    <a:pt x="118" y="216"/>
                  </a:moveTo>
                  <a:lnTo>
                    <a:pt x="122" y="206"/>
                  </a:lnTo>
                  <a:lnTo>
                    <a:pt x="126" y="204"/>
                  </a:lnTo>
                  <a:lnTo>
                    <a:pt x="130" y="204"/>
                  </a:lnTo>
                  <a:lnTo>
                    <a:pt x="134" y="214"/>
                  </a:lnTo>
                  <a:lnTo>
                    <a:pt x="142" y="212"/>
                  </a:lnTo>
                  <a:lnTo>
                    <a:pt x="144" y="210"/>
                  </a:lnTo>
                  <a:lnTo>
                    <a:pt x="148" y="208"/>
                  </a:lnTo>
                  <a:lnTo>
                    <a:pt x="150" y="206"/>
                  </a:lnTo>
                  <a:lnTo>
                    <a:pt x="156" y="200"/>
                  </a:lnTo>
                  <a:lnTo>
                    <a:pt x="162" y="200"/>
                  </a:lnTo>
                  <a:lnTo>
                    <a:pt x="166" y="198"/>
                  </a:lnTo>
                  <a:lnTo>
                    <a:pt x="176" y="194"/>
                  </a:lnTo>
                  <a:lnTo>
                    <a:pt x="178" y="192"/>
                  </a:lnTo>
                  <a:lnTo>
                    <a:pt x="178" y="180"/>
                  </a:lnTo>
                  <a:lnTo>
                    <a:pt x="176" y="174"/>
                  </a:lnTo>
                  <a:lnTo>
                    <a:pt x="178" y="168"/>
                  </a:lnTo>
                  <a:lnTo>
                    <a:pt x="178" y="158"/>
                  </a:lnTo>
                  <a:lnTo>
                    <a:pt x="188" y="142"/>
                  </a:lnTo>
                  <a:lnTo>
                    <a:pt x="200" y="128"/>
                  </a:lnTo>
                  <a:lnTo>
                    <a:pt x="202" y="114"/>
                  </a:lnTo>
                  <a:lnTo>
                    <a:pt x="202" y="98"/>
                  </a:lnTo>
                  <a:lnTo>
                    <a:pt x="196" y="96"/>
                  </a:lnTo>
                  <a:lnTo>
                    <a:pt x="192" y="102"/>
                  </a:lnTo>
                  <a:lnTo>
                    <a:pt x="192" y="106"/>
                  </a:lnTo>
                  <a:lnTo>
                    <a:pt x="194" y="108"/>
                  </a:lnTo>
                  <a:lnTo>
                    <a:pt x="192" y="108"/>
                  </a:lnTo>
                  <a:lnTo>
                    <a:pt x="188" y="104"/>
                  </a:lnTo>
                  <a:lnTo>
                    <a:pt x="188" y="98"/>
                  </a:lnTo>
                  <a:lnTo>
                    <a:pt x="188" y="96"/>
                  </a:lnTo>
                  <a:lnTo>
                    <a:pt x="192" y="92"/>
                  </a:lnTo>
                  <a:lnTo>
                    <a:pt x="192" y="90"/>
                  </a:lnTo>
                  <a:lnTo>
                    <a:pt x="196" y="92"/>
                  </a:lnTo>
                  <a:lnTo>
                    <a:pt x="198" y="92"/>
                  </a:lnTo>
                  <a:lnTo>
                    <a:pt x="200" y="94"/>
                  </a:lnTo>
                  <a:lnTo>
                    <a:pt x="202" y="96"/>
                  </a:lnTo>
                  <a:lnTo>
                    <a:pt x="204" y="90"/>
                  </a:lnTo>
                  <a:lnTo>
                    <a:pt x="204" y="86"/>
                  </a:lnTo>
                  <a:lnTo>
                    <a:pt x="192" y="70"/>
                  </a:lnTo>
                  <a:lnTo>
                    <a:pt x="190" y="70"/>
                  </a:lnTo>
                  <a:lnTo>
                    <a:pt x="188" y="72"/>
                  </a:lnTo>
                  <a:lnTo>
                    <a:pt x="186" y="70"/>
                  </a:lnTo>
                  <a:lnTo>
                    <a:pt x="184" y="68"/>
                  </a:lnTo>
                  <a:lnTo>
                    <a:pt x="186" y="60"/>
                  </a:lnTo>
                  <a:lnTo>
                    <a:pt x="192" y="60"/>
                  </a:lnTo>
                  <a:lnTo>
                    <a:pt x="198" y="64"/>
                  </a:lnTo>
                  <a:lnTo>
                    <a:pt x="198" y="66"/>
                  </a:lnTo>
                  <a:lnTo>
                    <a:pt x="200" y="68"/>
                  </a:lnTo>
                  <a:lnTo>
                    <a:pt x="202" y="68"/>
                  </a:lnTo>
                  <a:lnTo>
                    <a:pt x="210" y="54"/>
                  </a:lnTo>
                  <a:lnTo>
                    <a:pt x="212" y="36"/>
                  </a:lnTo>
                  <a:lnTo>
                    <a:pt x="210" y="32"/>
                  </a:lnTo>
                  <a:lnTo>
                    <a:pt x="206" y="30"/>
                  </a:lnTo>
                  <a:lnTo>
                    <a:pt x="204" y="30"/>
                  </a:lnTo>
                  <a:lnTo>
                    <a:pt x="202" y="32"/>
                  </a:lnTo>
                  <a:lnTo>
                    <a:pt x="200" y="30"/>
                  </a:lnTo>
                  <a:lnTo>
                    <a:pt x="198" y="24"/>
                  </a:lnTo>
                  <a:lnTo>
                    <a:pt x="194" y="4"/>
                  </a:lnTo>
                  <a:lnTo>
                    <a:pt x="198" y="4"/>
                  </a:lnTo>
                  <a:lnTo>
                    <a:pt x="200" y="4"/>
                  </a:lnTo>
                  <a:lnTo>
                    <a:pt x="200" y="0"/>
                  </a:lnTo>
                  <a:lnTo>
                    <a:pt x="204" y="2"/>
                  </a:lnTo>
                  <a:lnTo>
                    <a:pt x="214" y="4"/>
                  </a:lnTo>
                  <a:lnTo>
                    <a:pt x="226" y="8"/>
                  </a:lnTo>
                  <a:lnTo>
                    <a:pt x="234" y="10"/>
                  </a:lnTo>
                  <a:lnTo>
                    <a:pt x="252" y="14"/>
                  </a:lnTo>
                  <a:lnTo>
                    <a:pt x="332" y="36"/>
                  </a:lnTo>
                  <a:lnTo>
                    <a:pt x="378" y="48"/>
                  </a:lnTo>
                  <a:lnTo>
                    <a:pt x="416" y="60"/>
                  </a:lnTo>
                  <a:lnTo>
                    <a:pt x="426" y="60"/>
                  </a:lnTo>
                  <a:lnTo>
                    <a:pt x="430" y="62"/>
                  </a:lnTo>
                  <a:lnTo>
                    <a:pt x="462" y="70"/>
                  </a:lnTo>
                  <a:lnTo>
                    <a:pt x="480" y="74"/>
                  </a:lnTo>
                  <a:lnTo>
                    <a:pt x="490" y="78"/>
                  </a:lnTo>
                  <a:lnTo>
                    <a:pt x="502" y="80"/>
                  </a:lnTo>
                  <a:lnTo>
                    <a:pt x="520" y="84"/>
                  </a:lnTo>
                  <a:lnTo>
                    <a:pt x="552" y="92"/>
                  </a:lnTo>
                  <a:lnTo>
                    <a:pt x="570" y="96"/>
                  </a:lnTo>
                  <a:lnTo>
                    <a:pt x="582" y="98"/>
                  </a:lnTo>
                  <a:lnTo>
                    <a:pt x="592" y="102"/>
                  </a:lnTo>
                  <a:lnTo>
                    <a:pt x="594" y="102"/>
                  </a:lnTo>
                  <a:lnTo>
                    <a:pt x="616" y="106"/>
                  </a:lnTo>
                  <a:lnTo>
                    <a:pt x="638" y="112"/>
                  </a:lnTo>
                  <a:lnTo>
                    <a:pt x="642" y="112"/>
                  </a:lnTo>
                  <a:lnTo>
                    <a:pt x="646" y="114"/>
                  </a:lnTo>
                  <a:lnTo>
                    <a:pt x="656" y="116"/>
                  </a:lnTo>
                  <a:lnTo>
                    <a:pt x="660" y="116"/>
                  </a:lnTo>
                  <a:lnTo>
                    <a:pt x="658" y="118"/>
                  </a:lnTo>
                  <a:lnTo>
                    <a:pt x="628" y="240"/>
                  </a:lnTo>
                  <a:lnTo>
                    <a:pt x="622" y="264"/>
                  </a:lnTo>
                  <a:lnTo>
                    <a:pt x="606" y="328"/>
                  </a:lnTo>
                  <a:lnTo>
                    <a:pt x="590" y="392"/>
                  </a:lnTo>
                  <a:lnTo>
                    <a:pt x="586" y="414"/>
                  </a:lnTo>
                  <a:lnTo>
                    <a:pt x="586" y="426"/>
                  </a:lnTo>
                  <a:lnTo>
                    <a:pt x="588" y="432"/>
                  </a:lnTo>
                  <a:lnTo>
                    <a:pt x="588" y="444"/>
                  </a:lnTo>
                  <a:lnTo>
                    <a:pt x="586" y="446"/>
                  </a:lnTo>
                  <a:lnTo>
                    <a:pt x="584" y="450"/>
                  </a:lnTo>
                  <a:lnTo>
                    <a:pt x="586" y="464"/>
                  </a:lnTo>
                  <a:lnTo>
                    <a:pt x="582" y="464"/>
                  </a:lnTo>
                  <a:lnTo>
                    <a:pt x="572" y="460"/>
                  </a:lnTo>
                  <a:lnTo>
                    <a:pt x="564" y="458"/>
                  </a:lnTo>
                  <a:lnTo>
                    <a:pt x="556" y="458"/>
                  </a:lnTo>
                  <a:lnTo>
                    <a:pt x="542" y="454"/>
                  </a:lnTo>
                  <a:lnTo>
                    <a:pt x="530" y="452"/>
                  </a:lnTo>
                  <a:lnTo>
                    <a:pt x="506" y="446"/>
                  </a:lnTo>
                  <a:lnTo>
                    <a:pt x="502" y="446"/>
                  </a:lnTo>
                  <a:lnTo>
                    <a:pt x="496" y="444"/>
                  </a:lnTo>
                  <a:lnTo>
                    <a:pt x="490" y="442"/>
                  </a:lnTo>
                  <a:lnTo>
                    <a:pt x="478" y="440"/>
                  </a:lnTo>
                  <a:lnTo>
                    <a:pt x="472" y="438"/>
                  </a:lnTo>
                  <a:lnTo>
                    <a:pt x="456" y="434"/>
                  </a:lnTo>
                  <a:lnTo>
                    <a:pt x="448" y="432"/>
                  </a:lnTo>
                  <a:lnTo>
                    <a:pt x="440" y="430"/>
                  </a:lnTo>
                  <a:lnTo>
                    <a:pt x="428" y="428"/>
                  </a:lnTo>
                  <a:lnTo>
                    <a:pt x="418" y="426"/>
                  </a:lnTo>
                  <a:lnTo>
                    <a:pt x="406" y="422"/>
                  </a:lnTo>
                  <a:lnTo>
                    <a:pt x="404" y="424"/>
                  </a:lnTo>
                  <a:lnTo>
                    <a:pt x="400" y="426"/>
                  </a:lnTo>
                  <a:lnTo>
                    <a:pt x="396" y="426"/>
                  </a:lnTo>
                  <a:lnTo>
                    <a:pt x="394" y="426"/>
                  </a:lnTo>
                  <a:lnTo>
                    <a:pt x="390" y="426"/>
                  </a:lnTo>
                  <a:lnTo>
                    <a:pt x="384" y="424"/>
                  </a:lnTo>
                  <a:lnTo>
                    <a:pt x="380" y="422"/>
                  </a:lnTo>
                  <a:lnTo>
                    <a:pt x="368" y="422"/>
                  </a:lnTo>
                  <a:lnTo>
                    <a:pt x="356" y="418"/>
                  </a:lnTo>
                  <a:lnTo>
                    <a:pt x="352" y="420"/>
                  </a:lnTo>
                  <a:lnTo>
                    <a:pt x="350" y="422"/>
                  </a:lnTo>
                  <a:lnTo>
                    <a:pt x="346" y="424"/>
                  </a:lnTo>
                  <a:lnTo>
                    <a:pt x="344" y="424"/>
                  </a:lnTo>
                  <a:lnTo>
                    <a:pt x="340" y="422"/>
                  </a:lnTo>
                  <a:lnTo>
                    <a:pt x="330" y="422"/>
                  </a:lnTo>
                  <a:lnTo>
                    <a:pt x="320" y="422"/>
                  </a:lnTo>
                  <a:lnTo>
                    <a:pt x="300" y="424"/>
                  </a:lnTo>
                  <a:lnTo>
                    <a:pt x="298" y="426"/>
                  </a:lnTo>
                  <a:lnTo>
                    <a:pt x="296" y="426"/>
                  </a:lnTo>
                  <a:lnTo>
                    <a:pt x="294" y="426"/>
                  </a:lnTo>
                  <a:lnTo>
                    <a:pt x="284" y="426"/>
                  </a:lnTo>
                  <a:lnTo>
                    <a:pt x="282" y="426"/>
                  </a:lnTo>
                  <a:lnTo>
                    <a:pt x="278" y="426"/>
                  </a:lnTo>
                  <a:lnTo>
                    <a:pt x="276" y="426"/>
                  </a:lnTo>
                  <a:lnTo>
                    <a:pt x="274" y="424"/>
                  </a:lnTo>
                  <a:lnTo>
                    <a:pt x="272" y="424"/>
                  </a:lnTo>
                  <a:lnTo>
                    <a:pt x="270" y="422"/>
                  </a:lnTo>
                  <a:lnTo>
                    <a:pt x="268" y="418"/>
                  </a:lnTo>
                  <a:lnTo>
                    <a:pt x="266" y="418"/>
                  </a:lnTo>
                  <a:lnTo>
                    <a:pt x="264" y="416"/>
                  </a:lnTo>
                  <a:lnTo>
                    <a:pt x="262" y="416"/>
                  </a:lnTo>
                  <a:lnTo>
                    <a:pt x="246" y="418"/>
                  </a:lnTo>
                  <a:lnTo>
                    <a:pt x="234" y="422"/>
                  </a:lnTo>
                  <a:lnTo>
                    <a:pt x="222" y="416"/>
                  </a:lnTo>
                  <a:lnTo>
                    <a:pt x="210" y="410"/>
                  </a:lnTo>
                  <a:lnTo>
                    <a:pt x="208" y="410"/>
                  </a:lnTo>
                  <a:lnTo>
                    <a:pt x="204" y="408"/>
                  </a:lnTo>
                  <a:lnTo>
                    <a:pt x="204" y="406"/>
                  </a:lnTo>
                  <a:lnTo>
                    <a:pt x="188" y="400"/>
                  </a:lnTo>
                  <a:lnTo>
                    <a:pt x="160" y="392"/>
                  </a:lnTo>
                  <a:lnTo>
                    <a:pt x="158" y="394"/>
                  </a:lnTo>
                  <a:lnTo>
                    <a:pt x="156" y="394"/>
                  </a:lnTo>
                  <a:lnTo>
                    <a:pt x="152" y="396"/>
                  </a:lnTo>
                  <a:lnTo>
                    <a:pt x="148" y="398"/>
                  </a:lnTo>
                  <a:lnTo>
                    <a:pt x="142" y="398"/>
                  </a:lnTo>
                  <a:lnTo>
                    <a:pt x="140" y="398"/>
                  </a:lnTo>
                  <a:lnTo>
                    <a:pt x="134" y="400"/>
                  </a:lnTo>
                  <a:lnTo>
                    <a:pt x="124" y="400"/>
                  </a:lnTo>
                  <a:lnTo>
                    <a:pt x="120" y="400"/>
                  </a:lnTo>
                  <a:lnTo>
                    <a:pt x="118" y="400"/>
                  </a:lnTo>
                  <a:lnTo>
                    <a:pt x="116" y="400"/>
                  </a:lnTo>
                  <a:lnTo>
                    <a:pt x="114" y="398"/>
                  </a:lnTo>
                  <a:lnTo>
                    <a:pt x="106" y="394"/>
                  </a:lnTo>
                  <a:lnTo>
                    <a:pt x="100" y="392"/>
                  </a:lnTo>
                  <a:lnTo>
                    <a:pt x="90" y="386"/>
                  </a:lnTo>
                  <a:lnTo>
                    <a:pt x="88" y="386"/>
                  </a:lnTo>
                  <a:lnTo>
                    <a:pt x="84" y="384"/>
                  </a:lnTo>
                  <a:lnTo>
                    <a:pt x="82" y="382"/>
                  </a:lnTo>
                  <a:lnTo>
                    <a:pt x="80" y="378"/>
                  </a:lnTo>
                  <a:lnTo>
                    <a:pt x="80" y="374"/>
                  </a:lnTo>
                  <a:lnTo>
                    <a:pt x="80" y="368"/>
                  </a:lnTo>
                  <a:lnTo>
                    <a:pt x="82" y="368"/>
                  </a:lnTo>
                  <a:lnTo>
                    <a:pt x="82" y="364"/>
                  </a:lnTo>
                  <a:lnTo>
                    <a:pt x="84" y="352"/>
                  </a:lnTo>
                  <a:lnTo>
                    <a:pt x="86" y="340"/>
                  </a:lnTo>
                  <a:lnTo>
                    <a:pt x="84" y="328"/>
                  </a:lnTo>
                  <a:lnTo>
                    <a:pt x="82" y="324"/>
                  </a:lnTo>
                  <a:lnTo>
                    <a:pt x="80" y="320"/>
                  </a:lnTo>
                  <a:lnTo>
                    <a:pt x="66" y="310"/>
                  </a:lnTo>
                  <a:lnTo>
                    <a:pt x="64" y="306"/>
                  </a:lnTo>
                  <a:lnTo>
                    <a:pt x="54" y="308"/>
                  </a:lnTo>
                  <a:lnTo>
                    <a:pt x="52" y="306"/>
                  </a:lnTo>
                  <a:lnTo>
                    <a:pt x="48" y="300"/>
                  </a:lnTo>
                  <a:lnTo>
                    <a:pt x="46" y="296"/>
                  </a:lnTo>
                  <a:lnTo>
                    <a:pt x="46" y="292"/>
                  </a:lnTo>
                  <a:lnTo>
                    <a:pt x="44" y="290"/>
                  </a:lnTo>
                  <a:lnTo>
                    <a:pt x="42" y="290"/>
                  </a:lnTo>
                  <a:lnTo>
                    <a:pt x="40" y="288"/>
                  </a:lnTo>
                  <a:lnTo>
                    <a:pt x="38" y="288"/>
                  </a:lnTo>
                  <a:lnTo>
                    <a:pt x="34" y="288"/>
                  </a:lnTo>
                  <a:lnTo>
                    <a:pt x="32" y="288"/>
                  </a:lnTo>
                  <a:lnTo>
                    <a:pt x="28" y="288"/>
                  </a:lnTo>
                  <a:lnTo>
                    <a:pt x="26" y="284"/>
                  </a:lnTo>
                  <a:lnTo>
                    <a:pt x="22" y="282"/>
                  </a:lnTo>
                  <a:lnTo>
                    <a:pt x="20" y="282"/>
                  </a:lnTo>
                  <a:lnTo>
                    <a:pt x="12" y="282"/>
                  </a:lnTo>
                  <a:lnTo>
                    <a:pt x="8" y="282"/>
                  </a:lnTo>
                  <a:lnTo>
                    <a:pt x="6" y="282"/>
                  </a:lnTo>
                  <a:lnTo>
                    <a:pt x="0" y="272"/>
                  </a:lnTo>
                  <a:lnTo>
                    <a:pt x="0" y="262"/>
                  </a:lnTo>
                  <a:lnTo>
                    <a:pt x="6" y="238"/>
                  </a:lnTo>
                  <a:lnTo>
                    <a:pt x="8" y="234"/>
                  </a:lnTo>
                  <a:lnTo>
                    <a:pt x="10" y="234"/>
                  </a:lnTo>
                  <a:lnTo>
                    <a:pt x="8" y="244"/>
                  </a:lnTo>
                  <a:lnTo>
                    <a:pt x="6" y="248"/>
                  </a:lnTo>
                  <a:lnTo>
                    <a:pt x="4" y="252"/>
                  </a:lnTo>
                  <a:lnTo>
                    <a:pt x="2" y="264"/>
                  </a:lnTo>
                  <a:lnTo>
                    <a:pt x="6" y="266"/>
                  </a:lnTo>
                  <a:lnTo>
                    <a:pt x="12" y="262"/>
                  </a:lnTo>
                  <a:lnTo>
                    <a:pt x="16" y="252"/>
                  </a:lnTo>
                  <a:lnTo>
                    <a:pt x="18" y="248"/>
                  </a:lnTo>
                  <a:lnTo>
                    <a:pt x="18" y="244"/>
                  </a:lnTo>
                  <a:lnTo>
                    <a:pt x="16" y="240"/>
                  </a:lnTo>
                  <a:lnTo>
                    <a:pt x="22" y="234"/>
                  </a:lnTo>
                  <a:lnTo>
                    <a:pt x="28" y="234"/>
                  </a:lnTo>
                  <a:lnTo>
                    <a:pt x="30" y="238"/>
                  </a:lnTo>
                  <a:lnTo>
                    <a:pt x="32" y="238"/>
                  </a:lnTo>
                  <a:lnTo>
                    <a:pt x="28" y="228"/>
                  </a:lnTo>
                  <a:lnTo>
                    <a:pt x="26" y="228"/>
                  </a:lnTo>
                  <a:lnTo>
                    <a:pt x="22" y="228"/>
                  </a:lnTo>
                  <a:lnTo>
                    <a:pt x="18" y="228"/>
                  </a:lnTo>
                  <a:lnTo>
                    <a:pt x="10" y="226"/>
                  </a:lnTo>
                  <a:lnTo>
                    <a:pt x="8" y="222"/>
                  </a:lnTo>
                  <a:lnTo>
                    <a:pt x="12" y="210"/>
                  </a:lnTo>
                  <a:lnTo>
                    <a:pt x="14" y="208"/>
                  </a:lnTo>
                  <a:lnTo>
                    <a:pt x="24" y="204"/>
                  </a:lnTo>
                  <a:lnTo>
                    <a:pt x="28" y="204"/>
                  </a:lnTo>
                  <a:lnTo>
                    <a:pt x="32" y="204"/>
                  </a:lnTo>
                  <a:lnTo>
                    <a:pt x="40" y="204"/>
                  </a:lnTo>
                  <a:lnTo>
                    <a:pt x="32" y="200"/>
                  </a:lnTo>
                  <a:lnTo>
                    <a:pt x="28" y="198"/>
                  </a:lnTo>
                  <a:lnTo>
                    <a:pt x="26" y="198"/>
                  </a:lnTo>
                  <a:lnTo>
                    <a:pt x="26" y="194"/>
                  </a:lnTo>
                  <a:lnTo>
                    <a:pt x="24" y="192"/>
                  </a:lnTo>
                  <a:lnTo>
                    <a:pt x="22" y="188"/>
                  </a:lnTo>
                  <a:lnTo>
                    <a:pt x="18" y="186"/>
                  </a:lnTo>
                  <a:lnTo>
                    <a:pt x="16" y="188"/>
                  </a:lnTo>
                  <a:lnTo>
                    <a:pt x="14" y="194"/>
                  </a:lnTo>
                  <a:lnTo>
                    <a:pt x="14" y="196"/>
                  </a:lnTo>
                  <a:lnTo>
                    <a:pt x="10" y="200"/>
                  </a:lnTo>
                  <a:lnTo>
                    <a:pt x="10" y="198"/>
                  </a:lnTo>
                  <a:lnTo>
                    <a:pt x="12" y="196"/>
                  </a:lnTo>
                  <a:lnTo>
                    <a:pt x="12" y="192"/>
                  </a:lnTo>
                  <a:lnTo>
                    <a:pt x="14" y="190"/>
                  </a:lnTo>
                  <a:lnTo>
                    <a:pt x="14" y="186"/>
                  </a:lnTo>
                  <a:lnTo>
                    <a:pt x="16" y="182"/>
                  </a:lnTo>
                  <a:lnTo>
                    <a:pt x="18" y="168"/>
                  </a:lnTo>
                  <a:lnTo>
                    <a:pt x="18" y="160"/>
                  </a:lnTo>
                  <a:lnTo>
                    <a:pt x="18" y="156"/>
                  </a:lnTo>
                  <a:lnTo>
                    <a:pt x="16" y="152"/>
                  </a:lnTo>
                  <a:lnTo>
                    <a:pt x="14" y="148"/>
                  </a:lnTo>
                  <a:lnTo>
                    <a:pt x="16" y="140"/>
                  </a:lnTo>
                  <a:lnTo>
                    <a:pt x="18" y="128"/>
                  </a:lnTo>
                  <a:lnTo>
                    <a:pt x="22" y="114"/>
                  </a:lnTo>
                  <a:lnTo>
                    <a:pt x="20" y="106"/>
                  </a:lnTo>
                  <a:lnTo>
                    <a:pt x="18" y="92"/>
                  </a:lnTo>
                  <a:lnTo>
                    <a:pt x="16" y="90"/>
                  </a:lnTo>
                  <a:lnTo>
                    <a:pt x="16" y="86"/>
                  </a:lnTo>
                  <a:lnTo>
                    <a:pt x="14" y="84"/>
                  </a:lnTo>
                  <a:lnTo>
                    <a:pt x="12" y="84"/>
                  </a:lnTo>
                  <a:lnTo>
                    <a:pt x="10" y="78"/>
                  </a:lnTo>
                  <a:lnTo>
                    <a:pt x="10" y="72"/>
                  </a:lnTo>
                  <a:lnTo>
                    <a:pt x="10" y="68"/>
                  </a:lnTo>
                  <a:lnTo>
                    <a:pt x="10" y="64"/>
                  </a:lnTo>
                  <a:lnTo>
                    <a:pt x="12" y="60"/>
                  </a:lnTo>
                  <a:lnTo>
                    <a:pt x="12" y="54"/>
                  </a:lnTo>
                  <a:lnTo>
                    <a:pt x="14" y="48"/>
                  </a:lnTo>
                  <a:lnTo>
                    <a:pt x="18" y="40"/>
                  </a:lnTo>
                  <a:lnTo>
                    <a:pt x="20" y="26"/>
                  </a:lnTo>
                  <a:lnTo>
                    <a:pt x="22" y="22"/>
                  </a:lnTo>
                  <a:lnTo>
                    <a:pt x="28" y="24"/>
                  </a:lnTo>
                  <a:lnTo>
                    <a:pt x="32" y="28"/>
                  </a:lnTo>
                  <a:lnTo>
                    <a:pt x="32" y="30"/>
                  </a:lnTo>
                  <a:lnTo>
                    <a:pt x="38" y="34"/>
                  </a:lnTo>
                  <a:lnTo>
                    <a:pt x="42" y="38"/>
                  </a:lnTo>
                  <a:lnTo>
                    <a:pt x="48" y="44"/>
                  </a:lnTo>
                  <a:lnTo>
                    <a:pt x="54" y="48"/>
                  </a:lnTo>
                  <a:lnTo>
                    <a:pt x="60" y="52"/>
                  </a:lnTo>
                  <a:lnTo>
                    <a:pt x="64" y="56"/>
                  </a:lnTo>
                  <a:lnTo>
                    <a:pt x="64" y="58"/>
                  </a:lnTo>
                  <a:lnTo>
                    <a:pt x="66" y="62"/>
                  </a:lnTo>
                  <a:lnTo>
                    <a:pt x="68" y="62"/>
                  </a:lnTo>
                  <a:lnTo>
                    <a:pt x="76" y="66"/>
                  </a:lnTo>
                  <a:lnTo>
                    <a:pt x="78" y="68"/>
                  </a:lnTo>
                  <a:lnTo>
                    <a:pt x="84" y="70"/>
                  </a:lnTo>
                  <a:lnTo>
                    <a:pt x="86" y="72"/>
                  </a:lnTo>
                  <a:lnTo>
                    <a:pt x="88" y="72"/>
                  </a:lnTo>
                  <a:lnTo>
                    <a:pt x="96" y="72"/>
                  </a:lnTo>
                  <a:lnTo>
                    <a:pt x="108" y="78"/>
                  </a:lnTo>
                  <a:lnTo>
                    <a:pt x="116" y="84"/>
                  </a:lnTo>
                  <a:lnTo>
                    <a:pt x="120" y="84"/>
                  </a:lnTo>
                  <a:lnTo>
                    <a:pt x="128" y="88"/>
                  </a:lnTo>
                  <a:lnTo>
                    <a:pt x="132" y="86"/>
                  </a:lnTo>
                  <a:lnTo>
                    <a:pt x="134" y="86"/>
                  </a:lnTo>
                  <a:lnTo>
                    <a:pt x="138" y="84"/>
                  </a:lnTo>
                  <a:lnTo>
                    <a:pt x="142" y="84"/>
                  </a:lnTo>
                  <a:lnTo>
                    <a:pt x="150" y="96"/>
                  </a:lnTo>
                  <a:lnTo>
                    <a:pt x="158" y="98"/>
                  </a:lnTo>
                  <a:lnTo>
                    <a:pt x="160" y="96"/>
                  </a:lnTo>
                  <a:lnTo>
                    <a:pt x="162" y="96"/>
                  </a:lnTo>
                  <a:lnTo>
                    <a:pt x="166" y="96"/>
                  </a:lnTo>
                  <a:lnTo>
                    <a:pt x="170" y="96"/>
                  </a:lnTo>
                  <a:lnTo>
                    <a:pt x="168" y="100"/>
                  </a:lnTo>
                  <a:lnTo>
                    <a:pt x="166" y="100"/>
                  </a:lnTo>
                  <a:lnTo>
                    <a:pt x="164" y="102"/>
                  </a:lnTo>
                  <a:lnTo>
                    <a:pt x="168" y="114"/>
                  </a:lnTo>
                  <a:lnTo>
                    <a:pt x="170" y="116"/>
                  </a:lnTo>
                  <a:lnTo>
                    <a:pt x="170" y="126"/>
                  </a:lnTo>
                  <a:lnTo>
                    <a:pt x="164" y="132"/>
                  </a:lnTo>
                  <a:lnTo>
                    <a:pt x="156" y="140"/>
                  </a:lnTo>
                  <a:lnTo>
                    <a:pt x="152" y="138"/>
                  </a:lnTo>
                  <a:lnTo>
                    <a:pt x="154" y="134"/>
                  </a:lnTo>
                  <a:lnTo>
                    <a:pt x="154" y="132"/>
                  </a:lnTo>
                  <a:lnTo>
                    <a:pt x="154" y="128"/>
                  </a:lnTo>
                  <a:lnTo>
                    <a:pt x="150" y="130"/>
                  </a:lnTo>
                  <a:lnTo>
                    <a:pt x="148" y="132"/>
                  </a:lnTo>
                  <a:lnTo>
                    <a:pt x="148" y="136"/>
                  </a:lnTo>
                  <a:lnTo>
                    <a:pt x="146" y="140"/>
                  </a:lnTo>
                  <a:lnTo>
                    <a:pt x="142" y="144"/>
                  </a:lnTo>
                  <a:lnTo>
                    <a:pt x="140" y="146"/>
                  </a:lnTo>
                  <a:lnTo>
                    <a:pt x="138" y="148"/>
                  </a:lnTo>
                  <a:lnTo>
                    <a:pt x="132" y="152"/>
                  </a:lnTo>
                  <a:lnTo>
                    <a:pt x="130" y="154"/>
                  </a:lnTo>
                  <a:lnTo>
                    <a:pt x="126" y="156"/>
                  </a:lnTo>
                  <a:lnTo>
                    <a:pt x="116" y="166"/>
                  </a:lnTo>
                  <a:lnTo>
                    <a:pt x="108" y="176"/>
                  </a:lnTo>
                  <a:lnTo>
                    <a:pt x="108" y="178"/>
                  </a:lnTo>
                  <a:lnTo>
                    <a:pt x="112" y="178"/>
                  </a:lnTo>
                  <a:lnTo>
                    <a:pt x="120" y="180"/>
                  </a:lnTo>
                  <a:lnTo>
                    <a:pt x="128" y="178"/>
                  </a:lnTo>
                  <a:lnTo>
                    <a:pt x="132" y="176"/>
                  </a:lnTo>
                  <a:lnTo>
                    <a:pt x="136" y="174"/>
                  </a:lnTo>
                  <a:lnTo>
                    <a:pt x="134" y="174"/>
                  </a:lnTo>
                  <a:lnTo>
                    <a:pt x="128" y="174"/>
                  </a:lnTo>
                  <a:lnTo>
                    <a:pt x="126" y="176"/>
                  </a:lnTo>
                  <a:lnTo>
                    <a:pt x="122" y="176"/>
                  </a:lnTo>
                  <a:lnTo>
                    <a:pt x="118" y="178"/>
                  </a:lnTo>
                  <a:lnTo>
                    <a:pt x="114" y="174"/>
                  </a:lnTo>
                  <a:lnTo>
                    <a:pt x="116" y="168"/>
                  </a:lnTo>
                  <a:lnTo>
                    <a:pt x="128" y="160"/>
                  </a:lnTo>
                  <a:lnTo>
                    <a:pt x="134" y="154"/>
                  </a:lnTo>
                  <a:lnTo>
                    <a:pt x="138" y="152"/>
                  </a:lnTo>
                  <a:lnTo>
                    <a:pt x="144" y="150"/>
                  </a:lnTo>
                  <a:lnTo>
                    <a:pt x="154" y="146"/>
                  </a:lnTo>
                  <a:lnTo>
                    <a:pt x="156" y="142"/>
                  </a:lnTo>
                  <a:lnTo>
                    <a:pt x="176" y="126"/>
                  </a:lnTo>
                  <a:lnTo>
                    <a:pt x="180" y="128"/>
                  </a:lnTo>
                  <a:lnTo>
                    <a:pt x="178" y="148"/>
                  </a:lnTo>
                  <a:lnTo>
                    <a:pt x="172" y="148"/>
                  </a:lnTo>
                  <a:lnTo>
                    <a:pt x="166" y="150"/>
                  </a:lnTo>
                  <a:lnTo>
                    <a:pt x="164" y="158"/>
                  </a:lnTo>
                  <a:lnTo>
                    <a:pt x="162" y="162"/>
                  </a:lnTo>
                  <a:lnTo>
                    <a:pt x="160" y="160"/>
                  </a:lnTo>
                  <a:lnTo>
                    <a:pt x="158" y="156"/>
                  </a:lnTo>
                  <a:lnTo>
                    <a:pt x="158" y="154"/>
                  </a:lnTo>
                  <a:lnTo>
                    <a:pt x="156" y="156"/>
                  </a:lnTo>
                  <a:lnTo>
                    <a:pt x="154" y="168"/>
                  </a:lnTo>
                  <a:lnTo>
                    <a:pt x="160" y="166"/>
                  </a:lnTo>
                  <a:lnTo>
                    <a:pt x="162" y="166"/>
                  </a:lnTo>
                  <a:lnTo>
                    <a:pt x="166" y="164"/>
                  </a:lnTo>
                  <a:lnTo>
                    <a:pt x="166" y="176"/>
                  </a:lnTo>
                  <a:lnTo>
                    <a:pt x="154" y="198"/>
                  </a:lnTo>
                  <a:lnTo>
                    <a:pt x="152" y="198"/>
                  </a:lnTo>
                  <a:lnTo>
                    <a:pt x="146" y="192"/>
                  </a:lnTo>
                  <a:lnTo>
                    <a:pt x="148" y="190"/>
                  </a:lnTo>
                  <a:lnTo>
                    <a:pt x="152" y="186"/>
                  </a:lnTo>
                  <a:lnTo>
                    <a:pt x="152" y="182"/>
                  </a:lnTo>
                  <a:lnTo>
                    <a:pt x="144" y="188"/>
                  </a:lnTo>
                  <a:lnTo>
                    <a:pt x="138" y="194"/>
                  </a:lnTo>
                  <a:lnTo>
                    <a:pt x="140" y="198"/>
                  </a:lnTo>
                  <a:lnTo>
                    <a:pt x="136" y="204"/>
                  </a:lnTo>
                  <a:lnTo>
                    <a:pt x="134" y="204"/>
                  </a:lnTo>
                  <a:lnTo>
                    <a:pt x="132" y="204"/>
                  </a:lnTo>
                  <a:lnTo>
                    <a:pt x="132" y="200"/>
                  </a:lnTo>
                  <a:lnTo>
                    <a:pt x="132" y="194"/>
                  </a:lnTo>
                  <a:lnTo>
                    <a:pt x="134" y="192"/>
                  </a:lnTo>
                  <a:lnTo>
                    <a:pt x="138" y="190"/>
                  </a:lnTo>
                  <a:lnTo>
                    <a:pt x="140" y="184"/>
                  </a:lnTo>
                  <a:lnTo>
                    <a:pt x="138" y="180"/>
                  </a:lnTo>
                  <a:lnTo>
                    <a:pt x="136" y="184"/>
                  </a:lnTo>
                  <a:lnTo>
                    <a:pt x="130" y="188"/>
                  </a:lnTo>
                  <a:lnTo>
                    <a:pt x="126" y="190"/>
                  </a:lnTo>
                  <a:lnTo>
                    <a:pt x="124" y="190"/>
                  </a:lnTo>
                  <a:lnTo>
                    <a:pt x="122" y="194"/>
                  </a:lnTo>
                  <a:lnTo>
                    <a:pt x="118" y="198"/>
                  </a:lnTo>
                  <a:lnTo>
                    <a:pt x="116" y="200"/>
                  </a:lnTo>
                  <a:lnTo>
                    <a:pt x="110" y="200"/>
                  </a:lnTo>
                  <a:lnTo>
                    <a:pt x="108" y="202"/>
                  </a:lnTo>
                  <a:lnTo>
                    <a:pt x="106" y="206"/>
                  </a:lnTo>
                  <a:lnTo>
                    <a:pt x="108" y="206"/>
                  </a:lnTo>
                  <a:lnTo>
                    <a:pt x="116" y="206"/>
                  </a:lnTo>
                  <a:lnTo>
                    <a:pt x="118" y="21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189" name="Freeform 396"/>
            <p:cNvSpPr>
              <a:spLocks/>
            </p:cNvSpPr>
            <p:nvPr/>
          </p:nvSpPr>
          <p:spPr bwMode="auto">
            <a:xfrm>
              <a:off x="708" y="576"/>
              <a:ext cx="24" cy="14"/>
            </a:xfrm>
            <a:custGeom>
              <a:avLst/>
              <a:gdLst>
                <a:gd name="T0" fmla="*/ 14 w 24"/>
                <a:gd name="T1" fmla="*/ 0 h 14"/>
                <a:gd name="T2" fmla="*/ 16 w 24"/>
                <a:gd name="T3" fmla="*/ 0 h 14"/>
                <a:gd name="T4" fmla="*/ 18 w 24"/>
                <a:gd name="T5" fmla="*/ 0 h 14"/>
                <a:gd name="T6" fmla="*/ 18 w 24"/>
                <a:gd name="T7" fmla="*/ 2 h 14"/>
                <a:gd name="T8" fmla="*/ 22 w 24"/>
                <a:gd name="T9" fmla="*/ 6 h 14"/>
                <a:gd name="T10" fmla="*/ 24 w 24"/>
                <a:gd name="T11" fmla="*/ 10 h 14"/>
                <a:gd name="T12" fmla="*/ 18 w 24"/>
                <a:gd name="T13" fmla="*/ 14 h 14"/>
                <a:gd name="T14" fmla="*/ 10 w 24"/>
                <a:gd name="T15" fmla="*/ 14 h 14"/>
                <a:gd name="T16" fmla="*/ 8 w 24"/>
                <a:gd name="T17" fmla="*/ 14 h 14"/>
                <a:gd name="T18" fmla="*/ 2 w 24"/>
                <a:gd name="T19" fmla="*/ 10 h 14"/>
                <a:gd name="T20" fmla="*/ 0 w 24"/>
                <a:gd name="T21" fmla="*/ 10 h 14"/>
                <a:gd name="T22" fmla="*/ 0 w 24"/>
                <a:gd name="T23" fmla="*/ 6 h 14"/>
                <a:gd name="T24" fmla="*/ 2 w 24"/>
                <a:gd name="T25" fmla="*/ 6 h 14"/>
                <a:gd name="T26" fmla="*/ 10 w 24"/>
                <a:gd name="T27" fmla="*/ 0 h 14"/>
                <a:gd name="T28" fmla="*/ 12 w 24"/>
                <a:gd name="T29" fmla="*/ 0 h 14"/>
                <a:gd name="T30" fmla="*/ 14 w 24"/>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4">
                  <a:moveTo>
                    <a:pt x="14" y="0"/>
                  </a:moveTo>
                  <a:lnTo>
                    <a:pt x="16" y="0"/>
                  </a:lnTo>
                  <a:lnTo>
                    <a:pt x="18" y="0"/>
                  </a:lnTo>
                  <a:lnTo>
                    <a:pt x="18" y="2"/>
                  </a:lnTo>
                  <a:lnTo>
                    <a:pt x="22" y="6"/>
                  </a:lnTo>
                  <a:lnTo>
                    <a:pt x="24" y="10"/>
                  </a:lnTo>
                  <a:lnTo>
                    <a:pt x="18" y="14"/>
                  </a:lnTo>
                  <a:lnTo>
                    <a:pt x="10" y="14"/>
                  </a:lnTo>
                  <a:lnTo>
                    <a:pt x="8" y="14"/>
                  </a:lnTo>
                  <a:lnTo>
                    <a:pt x="2" y="10"/>
                  </a:lnTo>
                  <a:lnTo>
                    <a:pt x="0" y="10"/>
                  </a:lnTo>
                  <a:lnTo>
                    <a:pt x="0" y="6"/>
                  </a:lnTo>
                  <a:lnTo>
                    <a:pt x="2" y="6"/>
                  </a:lnTo>
                  <a:lnTo>
                    <a:pt x="10" y="0"/>
                  </a:lnTo>
                  <a:lnTo>
                    <a:pt x="12" y="0"/>
                  </a:lnTo>
                  <a:lnTo>
                    <a:pt x="14"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190" name="Freeform 397"/>
            <p:cNvSpPr>
              <a:spLocks/>
            </p:cNvSpPr>
            <p:nvPr/>
          </p:nvSpPr>
          <p:spPr bwMode="auto">
            <a:xfrm>
              <a:off x="694" y="580"/>
              <a:ext cx="14" cy="24"/>
            </a:xfrm>
            <a:custGeom>
              <a:avLst/>
              <a:gdLst>
                <a:gd name="T0" fmla="*/ 8 w 14"/>
                <a:gd name="T1" fmla="*/ 4 h 24"/>
                <a:gd name="T2" fmla="*/ 10 w 14"/>
                <a:gd name="T3" fmla="*/ 10 h 24"/>
                <a:gd name="T4" fmla="*/ 14 w 14"/>
                <a:gd name="T5" fmla="*/ 14 h 24"/>
                <a:gd name="T6" fmla="*/ 12 w 14"/>
                <a:gd name="T7" fmla="*/ 24 h 24"/>
                <a:gd name="T8" fmla="*/ 10 w 14"/>
                <a:gd name="T9" fmla="*/ 24 h 24"/>
                <a:gd name="T10" fmla="*/ 4 w 14"/>
                <a:gd name="T11" fmla="*/ 18 h 24"/>
                <a:gd name="T12" fmla="*/ 2 w 14"/>
                <a:gd name="T13" fmla="*/ 16 h 24"/>
                <a:gd name="T14" fmla="*/ 0 w 14"/>
                <a:gd name="T15" fmla="*/ 14 h 24"/>
                <a:gd name="T16" fmla="*/ 0 w 14"/>
                <a:gd name="T17" fmla="*/ 12 h 24"/>
                <a:gd name="T18" fmla="*/ 0 w 14"/>
                <a:gd name="T19" fmla="*/ 8 h 24"/>
                <a:gd name="T20" fmla="*/ 0 w 14"/>
                <a:gd name="T21" fmla="*/ 2 h 24"/>
                <a:gd name="T22" fmla="*/ 4 w 14"/>
                <a:gd name="T23" fmla="*/ 0 h 24"/>
                <a:gd name="T24" fmla="*/ 8 w 14"/>
                <a:gd name="T25" fmla="*/ 2 h 24"/>
                <a:gd name="T26" fmla="*/ 8 w 14"/>
                <a:gd name="T2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24">
                  <a:moveTo>
                    <a:pt x="8" y="4"/>
                  </a:moveTo>
                  <a:lnTo>
                    <a:pt x="10" y="10"/>
                  </a:lnTo>
                  <a:lnTo>
                    <a:pt x="14" y="14"/>
                  </a:lnTo>
                  <a:lnTo>
                    <a:pt x="12" y="24"/>
                  </a:lnTo>
                  <a:lnTo>
                    <a:pt x="10" y="24"/>
                  </a:lnTo>
                  <a:lnTo>
                    <a:pt x="4" y="18"/>
                  </a:lnTo>
                  <a:lnTo>
                    <a:pt x="2" y="16"/>
                  </a:lnTo>
                  <a:lnTo>
                    <a:pt x="0" y="14"/>
                  </a:lnTo>
                  <a:lnTo>
                    <a:pt x="0" y="12"/>
                  </a:lnTo>
                  <a:lnTo>
                    <a:pt x="0" y="8"/>
                  </a:lnTo>
                  <a:lnTo>
                    <a:pt x="0" y="2"/>
                  </a:lnTo>
                  <a:lnTo>
                    <a:pt x="4" y="0"/>
                  </a:lnTo>
                  <a:lnTo>
                    <a:pt x="8" y="2"/>
                  </a:lnTo>
                  <a:lnTo>
                    <a:pt x="8" y="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191" name="Freeform 398"/>
            <p:cNvSpPr>
              <a:spLocks/>
            </p:cNvSpPr>
            <p:nvPr/>
          </p:nvSpPr>
          <p:spPr bwMode="auto">
            <a:xfrm>
              <a:off x="710" y="594"/>
              <a:ext cx="10" cy="18"/>
            </a:xfrm>
            <a:custGeom>
              <a:avLst/>
              <a:gdLst>
                <a:gd name="T0" fmla="*/ 8 w 10"/>
                <a:gd name="T1" fmla="*/ 0 h 18"/>
                <a:gd name="T2" fmla="*/ 8 w 10"/>
                <a:gd name="T3" fmla="*/ 4 h 18"/>
                <a:gd name="T4" fmla="*/ 10 w 10"/>
                <a:gd name="T5" fmla="*/ 12 h 18"/>
                <a:gd name="T6" fmla="*/ 10 w 10"/>
                <a:gd name="T7" fmla="*/ 14 h 18"/>
                <a:gd name="T8" fmla="*/ 8 w 10"/>
                <a:gd name="T9" fmla="*/ 16 h 18"/>
                <a:gd name="T10" fmla="*/ 8 w 10"/>
                <a:gd name="T11" fmla="*/ 18 h 18"/>
                <a:gd name="T12" fmla="*/ 6 w 10"/>
                <a:gd name="T13" fmla="*/ 18 h 18"/>
                <a:gd name="T14" fmla="*/ 6 w 10"/>
                <a:gd name="T15" fmla="*/ 16 h 18"/>
                <a:gd name="T16" fmla="*/ 4 w 10"/>
                <a:gd name="T17" fmla="*/ 16 h 18"/>
                <a:gd name="T18" fmla="*/ 0 w 10"/>
                <a:gd name="T19" fmla="*/ 10 h 18"/>
                <a:gd name="T20" fmla="*/ 0 w 10"/>
                <a:gd name="T21" fmla="*/ 8 h 18"/>
                <a:gd name="T22" fmla="*/ 0 w 10"/>
                <a:gd name="T23" fmla="*/ 6 h 18"/>
                <a:gd name="T24" fmla="*/ 4 w 10"/>
                <a:gd name="T25" fmla="*/ 0 h 18"/>
                <a:gd name="T26" fmla="*/ 8 w 1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8">
                  <a:moveTo>
                    <a:pt x="8" y="0"/>
                  </a:moveTo>
                  <a:lnTo>
                    <a:pt x="8" y="4"/>
                  </a:lnTo>
                  <a:lnTo>
                    <a:pt x="10" y="12"/>
                  </a:lnTo>
                  <a:lnTo>
                    <a:pt x="10" y="14"/>
                  </a:lnTo>
                  <a:lnTo>
                    <a:pt x="8" y="16"/>
                  </a:lnTo>
                  <a:lnTo>
                    <a:pt x="8" y="18"/>
                  </a:lnTo>
                  <a:lnTo>
                    <a:pt x="6" y="18"/>
                  </a:lnTo>
                  <a:lnTo>
                    <a:pt x="6" y="16"/>
                  </a:lnTo>
                  <a:lnTo>
                    <a:pt x="4" y="16"/>
                  </a:lnTo>
                  <a:lnTo>
                    <a:pt x="0" y="10"/>
                  </a:lnTo>
                  <a:lnTo>
                    <a:pt x="0" y="8"/>
                  </a:lnTo>
                  <a:lnTo>
                    <a:pt x="0" y="6"/>
                  </a:lnTo>
                  <a:lnTo>
                    <a:pt x="4" y="0"/>
                  </a:lnTo>
                  <a:lnTo>
                    <a:pt x="8"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192" name="Freeform 399"/>
            <p:cNvSpPr>
              <a:spLocks/>
            </p:cNvSpPr>
            <p:nvPr/>
          </p:nvSpPr>
          <p:spPr bwMode="auto">
            <a:xfrm>
              <a:off x="716" y="618"/>
              <a:ext cx="24" cy="60"/>
            </a:xfrm>
            <a:custGeom>
              <a:avLst/>
              <a:gdLst>
                <a:gd name="T0" fmla="*/ 20 w 24"/>
                <a:gd name="T1" fmla="*/ 0 h 60"/>
                <a:gd name="T2" fmla="*/ 22 w 24"/>
                <a:gd name="T3" fmla="*/ 10 h 60"/>
                <a:gd name="T4" fmla="*/ 22 w 24"/>
                <a:gd name="T5" fmla="*/ 12 h 60"/>
                <a:gd name="T6" fmla="*/ 22 w 24"/>
                <a:gd name="T7" fmla="*/ 14 h 60"/>
                <a:gd name="T8" fmla="*/ 20 w 24"/>
                <a:gd name="T9" fmla="*/ 14 h 60"/>
                <a:gd name="T10" fmla="*/ 18 w 24"/>
                <a:gd name="T11" fmla="*/ 14 h 60"/>
                <a:gd name="T12" fmla="*/ 16 w 24"/>
                <a:gd name="T13" fmla="*/ 12 h 60"/>
                <a:gd name="T14" fmla="*/ 14 w 24"/>
                <a:gd name="T15" fmla="*/ 12 h 60"/>
                <a:gd name="T16" fmla="*/ 8 w 24"/>
                <a:gd name="T17" fmla="*/ 16 h 60"/>
                <a:gd name="T18" fmla="*/ 8 w 24"/>
                <a:gd name="T19" fmla="*/ 18 h 60"/>
                <a:gd name="T20" fmla="*/ 10 w 24"/>
                <a:gd name="T21" fmla="*/ 20 h 60"/>
                <a:gd name="T22" fmla="*/ 10 w 24"/>
                <a:gd name="T23" fmla="*/ 22 h 60"/>
                <a:gd name="T24" fmla="*/ 12 w 24"/>
                <a:gd name="T25" fmla="*/ 22 h 60"/>
                <a:gd name="T26" fmla="*/ 12 w 24"/>
                <a:gd name="T27" fmla="*/ 24 h 60"/>
                <a:gd name="T28" fmla="*/ 16 w 24"/>
                <a:gd name="T29" fmla="*/ 36 h 60"/>
                <a:gd name="T30" fmla="*/ 24 w 24"/>
                <a:gd name="T31" fmla="*/ 46 h 60"/>
                <a:gd name="T32" fmla="*/ 24 w 24"/>
                <a:gd name="T33" fmla="*/ 54 h 60"/>
                <a:gd name="T34" fmla="*/ 22 w 24"/>
                <a:gd name="T35" fmla="*/ 56 h 60"/>
                <a:gd name="T36" fmla="*/ 20 w 24"/>
                <a:gd name="T37" fmla="*/ 60 h 60"/>
                <a:gd name="T38" fmla="*/ 16 w 24"/>
                <a:gd name="T39" fmla="*/ 58 h 60"/>
                <a:gd name="T40" fmla="*/ 10 w 24"/>
                <a:gd name="T41" fmla="*/ 48 h 60"/>
                <a:gd name="T42" fmla="*/ 8 w 24"/>
                <a:gd name="T43" fmla="*/ 44 h 60"/>
                <a:gd name="T44" fmla="*/ 6 w 24"/>
                <a:gd name="T45" fmla="*/ 36 h 60"/>
                <a:gd name="T46" fmla="*/ 0 w 24"/>
                <a:gd name="T47" fmla="*/ 18 h 60"/>
                <a:gd name="T48" fmla="*/ 0 w 24"/>
                <a:gd name="T49" fmla="*/ 16 h 60"/>
                <a:gd name="T50" fmla="*/ 0 w 24"/>
                <a:gd name="T51" fmla="*/ 14 h 60"/>
                <a:gd name="T52" fmla="*/ 12 w 24"/>
                <a:gd name="T53" fmla="*/ 0 h 60"/>
                <a:gd name="T54" fmla="*/ 20 w 24"/>
                <a:gd name="T5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60">
                  <a:moveTo>
                    <a:pt x="20" y="0"/>
                  </a:moveTo>
                  <a:lnTo>
                    <a:pt x="22" y="10"/>
                  </a:lnTo>
                  <a:lnTo>
                    <a:pt x="22" y="12"/>
                  </a:lnTo>
                  <a:lnTo>
                    <a:pt x="22" y="14"/>
                  </a:lnTo>
                  <a:lnTo>
                    <a:pt x="20" y="14"/>
                  </a:lnTo>
                  <a:lnTo>
                    <a:pt x="18" y="14"/>
                  </a:lnTo>
                  <a:lnTo>
                    <a:pt x="16" y="12"/>
                  </a:lnTo>
                  <a:lnTo>
                    <a:pt x="14" y="12"/>
                  </a:lnTo>
                  <a:lnTo>
                    <a:pt x="8" y="16"/>
                  </a:lnTo>
                  <a:lnTo>
                    <a:pt x="8" y="18"/>
                  </a:lnTo>
                  <a:lnTo>
                    <a:pt x="10" y="20"/>
                  </a:lnTo>
                  <a:lnTo>
                    <a:pt x="10" y="22"/>
                  </a:lnTo>
                  <a:lnTo>
                    <a:pt x="12" y="22"/>
                  </a:lnTo>
                  <a:lnTo>
                    <a:pt x="12" y="24"/>
                  </a:lnTo>
                  <a:lnTo>
                    <a:pt x="16" y="36"/>
                  </a:lnTo>
                  <a:lnTo>
                    <a:pt x="24" y="46"/>
                  </a:lnTo>
                  <a:lnTo>
                    <a:pt x="24" y="54"/>
                  </a:lnTo>
                  <a:lnTo>
                    <a:pt x="22" y="56"/>
                  </a:lnTo>
                  <a:lnTo>
                    <a:pt x="20" y="60"/>
                  </a:lnTo>
                  <a:lnTo>
                    <a:pt x="16" y="58"/>
                  </a:lnTo>
                  <a:lnTo>
                    <a:pt x="10" y="48"/>
                  </a:lnTo>
                  <a:lnTo>
                    <a:pt x="8" y="44"/>
                  </a:lnTo>
                  <a:lnTo>
                    <a:pt x="6" y="36"/>
                  </a:lnTo>
                  <a:lnTo>
                    <a:pt x="0" y="18"/>
                  </a:lnTo>
                  <a:lnTo>
                    <a:pt x="0" y="16"/>
                  </a:lnTo>
                  <a:lnTo>
                    <a:pt x="0" y="14"/>
                  </a:lnTo>
                  <a:lnTo>
                    <a:pt x="12" y="0"/>
                  </a:lnTo>
                  <a:lnTo>
                    <a:pt x="20"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193" name="Freeform 400"/>
            <p:cNvSpPr>
              <a:spLocks/>
            </p:cNvSpPr>
            <p:nvPr/>
          </p:nvSpPr>
          <p:spPr bwMode="auto">
            <a:xfrm>
              <a:off x="704" y="720"/>
              <a:ext cx="12" cy="20"/>
            </a:xfrm>
            <a:custGeom>
              <a:avLst/>
              <a:gdLst>
                <a:gd name="T0" fmla="*/ 12 w 12"/>
                <a:gd name="T1" fmla="*/ 16 h 20"/>
                <a:gd name="T2" fmla="*/ 10 w 12"/>
                <a:gd name="T3" fmla="*/ 16 h 20"/>
                <a:gd name="T4" fmla="*/ 2 w 12"/>
                <a:gd name="T5" fmla="*/ 20 h 20"/>
                <a:gd name="T6" fmla="*/ 0 w 12"/>
                <a:gd name="T7" fmla="*/ 20 h 20"/>
                <a:gd name="T8" fmla="*/ 0 w 12"/>
                <a:gd name="T9" fmla="*/ 18 h 20"/>
                <a:gd name="T10" fmla="*/ 0 w 12"/>
                <a:gd name="T11" fmla="*/ 16 h 20"/>
                <a:gd name="T12" fmla="*/ 2 w 12"/>
                <a:gd name="T13" fmla="*/ 12 h 20"/>
                <a:gd name="T14" fmla="*/ 4 w 12"/>
                <a:gd name="T15" fmla="*/ 6 h 20"/>
                <a:gd name="T16" fmla="*/ 10 w 12"/>
                <a:gd name="T17" fmla="*/ 0 h 20"/>
                <a:gd name="T18" fmla="*/ 10 w 12"/>
                <a:gd name="T19" fmla="*/ 4 h 20"/>
                <a:gd name="T20" fmla="*/ 10 w 12"/>
                <a:gd name="T21" fmla="*/ 12 h 20"/>
                <a:gd name="T22" fmla="*/ 12 w 12"/>
                <a:gd name="T2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20">
                  <a:moveTo>
                    <a:pt x="12" y="16"/>
                  </a:moveTo>
                  <a:lnTo>
                    <a:pt x="10" y="16"/>
                  </a:lnTo>
                  <a:lnTo>
                    <a:pt x="2" y="20"/>
                  </a:lnTo>
                  <a:lnTo>
                    <a:pt x="0" y="20"/>
                  </a:lnTo>
                  <a:lnTo>
                    <a:pt x="0" y="18"/>
                  </a:lnTo>
                  <a:lnTo>
                    <a:pt x="0" y="16"/>
                  </a:lnTo>
                  <a:lnTo>
                    <a:pt x="2" y="12"/>
                  </a:lnTo>
                  <a:lnTo>
                    <a:pt x="4" y="6"/>
                  </a:lnTo>
                  <a:lnTo>
                    <a:pt x="10" y="0"/>
                  </a:lnTo>
                  <a:lnTo>
                    <a:pt x="10" y="4"/>
                  </a:lnTo>
                  <a:lnTo>
                    <a:pt x="10" y="12"/>
                  </a:lnTo>
                  <a:lnTo>
                    <a:pt x="12" y="1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194" name="Freeform 401"/>
          <p:cNvSpPr>
            <a:spLocks/>
          </p:cNvSpPr>
          <p:nvPr/>
        </p:nvSpPr>
        <p:spPr bwMode="auto">
          <a:xfrm>
            <a:off x="350838" y="1320800"/>
            <a:ext cx="1273175" cy="1003300"/>
          </a:xfrm>
          <a:custGeom>
            <a:avLst/>
            <a:gdLst>
              <a:gd name="T0" fmla="*/ 0 w 802"/>
              <a:gd name="T1" fmla="*/ 450 h 632"/>
              <a:gd name="T2" fmla="*/ 4 w 802"/>
              <a:gd name="T3" fmla="*/ 416 h 632"/>
              <a:gd name="T4" fmla="*/ 16 w 802"/>
              <a:gd name="T5" fmla="*/ 384 h 632"/>
              <a:gd name="T6" fmla="*/ 12 w 802"/>
              <a:gd name="T7" fmla="*/ 360 h 632"/>
              <a:gd name="T8" fmla="*/ 28 w 802"/>
              <a:gd name="T9" fmla="*/ 342 h 632"/>
              <a:gd name="T10" fmla="*/ 48 w 802"/>
              <a:gd name="T11" fmla="*/ 310 h 632"/>
              <a:gd name="T12" fmla="*/ 62 w 802"/>
              <a:gd name="T13" fmla="*/ 302 h 632"/>
              <a:gd name="T14" fmla="*/ 52 w 802"/>
              <a:gd name="T15" fmla="*/ 304 h 632"/>
              <a:gd name="T16" fmla="*/ 72 w 802"/>
              <a:gd name="T17" fmla="*/ 278 h 632"/>
              <a:gd name="T18" fmla="*/ 96 w 802"/>
              <a:gd name="T19" fmla="*/ 226 h 632"/>
              <a:gd name="T20" fmla="*/ 126 w 802"/>
              <a:gd name="T21" fmla="*/ 160 h 632"/>
              <a:gd name="T22" fmla="*/ 138 w 802"/>
              <a:gd name="T23" fmla="*/ 138 h 632"/>
              <a:gd name="T24" fmla="*/ 170 w 802"/>
              <a:gd name="T25" fmla="*/ 78 h 632"/>
              <a:gd name="T26" fmla="*/ 172 w 802"/>
              <a:gd name="T27" fmla="*/ 54 h 632"/>
              <a:gd name="T28" fmla="*/ 186 w 802"/>
              <a:gd name="T29" fmla="*/ 22 h 632"/>
              <a:gd name="T30" fmla="*/ 190 w 802"/>
              <a:gd name="T31" fmla="*/ 0 h 632"/>
              <a:gd name="T32" fmla="*/ 224 w 802"/>
              <a:gd name="T33" fmla="*/ 8 h 632"/>
              <a:gd name="T34" fmla="*/ 234 w 802"/>
              <a:gd name="T35" fmla="*/ 18 h 632"/>
              <a:gd name="T36" fmla="*/ 254 w 802"/>
              <a:gd name="T37" fmla="*/ 20 h 632"/>
              <a:gd name="T38" fmla="*/ 276 w 802"/>
              <a:gd name="T39" fmla="*/ 54 h 632"/>
              <a:gd name="T40" fmla="*/ 270 w 802"/>
              <a:gd name="T41" fmla="*/ 88 h 632"/>
              <a:gd name="T42" fmla="*/ 280 w 802"/>
              <a:gd name="T43" fmla="*/ 100 h 632"/>
              <a:gd name="T44" fmla="*/ 308 w 802"/>
              <a:gd name="T45" fmla="*/ 114 h 632"/>
              <a:gd name="T46" fmla="*/ 332 w 802"/>
              <a:gd name="T47" fmla="*/ 112 h 632"/>
              <a:gd name="T48" fmla="*/ 350 w 802"/>
              <a:gd name="T49" fmla="*/ 106 h 632"/>
              <a:gd name="T50" fmla="*/ 400 w 802"/>
              <a:gd name="T51" fmla="*/ 124 h 632"/>
              <a:gd name="T52" fmla="*/ 454 w 802"/>
              <a:gd name="T53" fmla="*/ 130 h 632"/>
              <a:gd name="T54" fmla="*/ 464 w 802"/>
              <a:gd name="T55" fmla="*/ 138 h 632"/>
              <a:gd name="T56" fmla="*/ 484 w 802"/>
              <a:gd name="T57" fmla="*/ 140 h 632"/>
              <a:gd name="T58" fmla="*/ 520 w 802"/>
              <a:gd name="T59" fmla="*/ 136 h 632"/>
              <a:gd name="T60" fmla="*/ 542 w 802"/>
              <a:gd name="T61" fmla="*/ 134 h 632"/>
              <a:gd name="T62" fmla="*/ 580 w 802"/>
              <a:gd name="T63" fmla="*/ 140 h 632"/>
              <a:gd name="T64" fmla="*/ 596 w 802"/>
              <a:gd name="T65" fmla="*/ 136 h 632"/>
              <a:gd name="T66" fmla="*/ 646 w 802"/>
              <a:gd name="T67" fmla="*/ 148 h 632"/>
              <a:gd name="T68" fmla="*/ 692 w 802"/>
              <a:gd name="T69" fmla="*/ 160 h 632"/>
              <a:gd name="T70" fmla="*/ 754 w 802"/>
              <a:gd name="T71" fmla="*/ 172 h 632"/>
              <a:gd name="T72" fmla="*/ 782 w 802"/>
              <a:gd name="T73" fmla="*/ 200 h 632"/>
              <a:gd name="T74" fmla="*/ 802 w 802"/>
              <a:gd name="T75" fmla="*/ 230 h 632"/>
              <a:gd name="T76" fmla="*/ 752 w 802"/>
              <a:gd name="T77" fmla="*/ 296 h 632"/>
              <a:gd name="T78" fmla="*/ 734 w 802"/>
              <a:gd name="T79" fmla="*/ 316 h 632"/>
              <a:gd name="T80" fmla="*/ 702 w 802"/>
              <a:gd name="T81" fmla="*/ 354 h 632"/>
              <a:gd name="T82" fmla="*/ 710 w 802"/>
              <a:gd name="T83" fmla="*/ 372 h 632"/>
              <a:gd name="T84" fmla="*/ 688 w 802"/>
              <a:gd name="T85" fmla="*/ 478 h 632"/>
              <a:gd name="T86" fmla="*/ 652 w 802"/>
              <a:gd name="T87" fmla="*/ 632 h 632"/>
              <a:gd name="T88" fmla="*/ 598 w 802"/>
              <a:gd name="T89" fmla="*/ 620 h 632"/>
              <a:gd name="T90" fmla="*/ 568 w 802"/>
              <a:gd name="T91" fmla="*/ 612 h 632"/>
              <a:gd name="T92" fmla="*/ 534 w 802"/>
              <a:gd name="T93" fmla="*/ 606 h 632"/>
              <a:gd name="T94" fmla="*/ 504 w 802"/>
              <a:gd name="T95" fmla="*/ 598 h 632"/>
              <a:gd name="T96" fmla="*/ 448 w 802"/>
              <a:gd name="T97" fmla="*/ 584 h 632"/>
              <a:gd name="T98" fmla="*/ 320 w 802"/>
              <a:gd name="T99" fmla="*/ 552 h 632"/>
              <a:gd name="T100" fmla="*/ 280 w 802"/>
              <a:gd name="T101" fmla="*/ 540 h 632"/>
              <a:gd name="T102" fmla="*/ 244 w 802"/>
              <a:gd name="T103" fmla="*/ 532 h 632"/>
              <a:gd name="T104" fmla="*/ 206 w 802"/>
              <a:gd name="T105" fmla="*/ 522 h 632"/>
              <a:gd name="T106" fmla="*/ 156 w 802"/>
              <a:gd name="T107" fmla="*/ 508 h 632"/>
              <a:gd name="T108" fmla="*/ 122 w 802"/>
              <a:gd name="T109" fmla="*/ 498 h 632"/>
              <a:gd name="T110" fmla="*/ 90 w 802"/>
              <a:gd name="T111" fmla="*/ 488 h 632"/>
              <a:gd name="T112" fmla="*/ 66 w 802"/>
              <a:gd name="T113" fmla="*/ 48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2" h="632">
                <a:moveTo>
                  <a:pt x="10" y="464"/>
                </a:moveTo>
                <a:lnTo>
                  <a:pt x="8" y="462"/>
                </a:lnTo>
                <a:lnTo>
                  <a:pt x="4" y="456"/>
                </a:lnTo>
                <a:lnTo>
                  <a:pt x="2" y="454"/>
                </a:lnTo>
                <a:lnTo>
                  <a:pt x="0" y="450"/>
                </a:lnTo>
                <a:lnTo>
                  <a:pt x="0" y="446"/>
                </a:lnTo>
                <a:lnTo>
                  <a:pt x="0" y="442"/>
                </a:lnTo>
                <a:lnTo>
                  <a:pt x="0" y="432"/>
                </a:lnTo>
                <a:lnTo>
                  <a:pt x="2" y="424"/>
                </a:lnTo>
                <a:lnTo>
                  <a:pt x="4" y="416"/>
                </a:lnTo>
                <a:lnTo>
                  <a:pt x="6" y="404"/>
                </a:lnTo>
                <a:lnTo>
                  <a:pt x="10" y="402"/>
                </a:lnTo>
                <a:lnTo>
                  <a:pt x="12" y="398"/>
                </a:lnTo>
                <a:lnTo>
                  <a:pt x="16" y="390"/>
                </a:lnTo>
                <a:lnTo>
                  <a:pt x="16" y="384"/>
                </a:lnTo>
                <a:lnTo>
                  <a:pt x="14" y="382"/>
                </a:lnTo>
                <a:lnTo>
                  <a:pt x="14" y="380"/>
                </a:lnTo>
                <a:lnTo>
                  <a:pt x="10" y="374"/>
                </a:lnTo>
                <a:lnTo>
                  <a:pt x="10" y="364"/>
                </a:lnTo>
                <a:lnTo>
                  <a:pt x="12" y="360"/>
                </a:lnTo>
                <a:lnTo>
                  <a:pt x="14" y="354"/>
                </a:lnTo>
                <a:lnTo>
                  <a:pt x="16" y="354"/>
                </a:lnTo>
                <a:lnTo>
                  <a:pt x="18" y="352"/>
                </a:lnTo>
                <a:lnTo>
                  <a:pt x="20" y="350"/>
                </a:lnTo>
                <a:lnTo>
                  <a:pt x="28" y="342"/>
                </a:lnTo>
                <a:lnTo>
                  <a:pt x="36" y="326"/>
                </a:lnTo>
                <a:lnTo>
                  <a:pt x="42" y="318"/>
                </a:lnTo>
                <a:lnTo>
                  <a:pt x="42" y="316"/>
                </a:lnTo>
                <a:lnTo>
                  <a:pt x="42" y="312"/>
                </a:lnTo>
                <a:lnTo>
                  <a:pt x="48" y="310"/>
                </a:lnTo>
                <a:lnTo>
                  <a:pt x="56" y="308"/>
                </a:lnTo>
                <a:lnTo>
                  <a:pt x="60" y="310"/>
                </a:lnTo>
                <a:lnTo>
                  <a:pt x="62" y="310"/>
                </a:lnTo>
                <a:lnTo>
                  <a:pt x="64" y="312"/>
                </a:lnTo>
                <a:lnTo>
                  <a:pt x="62" y="302"/>
                </a:lnTo>
                <a:lnTo>
                  <a:pt x="58" y="304"/>
                </a:lnTo>
                <a:lnTo>
                  <a:pt x="56" y="304"/>
                </a:lnTo>
                <a:lnTo>
                  <a:pt x="54" y="306"/>
                </a:lnTo>
                <a:lnTo>
                  <a:pt x="52" y="306"/>
                </a:lnTo>
                <a:lnTo>
                  <a:pt x="52" y="304"/>
                </a:lnTo>
                <a:lnTo>
                  <a:pt x="56" y="302"/>
                </a:lnTo>
                <a:lnTo>
                  <a:pt x="64" y="290"/>
                </a:lnTo>
                <a:lnTo>
                  <a:pt x="68" y="286"/>
                </a:lnTo>
                <a:lnTo>
                  <a:pt x="70" y="282"/>
                </a:lnTo>
                <a:lnTo>
                  <a:pt x="72" y="278"/>
                </a:lnTo>
                <a:lnTo>
                  <a:pt x="80" y="274"/>
                </a:lnTo>
                <a:lnTo>
                  <a:pt x="80" y="270"/>
                </a:lnTo>
                <a:lnTo>
                  <a:pt x="80" y="266"/>
                </a:lnTo>
                <a:lnTo>
                  <a:pt x="86" y="252"/>
                </a:lnTo>
                <a:lnTo>
                  <a:pt x="96" y="226"/>
                </a:lnTo>
                <a:lnTo>
                  <a:pt x="116" y="186"/>
                </a:lnTo>
                <a:lnTo>
                  <a:pt x="118" y="178"/>
                </a:lnTo>
                <a:lnTo>
                  <a:pt x="120" y="176"/>
                </a:lnTo>
                <a:lnTo>
                  <a:pt x="126" y="162"/>
                </a:lnTo>
                <a:lnTo>
                  <a:pt x="126" y="160"/>
                </a:lnTo>
                <a:lnTo>
                  <a:pt x="126" y="156"/>
                </a:lnTo>
                <a:lnTo>
                  <a:pt x="128" y="152"/>
                </a:lnTo>
                <a:lnTo>
                  <a:pt x="132" y="148"/>
                </a:lnTo>
                <a:lnTo>
                  <a:pt x="136" y="140"/>
                </a:lnTo>
                <a:lnTo>
                  <a:pt x="138" y="138"/>
                </a:lnTo>
                <a:lnTo>
                  <a:pt x="150" y="116"/>
                </a:lnTo>
                <a:lnTo>
                  <a:pt x="150" y="112"/>
                </a:lnTo>
                <a:lnTo>
                  <a:pt x="160" y="84"/>
                </a:lnTo>
                <a:lnTo>
                  <a:pt x="162" y="78"/>
                </a:lnTo>
                <a:lnTo>
                  <a:pt x="170" y="78"/>
                </a:lnTo>
                <a:lnTo>
                  <a:pt x="170" y="74"/>
                </a:lnTo>
                <a:lnTo>
                  <a:pt x="168" y="70"/>
                </a:lnTo>
                <a:lnTo>
                  <a:pt x="172" y="62"/>
                </a:lnTo>
                <a:lnTo>
                  <a:pt x="174" y="58"/>
                </a:lnTo>
                <a:lnTo>
                  <a:pt x="172" y="54"/>
                </a:lnTo>
                <a:lnTo>
                  <a:pt x="172" y="50"/>
                </a:lnTo>
                <a:lnTo>
                  <a:pt x="174" y="46"/>
                </a:lnTo>
                <a:lnTo>
                  <a:pt x="178" y="36"/>
                </a:lnTo>
                <a:lnTo>
                  <a:pt x="184" y="26"/>
                </a:lnTo>
                <a:lnTo>
                  <a:pt x="186" y="22"/>
                </a:lnTo>
                <a:lnTo>
                  <a:pt x="186" y="18"/>
                </a:lnTo>
                <a:lnTo>
                  <a:pt x="188" y="14"/>
                </a:lnTo>
                <a:lnTo>
                  <a:pt x="188" y="10"/>
                </a:lnTo>
                <a:lnTo>
                  <a:pt x="188" y="4"/>
                </a:lnTo>
                <a:lnTo>
                  <a:pt x="190" y="0"/>
                </a:lnTo>
                <a:lnTo>
                  <a:pt x="198" y="6"/>
                </a:lnTo>
                <a:lnTo>
                  <a:pt x="208" y="8"/>
                </a:lnTo>
                <a:lnTo>
                  <a:pt x="218" y="10"/>
                </a:lnTo>
                <a:lnTo>
                  <a:pt x="222" y="8"/>
                </a:lnTo>
                <a:lnTo>
                  <a:pt x="224" y="8"/>
                </a:lnTo>
                <a:lnTo>
                  <a:pt x="226" y="8"/>
                </a:lnTo>
                <a:lnTo>
                  <a:pt x="230" y="8"/>
                </a:lnTo>
                <a:lnTo>
                  <a:pt x="232" y="14"/>
                </a:lnTo>
                <a:lnTo>
                  <a:pt x="232" y="16"/>
                </a:lnTo>
                <a:lnTo>
                  <a:pt x="234" y="18"/>
                </a:lnTo>
                <a:lnTo>
                  <a:pt x="234" y="20"/>
                </a:lnTo>
                <a:lnTo>
                  <a:pt x="244" y="24"/>
                </a:lnTo>
                <a:lnTo>
                  <a:pt x="244" y="26"/>
                </a:lnTo>
                <a:lnTo>
                  <a:pt x="248" y="24"/>
                </a:lnTo>
                <a:lnTo>
                  <a:pt x="254" y="20"/>
                </a:lnTo>
                <a:lnTo>
                  <a:pt x="256" y="24"/>
                </a:lnTo>
                <a:lnTo>
                  <a:pt x="270" y="34"/>
                </a:lnTo>
                <a:lnTo>
                  <a:pt x="272" y="38"/>
                </a:lnTo>
                <a:lnTo>
                  <a:pt x="274" y="42"/>
                </a:lnTo>
                <a:lnTo>
                  <a:pt x="276" y="54"/>
                </a:lnTo>
                <a:lnTo>
                  <a:pt x="274" y="66"/>
                </a:lnTo>
                <a:lnTo>
                  <a:pt x="272" y="78"/>
                </a:lnTo>
                <a:lnTo>
                  <a:pt x="272" y="82"/>
                </a:lnTo>
                <a:lnTo>
                  <a:pt x="270" y="82"/>
                </a:lnTo>
                <a:lnTo>
                  <a:pt x="270" y="88"/>
                </a:lnTo>
                <a:lnTo>
                  <a:pt x="270" y="92"/>
                </a:lnTo>
                <a:lnTo>
                  <a:pt x="272" y="96"/>
                </a:lnTo>
                <a:lnTo>
                  <a:pt x="274" y="98"/>
                </a:lnTo>
                <a:lnTo>
                  <a:pt x="278" y="100"/>
                </a:lnTo>
                <a:lnTo>
                  <a:pt x="280" y="100"/>
                </a:lnTo>
                <a:lnTo>
                  <a:pt x="290" y="106"/>
                </a:lnTo>
                <a:lnTo>
                  <a:pt x="296" y="108"/>
                </a:lnTo>
                <a:lnTo>
                  <a:pt x="304" y="112"/>
                </a:lnTo>
                <a:lnTo>
                  <a:pt x="306" y="114"/>
                </a:lnTo>
                <a:lnTo>
                  <a:pt x="308" y="114"/>
                </a:lnTo>
                <a:lnTo>
                  <a:pt x="310" y="114"/>
                </a:lnTo>
                <a:lnTo>
                  <a:pt x="314" y="114"/>
                </a:lnTo>
                <a:lnTo>
                  <a:pt x="324" y="114"/>
                </a:lnTo>
                <a:lnTo>
                  <a:pt x="330" y="112"/>
                </a:lnTo>
                <a:lnTo>
                  <a:pt x="332" y="112"/>
                </a:lnTo>
                <a:lnTo>
                  <a:pt x="338" y="112"/>
                </a:lnTo>
                <a:lnTo>
                  <a:pt x="342" y="110"/>
                </a:lnTo>
                <a:lnTo>
                  <a:pt x="346" y="108"/>
                </a:lnTo>
                <a:lnTo>
                  <a:pt x="348" y="108"/>
                </a:lnTo>
                <a:lnTo>
                  <a:pt x="350" y="106"/>
                </a:lnTo>
                <a:lnTo>
                  <a:pt x="378" y="114"/>
                </a:lnTo>
                <a:lnTo>
                  <a:pt x="394" y="120"/>
                </a:lnTo>
                <a:lnTo>
                  <a:pt x="394" y="122"/>
                </a:lnTo>
                <a:lnTo>
                  <a:pt x="398" y="124"/>
                </a:lnTo>
                <a:lnTo>
                  <a:pt x="400" y="124"/>
                </a:lnTo>
                <a:lnTo>
                  <a:pt x="412" y="130"/>
                </a:lnTo>
                <a:lnTo>
                  <a:pt x="424" y="136"/>
                </a:lnTo>
                <a:lnTo>
                  <a:pt x="436" y="132"/>
                </a:lnTo>
                <a:lnTo>
                  <a:pt x="452" y="130"/>
                </a:lnTo>
                <a:lnTo>
                  <a:pt x="454" y="130"/>
                </a:lnTo>
                <a:lnTo>
                  <a:pt x="456" y="132"/>
                </a:lnTo>
                <a:lnTo>
                  <a:pt x="458" y="132"/>
                </a:lnTo>
                <a:lnTo>
                  <a:pt x="460" y="136"/>
                </a:lnTo>
                <a:lnTo>
                  <a:pt x="462" y="138"/>
                </a:lnTo>
                <a:lnTo>
                  <a:pt x="464" y="138"/>
                </a:lnTo>
                <a:lnTo>
                  <a:pt x="466" y="140"/>
                </a:lnTo>
                <a:lnTo>
                  <a:pt x="468" y="140"/>
                </a:lnTo>
                <a:lnTo>
                  <a:pt x="472" y="140"/>
                </a:lnTo>
                <a:lnTo>
                  <a:pt x="474" y="140"/>
                </a:lnTo>
                <a:lnTo>
                  <a:pt x="484" y="140"/>
                </a:lnTo>
                <a:lnTo>
                  <a:pt x="486" y="140"/>
                </a:lnTo>
                <a:lnTo>
                  <a:pt x="488" y="140"/>
                </a:lnTo>
                <a:lnTo>
                  <a:pt x="490" y="138"/>
                </a:lnTo>
                <a:lnTo>
                  <a:pt x="510" y="136"/>
                </a:lnTo>
                <a:lnTo>
                  <a:pt x="520" y="136"/>
                </a:lnTo>
                <a:lnTo>
                  <a:pt x="530" y="136"/>
                </a:lnTo>
                <a:lnTo>
                  <a:pt x="534" y="138"/>
                </a:lnTo>
                <a:lnTo>
                  <a:pt x="536" y="138"/>
                </a:lnTo>
                <a:lnTo>
                  <a:pt x="540" y="136"/>
                </a:lnTo>
                <a:lnTo>
                  <a:pt x="542" y="134"/>
                </a:lnTo>
                <a:lnTo>
                  <a:pt x="546" y="132"/>
                </a:lnTo>
                <a:lnTo>
                  <a:pt x="558" y="136"/>
                </a:lnTo>
                <a:lnTo>
                  <a:pt x="570" y="136"/>
                </a:lnTo>
                <a:lnTo>
                  <a:pt x="574" y="138"/>
                </a:lnTo>
                <a:lnTo>
                  <a:pt x="580" y="140"/>
                </a:lnTo>
                <a:lnTo>
                  <a:pt x="584" y="140"/>
                </a:lnTo>
                <a:lnTo>
                  <a:pt x="586" y="140"/>
                </a:lnTo>
                <a:lnTo>
                  <a:pt x="590" y="140"/>
                </a:lnTo>
                <a:lnTo>
                  <a:pt x="594" y="138"/>
                </a:lnTo>
                <a:lnTo>
                  <a:pt x="596" y="136"/>
                </a:lnTo>
                <a:lnTo>
                  <a:pt x="608" y="140"/>
                </a:lnTo>
                <a:lnTo>
                  <a:pt x="618" y="142"/>
                </a:lnTo>
                <a:lnTo>
                  <a:pt x="630" y="144"/>
                </a:lnTo>
                <a:lnTo>
                  <a:pt x="638" y="146"/>
                </a:lnTo>
                <a:lnTo>
                  <a:pt x="646" y="148"/>
                </a:lnTo>
                <a:lnTo>
                  <a:pt x="662" y="152"/>
                </a:lnTo>
                <a:lnTo>
                  <a:pt x="668" y="154"/>
                </a:lnTo>
                <a:lnTo>
                  <a:pt x="680" y="156"/>
                </a:lnTo>
                <a:lnTo>
                  <a:pt x="686" y="158"/>
                </a:lnTo>
                <a:lnTo>
                  <a:pt x="692" y="160"/>
                </a:lnTo>
                <a:lnTo>
                  <a:pt x="696" y="160"/>
                </a:lnTo>
                <a:lnTo>
                  <a:pt x="720" y="166"/>
                </a:lnTo>
                <a:lnTo>
                  <a:pt x="732" y="168"/>
                </a:lnTo>
                <a:lnTo>
                  <a:pt x="746" y="172"/>
                </a:lnTo>
                <a:lnTo>
                  <a:pt x="754" y="172"/>
                </a:lnTo>
                <a:lnTo>
                  <a:pt x="762" y="174"/>
                </a:lnTo>
                <a:lnTo>
                  <a:pt x="772" y="178"/>
                </a:lnTo>
                <a:lnTo>
                  <a:pt x="776" y="178"/>
                </a:lnTo>
                <a:lnTo>
                  <a:pt x="776" y="190"/>
                </a:lnTo>
                <a:lnTo>
                  <a:pt x="782" y="200"/>
                </a:lnTo>
                <a:lnTo>
                  <a:pt x="786" y="200"/>
                </a:lnTo>
                <a:lnTo>
                  <a:pt x="798" y="210"/>
                </a:lnTo>
                <a:lnTo>
                  <a:pt x="798" y="214"/>
                </a:lnTo>
                <a:lnTo>
                  <a:pt x="798" y="216"/>
                </a:lnTo>
                <a:lnTo>
                  <a:pt x="802" y="230"/>
                </a:lnTo>
                <a:lnTo>
                  <a:pt x="798" y="234"/>
                </a:lnTo>
                <a:lnTo>
                  <a:pt x="784" y="250"/>
                </a:lnTo>
                <a:lnTo>
                  <a:pt x="780" y="254"/>
                </a:lnTo>
                <a:lnTo>
                  <a:pt x="756" y="286"/>
                </a:lnTo>
                <a:lnTo>
                  <a:pt x="752" y="296"/>
                </a:lnTo>
                <a:lnTo>
                  <a:pt x="748" y="302"/>
                </a:lnTo>
                <a:lnTo>
                  <a:pt x="742" y="310"/>
                </a:lnTo>
                <a:lnTo>
                  <a:pt x="738" y="314"/>
                </a:lnTo>
                <a:lnTo>
                  <a:pt x="736" y="316"/>
                </a:lnTo>
                <a:lnTo>
                  <a:pt x="734" y="316"/>
                </a:lnTo>
                <a:lnTo>
                  <a:pt x="728" y="318"/>
                </a:lnTo>
                <a:lnTo>
                  <a:pt x="726" y="320"/>
                </a:lnTo>
                <a:lnTo>
                  <a:pt x="716" y="334"/>
                </a:lnTo>
                <a:lnTo>
                  <a:pt x="704" y="346"/>
                </a:lnTo>
                <a:lnTo>
                  <a:pt x="702" y="354"/>
                </a:lnTo>
                <a:lnTo>
                  <a:pt x="700" y="366"/>
                </a:lnTo>
                <a:lnTo>
                  <a:pt x="700" y="368"/>
                </a:lnTo>
                <a:lnTo>
                  <a:pt x="702" y="370"/>
                </a:lnTo>
                <a:lnTo>
                  <a:pt x="704" y="372"/>
                </a:lnTo>
                <a:lnTo>
                  <a:pt x="710" y="372"/>
                </a:lnTo>
                <a:lnTo>
                  <a:pt x="718" y="374"/>
                </a:lnTo>
                <a:lnTo>
                  <a:pt x="724" y="386"/>
                </a:lnTo>
                <a:lnTo>
                  <a:pt x="720" y="392"/>
                </a:lnTo>
                <a:lnTo>
                  <a:pt x="702" y="426"/>
                </a:lnTo>
                <a:lnTo>
                  <a:pt x="688" y="478"/>
                </a:lnTo>
                <a:lnTo>
                  <a:pt x="678" y="516"/>
                </a:lnTo>
                <a:lnTo>
                  <a:pt x="670" y="554"/>
                </a:lnTo>
                <a:lnTo>
                  <a:pt x="650" y="626"/>
                </a:lnTo>
                <a:lnTo>
                  <a:pt x="650" y="630"/>
                </a:lnTo>
                <a:lnTo>
                  <a:pt x="652" y="632"/>
                </a:lnTo>
                <a:lnTo>
                  <a:pt x="650" y="632"/>
                </a:lnTo>
                <a:lnTo>
                  <a:pt x="646" y="632"/>
                </a:lnTo>
                <a:lnTo>
                  <a:pt x="644" y="630"/>
                </a:lnTo>
                <a:lnTo>
                  <a:pt x="640" y="630"/>
                </a:lnTo>
                <a:lnTo>
                  <a:pt x="598" y="620"/>
                </a:lnTo>
                <a:lnTo>
                  <a:pt x="594" y="618"/>
                </a:lnTo>
                <a:lnTo>
                  <a:pt x="586" y="618"/>
                </a:lnTo>
                <a:lnTo>
                  <a:pt x="578" y="616"/>
                </a:lnTo>
                <a:lnTo>
                  <a:pt x="574" y="614"/>
                </a:lnTo>
                <a:lnTo>
                  <a:pt x="568" y="612"/>
                </a:lnTo>
                <a:lnTo>
                  <a:pt x="564" y="612"/>
                </a:lnTo>
                <a:lnTo>
                  <a:pt x="554" y="610"/>
                </a:lnTo>
                <a:lnTo>
                  <a:pt x="550" y="608"/>
                </a:lnTo>
                <a:lnTo>
                  <a:pt x="538" y="606"/>
                </a:lnTo>
                <a:lnTo>
                  <a:pt x="534" y="606"/>
                </a:lnTo>
                <a:lnTo>
                  <a:pt x="528" y="604"/>
                </a:lnTo>
                <a:lnTo>
                  <a:pt x="524" y="602"/>
                </a:lnTo>
                <a:lnTo>
                  <a:pt x="518" y="600"/>
                </a:lnTo>
                <a:lnTo>
                  <a:pt x="512" y="600"/>
                </a:lnTo>
                <a:lnTo>
                  <a:pt x="504" y="598"/>
                </a:lnTo>
                <a:lnTo>
                  <a:pt x="488" y="594"/>
                </a:lnTo>
                <a:lnTo>
                  <a:pt x="478" y="592"/>
                </a:lnTo>
                <a:lnTo>
                  <a:pt x="468" y="588"/>
                </a:lnTo>
                <a:lnTo>
                  <a:pt x="454" y="586"/>
                </a:lnTo>
                <a:lnTo>
                  <a:pt x="448" y="584"/>
                </a:lnTo>
                <a:lnTo>
                  <a:pt x="434" y="580"/>
                </a:lnTo>
                <a:lnTo>
                  <a:pt x="382" y="568"/>
                </a:lnTo>
                <a:lnTo>
                  <a:pt x="378" y="566"/>
                </a:lnTo>
                <a:lnTo>
                  <a:pt x="352" y="560"/>
                </a:lnTo>
                <a:lnTo>
                  <a:pt x="320" y="552"/>
                </a:lnTo>
                <a:lnTo>
                  <a:pt x="312" y="550"/>
                </a:lnTo>
                <a:lnTo>
                  <a:pt x="306" y="548"/>
                </a:lnTo>
                <a:lnTo>
                  <a:pt x="298" y="546"/>
                </a:lnTo>
                <a:lnTo>
                  <a:pt x="286" y="542"/>
                </a:lnTo>
                <a:lnTo>
                  <a:pt x="280" y="540"/>
                </a:lnTo>
                <a:lnTo>
                  <a:pt x="276" y="540"/>
                </a:lnTo>
                <a:lnTo>
                  <a:pt x="266" y="538"/>
                </a:lnTo>
                <a:lnTo>
                  <a:pt x="254" y="534"/>
                </a:lnTo>
                <a:lnTo>
                  <a:pt x="248" y="534"/>
                </a:lnTo>
                <a:lnTo>
                  <a:pt x="244" y="532"/>
                </a:lnTo>
                <a:lnTo>
                  <a:pt x="232" y="528"/>
                </a:lnTo>
                <a:lnTo>
                  <a:pt x="228" y="528"/>
                </a:lnTo>
                <a:lnTo>
                  <a:pt x="220" y="526"/>
                </a:lnTo>
                <a:lnTo>
                  <a:pt x="212" y="522"/>
                </a:lnTo>
                <a:lnTo>
                  <a:pt x="206" y="522"/>
                </a:lnTo>
                <a:lnTo>
                  <a:pt x="202" y="520"/>
                </a:lnTo>
                <a:lnTo>
                  <a:pt x="192" y="518"/>
                </a:lnTo>
                <a:lnTo>
                  <a:pt x="190" y="516"/>
                </a:lnTo>
                <a:lnTo>
                  <a:pt x="184" y="516"/>
                </a:lnTo>
                <a:lnTo>
                  <a:pt x="156" y="508"/>
                </a:lnTo>
                <a:lnTo>
                  <a:pt x="148" y="506"/>
                </a:lnTo>
                <a:lnTo>
                  <a:pt x="146" y="504"/>
                </a:lnTo>
                <a:lnTo>
                  <a:pt x="136" y="502"/>
                </a:lnTo>
                <a:lnTo>
                  <a:pt x="130" y="500"/>
                </a:lnTo>
                <a:lnTo>
                  <a:pt x="122" y="498"/>
                </a:lnTo>
                <a:lnTo>
                  <a:pt x="108" y="494"/>
                </a:lnTo>
                <a:lnTo>
                  <a:pt x="104" y="492"/>
                </a:lnTo>
                <a:lnTo>
                  <a:pt x="98" y="492"/>
                </a:lnTo>
                <a:lnTo>
                  <a:pt x="94" y="490"/>
                </a:lnTo>
                <a:lnTo>
                  <a:pt x="90" y="488"/>
                </a:lnTo>
                <a:lnTo>
                  <a:pt x="86" y="486"/>
                </a:lnTo>
                <a:lnTo>
                  <a:pt x="82" y="486"/>
                </a:lnTo>
                <a:lnTo>
                  <a:pt x="76" y="484"/>
                </a:lnTo>
                <a:lnTo>
                  <a:pt x="72" y="482"/>
                </a:lnTo>
                <a:lnTo>
                  <a:pt x="66" y="482"/>
                </a:lnTo>
                <a:lnTo>
                  <a:pt x="36" y="472"/>
                </a:lnTo>
                <a:lnTo>
                  <a:pt x="30" y="470"/>
                </a:lnTo>
                <a:lnTo>
                  <a:pt x="10" y="46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195" name="Freeform 402"/>
          <p:cNvSpPr>
            <a:spLocks/>
          </p:cNvSpPr>
          <p:nvPr/>
        </p:nvSpPr>
        <p:spPr bwMode="auto">
          <a:xfrm>
            <a:off x="3287713" y="1879600"/>
            <a:ext cx="1101725" cy="682625"/>
          </a:xfrm>
          <a:custGeom>
            <a:avLst/>
            <a:gdLst>
              <a:gd name="T0" fmla="*/ 2 w 694"/>
              <a:gd name="T1" fmla="*/ 320 h 430"/>
              <a:gd name="T2" fmla="*/ 6 w 694"/>
              <a:gd name="T3" fmla="*/ 282 h 430"/>
              <a:gd name="T4" fmla="*/ 12 w 694"/>
              <a:gd name="T5" fmla="*/ 210 h 430"/>
              <a:gd name="T6" fmla="*/ 22 w 694"/>
              <a:gd name="T7" fmla="*/ 110 h 430"/>
              <a:gd name="T8" fmla="*/ 26 w 694"/>
              <a:gd name="T9" fmla="*/ 86 h 430"/>
              <a:gd name="T10" fmla="*/ 30 w 694"/>
              <a:gd name="T11" fmla="*/ 44 h 430"/>
              <a:gd name="T12" fmla="*/ 48 w 694"/>
              <a:gd name="T13" fmla="*/ 2 h 430"/>
              <a:gd name="T14" fmla="*/ 180 w 694"/>
              <a:gd name="T15" fmla="*/ 10 h 430"/>
              <a:gd name="T16" fmla="*/ 218 w 694"/>
              <a:gd name="T17" fmla="*/ 14 h 430"/>
              <a:gd name="T18" fmla="*/ 254 w 694"/>
              <a:gd name="T19" fmla="*/ 14 h 430"/>
              <a:gd name="T20" fmla="*/ 272 w 694"/>
              <a:gd name="T21" fmla="*/ 16 h 430"/>
              <a:gd name="T22" fmla="*/ 292 w 694"/>
              <a:gd name="T23" fmla="*/ 18 h 430"/>
              <a:gd name="T24" fmla="*/ 324 w 694"/>
              <a:gd name="T25" fmla="*/ 18 h 430"/>
              <a:gd name="T26" fmla="*/ 354 w 694"/>
              <a:gd name="T27" fmla="*/ 20 h 430"/>
              <a:gd name="T28" fmla="*/ 402 w 694"/>
              <a:gd name="T29" fmla="*/ 22 h 430"/>
              <a:gd name="T30" fmla="*/ 430 w 694"/>
              <a:gd name="T31" fmla="*/ 24 h 430"/>
              <a:gd name="T32" fmla="*/ 452 w 694"/>
              <a:gd name="T33" fmla="*/ 24 h 430"/>
              <a:gd name="T34" fmla="*/ 506 w 694"/>
              <a:gd name="T35" fmla="*/ 26 h 430"/>
              <a:gd name="T36" fmla="*/ 536 w 694"/>
              <a:gd name="T37" fmla="*/ 26 h 430"/>
              <a:gd name="T38" fmla="*/ 582 w 694"/>
              <a:gd name="T39" fmla="*/ 26 h 430"/>
              <a:gd name="T40" fmla="*/ 684 w 694"/>
              <a:gd name="T41" fmla="*/ 38 h 430"/>
              <a:gd name="T42" fmla="*/ 666 w 694"/>
              <a:gd name="T43" fmla="*/ 56 h 430"/>
              <a:gd name="T44" fmla="*/ 670 w 694"/>
              <a:gd name="T45" fmla="*/ 88 h 430"/>
              <a:gd name="T46" fmla="*/ 682 w 694"/>
              <a:gd name="T47" fmla="*/ 92 h 430"/>
              <a:gd name="T48" fmla="*/ 694 w 694"/>
              <a:gd name="T49" fmla="*/ 110 h 430"/>
              <a:gd name="T50" fmla="*/ 692 w 694"/>
              <a:gd name="T51" fmla="*/ 304 h 430"/>
              <a:gd name="T52" fmla="*/ 680 w 694"/>
              <a:gd name="T53" fmla="*/ 322 h 430"/>
              <a:gd name="T54" fmla="*/ 684 w 694"/>
              <a:gd name="T55" fmla="*/ 340 h 430"/>
              <a:gd name="T56" fmla="*/ 690 w 694"/>
              <a:gd name="T57" fmla="*/ 348 h 430"/>
              <a:gd name="T58" fmla="*/ 684 w 694"/>
              <a:gd name="T59" fmla="*/ 386 h 430"/>
              <a:gd name="T60" fmla="*/ 674 w 694"/>
              <a:gd name="T61" fmla="*/ 404 h 430"/>
              <a:gd name="T62" fmla="*/ 686 w 694"/>
              <a:gd name="T63" fmla="*/ 414 h 430"/>
              <a:gd name="T64" fmla="*/ 688 w 694"/>
              <a:gd name="T65" fmla="*/ 430 h 430"/>
              <a:gd name="T66" fmla="*/ 658 w 694"/>
              <a:gd name="T67" fmla="*/ 406 h 430"/>
              <a:gd name="T68" fmla="*/ 636 w 694"/>
              <a:gd name="T69" fmla="*/ 398 h 430"/>
              <a:gd name="T70" fmla="*/ 620 w 694"/>
              <a:gd name="T71" fmla="*/ 390 h 430"/>
              <a:gd name="T72" fmla="*/ 606 w 694"/>
              <a:gd name="T73" fmla="*/ 388 h 430"/>
              <a:gd name="T74" fmla="*/ 574 w 694"/>
              <a:gd name="T75" fmla="*/ 388 h 430"/>
              <a:gd name="T76" fmla="*/ 558 w 694"/>
              <a:gd name="T77" fmla="*/ 394 h 430"/>
              <a:gd name="T78" fmla="*/ 548 w 694"/>
              <a:gd name="T79" fmla="*/ 398 h 430"/>
              <a:gd name="T80" fmla="*/ 512 w 694"/>
              <a:gd name="T81" fmla="*/ 378 h 430"/>
              <a:gd name="T82" fmla="*/ 456 w 694"/>
              <a:gd name="T83" fmla="*/ 370 h 430"/>
              <a:gd name="T84" fmla="*/ 402 w 694"/>
              <a:gd name="T85" fmla="*/ 368 h 430"/>
              <a:gd name="T86" fmla="*/ 376 w 694"/>
              <a:gd name="T87" fmla="*/ 366 h 430"/>
              <a:gd name="T88" fmla="*/ 336 w 694"/>
              <a:gd name="T89" fmla="*/ 364 h 430"/>
              <a:gd name="T90" fmla="*/ 298 w 694"/>
              <a:gd name="T91" fmla="*/ 362 h 430"/>
              <a:gd name="T92" fmla="*/ 260 w 694"/>
              <a:gd name="T93" fmla="*/ 360 h 430"/>
              <a:gd name="T94" fmla="*/ 244 w 694"/>
              <a:gd name="T95" fmla="*/ 360 h 430"/>
              <a:gd name="T96" fmla="*/ 210 w 694"/>
              <a:gd name="T97" fmla="*/ 358 h 430"/>
              <a:gd name="T98" fmla="*/ 172 w 694"/>
              <a:gd name="T99" fmla="*/ 356 h 430"/>
              <a:gd name="T100" fmla="*/ 128 w 694"/>
              <a:gd name="T101" fmla="*/ 352 h 430"/>
              <a:gd name="T102" fmla="*/ 6 w 694"/>
              <a:gd name="T103" fmla="*/ 34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4" h="430">
                <a:moveTo>
                  <a:pt x="0" y="342"/>
                </a:moveTo>
                <a:lnTo>
                  <a:pt x="2" y="328"/>
                </a:lnTo>
                <a:lnTo>
                  <a:pt x="2" y="324"/>
                </a:lnTo>
                <a:lnTo>
                  <a:pt x="2" y="320"/>
                </a:lnTo>
                <a:lnTo>
                  <a:pt x="2" y="316"/>
                </a:lnTo>
                <a:lnTo>
                  <a:pt x="2" y="308"/>
                </a:lnTo>
                <a:lnTo>
                  <a:pt x="4" y="298"/>
                </a:lnTo>
                <a:lnTo>
                  <a:pt x="6" y="282"/>
                </a:lnTo>
                <a:lnTo>
                  <a:pt x="6" y="266"/>
                </a:lnTo>
                <a:lnTo>
                  <a:pt x="8" y="244"/>
                </a:lnTo>
                <a:lnTo>
                  <a:pt x="10" y="224"/>
                </a:lnTo>
                <a:lnTo>
                  <a:pt x="12" y="210"/>
                </a:lnTo>
                <a:lnTo>
                  <a:pt x="12" y="206"/>
                </a:lnTo>
                <a:lnTo>
                  <a:pt x="12" y="202"/>
                </a:lnTo>
                <a:lnTo>
                  <a:pt x="20" y="126"/>
                </a:lnTo>
                <a:lnTo>
                  <a:pt x="22" y="110"/>
                </a:lnTo>
                <a:lnTo>
                  <a:pt x="24" y="110"/>
                </a:lnTo>
                <a:lnTo>
                  <a:pt x="24" y="106"/>
                </a:lnTo>
                <a:lnTo>
                  <a:pt x="26" y="92"/>
                </a:lnTo>
                <a:lnTo>
                  <a:pt x="26" y="86"/>
                </a:lnTo>
                <a:lnTo>
                  <a:pt x="26" y="80"/>
                </a:lnTo>
                <a:lnTo>
                  <a:pt x="28" y="70"/>
                </a:lnTo>
                <a:lnTo>
                  <a:pt x="28" y="68"/>
                </a:lnTo>
                <a:lnTo>
                  <a:pt x="30" y="44"/>
                </a:lnTo>
                <a:lnTo>
                  <a:pt x="34" y="8"/>
                </a:lnTo>
                <a:lnTo>
                  <a:pt x="34" y="0"/>
                </a:lnTo>
                <a:lnTo>
                  <a:pt x="42" y="0"/>
                </a:lnTo>
                <a:lnTo>
                  <a:pt x="48" y="2"/>
                </a:lnTo>
                <a:lnTo>
                  <a:pt x="80" y="4"/>
                </a:lnTo>
                <a:lnTo>
                  <a:pt x="122" y="6"/>
                </a:lnTo>
                <a:lnTo>
                  <a:pt x="166" y="10"/>
                </a:lnTo>
                <a:lnTo>
                  <a:pt x="180" y="10"/>
                </a:lnTo>
                <a:lnTo>
                  <a:pt x="192" y="12"/>
                </a:lnTo>
                <a:lnTo>
                  <a:pt x="200" y="12"/>
                </a:lnTo>
                <a:lnTo>
                  <a:pt x="208" y="12"/>
                </a:lnTo>
                <a:lnTo>
                  <a:pt x="218" y="14"/>
                </a:lnTo>
                <a:lnTo>
                  <a:pt x="226" y="14"/>
                </a:lnTo>
                <a:lnTo>
                  <a:pt x="230" y="14"/>
                </a:lnTo>
                <a:lnTo>
                  <a:pt x="250" y="14"/>
                </a:lnTo>
                <a:lnTo>
                  <a:pt x="254" y="14"/>
                </a:lnTo>
                <a:lnTo>
                  <a:pt x="260" y="16"/>
                </a:lnTo>
                <a:lnTo>
                  <a:pt x="264" y="16"/>
                </a:lnTo>
                <a:lnTo>
                  <a:pt x="268" y="16"/>
                </a:lnTo>
                <a:lnTo>
                  <a:pt x="272" y="16"/>
                </a:lnTo>
                <a:lnTo>
                  <a:pt x="276" y="16"/>
                </a:lnTo>
                <a:lnTo>
                  <a:pt x="280" y="16"/>
                </a:lnTo>
                <a:lnTo>
                  <a:pt x="290" y="16"/>
                </a:lnTo>
                <a:lnTo>
                  <a:pt x="292" y="18"/>
                </a:lnTo>
                <a:lnTo>
                  <a:pt x="298" y="18"/>
                </a:lnTo>
                <a:lnTo>
                  <a:pt x="302" y="18"/>
                </a:lnTo>
                <a:lnTo>
                  <a:pt x="316" y="18"/>
                </a:lnTo>
                <a:lnTo>
                  <a:pt x="324" y="18"/>
                </a:lnTo>
                <a:lnTo>
                  <a:pt x="332" y="20"/>
                </a:lnTo>
                <a:lnTo>
                  <a:pt x="334" y="20"/>
                </a:lnTo>
                <a:lnTo>
                  <a:pt x="344" y="20"/>
                </a:lnTo>
                <a:lnTo>
                  <a:pt x="354" y="20"/>
                </a:lnTo>
                <a:lnTo>
                  <a:pt x="378" y="20"/>
                </a:lnTo>
                <a:lnTo>
                  <a:pt x="386" y="22"/>
                </a:lnTo>
                <a:lnTo>
                  <a:pt x="390" y="22"/>
                </a:lnTo>
                <a:lnTo>
                  <a:pt x="402" y="22"/>
                </a:lnTo>
                <a:lnTo>
                  <a:pt x="410" y="22"/>
                </a:lnTo>
                <a:lnTo>
                  <a:pt x="418" y="22"/>
                </a:lnTo>
                <a:lnTo>
                  <a:pt x="424" y="22"/>
                </a:lnTo>
                <a:lnTo>
                  <a:pt x="430" y="24"/>
                </a:lnTo>
                <a:lnTo>
                  <a:pt x="434" y="24"/>
                </a:lnTo>
                <a:lnTo>
                  <a:pt x="440" y="24"/>
                </a:lnTo>
                <a:lnTo>
                  <a:pt x="448" y="24"/>
                </a:lnTo>
                <a:lnTo>
                  <a:pt x="452" y="24"/>
                </a:lnTo>
                <a:lnTo>
                  <a:pt x="456" y="24"/>
                </a:lnTo>
                <a:lnTo>
                  <a:pt x="460" y="24"/>
                </a:lnTo>
                <a:lnTo>
                  <a:pt x="464" y="24"/>
                </a:lnTo>
                <a:lnTo>
                  <a:pt x="506" y="26"/>
                </a:lnTo>
                <a:lnTo>
                  <a:pt x="512" y="26"/>
                </a:lnTo>
                <a:lnTo>
                  <a:pt x="520" y="26"/>
                </a:lnTo>
                <a:lnTo>
                  <a:pt x="528" y="26"/>
                </a:lnTo>
                <a:lnTo>
                  <a:pt x="536" y="26"/>
                </a:lnTo>
                <a:lnTo>
                  <a:pt x="546" y="26"/>
                </a:lnTo>
                <a:lnTo>
                  <a:pt x="560" y="26"/>
                </a:lnTo>
                <a:lnTo>
                  <a:pt x="576" y="26"/>
                </a:lnTo>
                <a:lnTo>
                  <a:pt x="582" y="26"/>
                </a:lnTo>
                <a:lnTo>
                  <a:pt x="640" y="28"/>
                </a:lnTo>
                <a:lnTo>
                  <a:pt x="682" y="28"/>
                </a:lnTo>
                <a:lnTo>
                  <a:pt x="684" y="28"/>
                </a:lnTo>
                <a:lnTo>
                  <a:pt x="684" y="38"/>
                </a:lnTo>
                <a:lnTo>
                  <a:pt x="676" y="50"/>
                </a:lnTo>
                <a:lnTo>
                  <a:pt x="674" y="54"/>
                </a:lnTo>
                <a:lnTo>
                  <a:pt x="670" y="54"/>
                </a:lnTo>
                <a:lnTo>
                  <a:pt x="666" y="56"/>
                </a:lnTo>
                <a:lnTo>
                  <a:pt x="660" y="62"/>
                </a:lnTo>
                <a:lnTo>
                  <a:pt x="658" y="66"/>
                </a:lnTo>
                <a:lnTo>
                  <a:pt x="658" y="68"/>
                </a:lnTo>
                <a:lnTo>
                  <a:pt x="670" y="88"/>
                </a:lnTo>
                <a:lnTo>
                  <a:pt x="674" y="92"/>
                </a:lnTo>
                <a:lnTo>
                  <a:pt x="676" y="92"/>
                </a:lnTo>
                <a:lnTo>
                  <a:pt x="678" y="92"/>
                </a:lnTo>
                <a:lnTo>
                  <a:pt x="682" y="92"/>
                </a:lnTo>
                <a:lnTo>
                  <a:pt x="686" y="94"/>
                </a:lnTo>
                <a:lnTo>
                  <a:pt x="688" y="98"/>
                </a:lnTo>
                <a:lnTo>
                  <a:pt x="694" y="104"/>
                </a:lnTo>
                <a:lnTo>
                  <a:pt x="694" y="110"/>
                </a:lnTo>
                <a:lnTo>
                  <a:pt x="694" y="124"/>
                </a:lnTo>
                <a:lnTo>
                  <a:pt x="692" y="196"/>
                </a:lnTo>
                <a:lnTo>
                  <a:pt x="692" y="264"/>
                </a:lnTo>
                <a:lnTo>
                  <a:pt x="692" y="304"/>
                </a:lnTo>
                <a:lnTo>
                  <a:pt x="692" y="310"/>
                </a:lnTo>
                <a:lnTo>
                  <a:pt x="692" y="316"/>
                </a:lnTo>
                <a:lnTo>
                  <a:pt x="678" y="314"/>
                </a:lnTo>
                <a:lnTo>
                  <a:pt x="680" y="322"/>
                </a:lnTo>
                <a:lnTo>
                  <a:pt x="682" y="324"/>
                </a:lnTo>
                <a:lnTo>
                  <a:pt x="684" y="328"/>
                </a:lnTo>
                <a:lnTo>
                  <a:pt x="684" y="336"/>
                </a:lnTo>
                <a:lnTo>
                  <a:pt x="684" y="340"/>
                </a:lnTo>
                <a:lnTo>
                  <a:pt x="680" y="340"/>
                </a:lnTo>
                <a:lnTo>
                  <a:pt x="682" y="346"/>
                </a:lnTo>
                <a:lnTo>
                  <a:pt x="688" y="348"/>
                </a:lnTo>
                <a:lnTo>
                  <a:pt x="690" y="348"/>
                </a:lnTo>
                <a:lnTo>
                  <a:pt x="692" y="358"/>
                </a:lnTo>
                <a:lnTo>
                  <a:pt x="690" y="364"/>
                </a:lnTo>
                <a:lnTo>
                  <a:pt x="686" y="378"/>
                </a:lnTo>
                <a:lnTo>
                  <a:pt x="684" y="386"/>
                </a:lnTo>
                <a:lnTo>
                  <a:pt x="682" y="392"/>
                </a:lnTo>
                <a:lnTo>
                  <a:pt x="678" y="392"/>
                </a:lnTo>
                <a:lnTo>
                  <a:pt x="676" y="400"/>
                </a:lnTo>
                <a:lnTo>
                  <a:pt x="674" y="404"/>
                </a:lnTo>
                <a:lnTo>
                  <a:pt x="676" y="406"/>
                </a:lnTo>
                <a:lnTo>
                  <a:pt x="680" y="410"/>
                </a:lnTo>
                <a:lnTo>
                  <a:pt x="682" y="412"/>
                </a:lnTo>
                <a:lnTo>
                  <a:pt x="686" y="414"/>
                </a:lnTo>
                <a:lnTo>
                  <a:pt x="686" y="422"/>
                </a:lnTo>
                <a:lnTo>
                  <a:pt x="688" y="424"/>
                </a:lnTo>
                <a:lnTo>
                  <a:pt x="688" y="428"/>
                </a:lnTo>
                <a:lnTo>
                  <a:pt x="688" y="430"/>
                </a:lnTo>
                <a:lnTo>
                  <a:pt x="682" y="428"/>
                </a:lnTo>
                <a:lnTo>
                  <a:pt x="674" y="424"/>
                </a:lnTo>
                <a:lnTo>
                  <a:pt x="668" y="414"/>
                </a:lnTo>
                <a:lnTo>
                  <a:pt x="658" y="406"/>
                </a:lnTo>
                <a:lnTo>
                  <a:pt x="654" y="404"/>
                </a:lnTo>
                <a:lnTo>
                  <a:pt x="652" y="402"/>
                </a:lnTo>
                <a:lnTo>
                  <a:pt x="642" y="400"/>
                </a:lnTo>
                <a:lnTo>
                  <a:pt x="636" y="398"/>
                </a:lnTo>
                <a:lnTo>
                  <a:pt x="632" y="398"/>
                </a:lnTo>
                <a:lnTo>
                  <a:pt x="630" y="398"/>
                </a:lnTo>
                <a:lnTo>
                  <a:pt x="622" y="394"/>
                </a:lnTo>
                <a:lnTo>
                  <a:pt x="620" y="390"/>
                </a:lnTo>
                <a:lnTo>
                  <a:pt x="614" y="386"/>
                </a:lnTo>
                <a:lnTo>
                  <a:pt x="612" y="386"/>
                </a:lnTo>
                <a:lnTo>
                  <a:pt x="610" y="388"/>
                </a:lnTo>
                <a:lnTo>
                  <a:pt x="606" y="388"/>
                </a:lnTo>
                <a:lnTo>
                  <a:pt x="604" y="388"/>
                </a:lnTo>
                <a:lnTo>
                  <a:pt x="580" y="390"/>
                </a:lnTo>
                <a:lnTo>
                  <a:pt x="578" y="388"/>
                </a:lnTo>
                <a:lnTo>
                  <a:pt x="574" y="388"/>
                </a:lnTo>
                <a:lnTo>
                  <a:pt x="564" y="388"/>
                </a:lnTo>
                <a:lnTo>
                  <a:pt x="562" y="388"/>
                </a:lnTo>
                <a:lnTo>
                  <a:pt x="560" y="388"/>
                </a:lnTo>
                <a:lnTo>
                  <a:pt x="558" y="394"/>
                </a:lnTo>
                <a:lnTo>
                  <a:pt x="558" y="396"/>
                </a:lnTo>
                <a:lnTo>
                  <a:pt x="556" y="396"/>
                </a:lnTo>
                <a:lnTo>
                  <a:pt x="552" y="398"/>
                </a:lnTo>
                <a:lnTo>
                  <a:pt x="548" y="398"/>
                </a:lnTo>
                <a:lnTo>
                  <a:pt x="548" y="396"/>
                </a:lnTo>
                <a:lnTo>
                  <a:pt x="542" y="394"/>
                </a:lnTo>
                <a:lnTo>
                  <a:pt x="516" y="380"/>
                </a:lnTo>
                <a:lnTo>
                  <a:pt x="512" y="378"/>
                </a:lnTo>
                <a:lnTo>
                  <a:pt x="508" y="374"/>
                </a:lnTo>
                <a:lnTo>
                  <a:pt x="504" y="370"/>
                </a:lnTo>
                <a:lnTo>
                  <a:pt x="460" y="370"/>
                </a:lnTo>
                <a:lnTo>
                  <a:pt x="456" y="370"/>
                </a:lnTo>
                <a:lnTo>
                  <a:pt x="450" y="370"/>
                </a:lnTo>
                <a:lnTo>
                  <a:pt x="414" y="368"/>
                </a:lnTo>
                <a:lnTo>
                  <a:pt x="410" y="368"/>
                </a:lnTo>
                <a:lnTo>
                  <a:pt x="402" y="368"/>
                </a:lnTo>
                <a:lnTo>
                  <a:pt x="398" y="366"/>
                </a:lnTo>
                <a:lnTo>
                  <a:pt x="390" y="366"/>
                </a:lnTo>
                <a:lnTo>
                  <a:pt x="382" y="366"/>
                </a:lnTo>
                <a:lnTo>
                  <a:pt x="376" y="366"/>
                </a:lnTo>
                <a:lnTo>
                  <a:pt x="366" y="366"/>
                </a:lnTo>
                <a:lnTo>
                  <a:pt x="344" y="364"/>
                </a:lnTo>
                <a:lnTo>
                  <a:pt x="340" y="364"/>
                </a:lnTo>
                <a:lnTo>
                  <a:pt x="336" y="364"/>
                </a:lnTo>
                <a:lnTo>
                  <a:pt x="334" y="364"/>
                </a:lnTo>
                <a:lnTo>
                  <a:pt x="318" y="364"/>
                </a:lnTo>
                <a:lnTo>
                  <a:pt x="304" y="364"/>
                </a:lnTo>
                <a:lnTo>
                  <a:pt x="298" y="362"/>
                </a:lnTo>
                <a:lnTo>
                  <a:pt x="274" y="362"/>
                </a:lnTo>
                <a:lnTo>
                  <a:pt x="270" y="362"/>
                </a:lnTo>
                <a:lnTo>
                  <a:pt x="266" y="360"/>
                </a:lnTo>
                <a:lnTo>
                  <a:pt x="260" y="360"/>
                </a:lnTo>
                <a:lnTo>
                  <a:pt x="256" y="360"/>
                </a:lnTo>
                <a:lnTo>
                  <a:pt x="252" y="360"/>
                </a:lnTo>
                <a:lnTo>
                  <a:pt x="248" y="360"/>
                </a:lnTo>
                <a:lnTo>
                  <a:pt x="244" y="360"/>
                </a:lnTo>
                <a:lnTo>
                  <a:pt x="234" y="358"/>
                </a:lnTo>
                <a:lnTo>
                  <a:pt x="228" y="358"/>
                </a:lnTo>
                <a:lnTo>
                  <a:pt x="216" y="358"/>
                </a:lnTo>
                <a:lnTo>
                  <a:pt x="210" y="358"/>
                </a:lnTo>
                <a:lnTo>
                  <a:pt x="204" y="358"/>
                </a:lnTo>
                <a:lnTo>
                  <a:pt x="196" y="358"/>
                </a:lnTo>
                <a:lnTo>
                  <a:pt x="190" y="356"/>
                </a:lnTo>
                <a:lnTo>
                  <a:pt x="172" y="356"/>
                </a:lnTo>
                <a:lnTo>
                  <a:pt x="162" y="354"/>
                </a:lnTo>
                <a:lnTo>
                  <a:pt x="158" y="354"/>
                </a:lnTo>
                <a:lnTo>
                  <a:pt x="146" y="354"/>
                </a:lnTo>
                <a:lnTo>
                  <a:pt x="128" y="352"/>
                </a:lnTo>
                <a:lnTo>
                  <a:pt x="94" y="350"/>
                </a:lnTo>
                <a:lnTo>
                  <a:pt x="42" y="346"/>
                </a:lnTo>
                <a:lnTo>
                  <a:pt x="24" y="346"/>
                </a:lnTo>
                <a:lnTo>
                  <a:pt x="6" y="344"/>
                </a:lnTo>
                <a:lnTo>
                  <a:pt x="0" y="34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196" name="Freeform 403"/>
          <p:cNvSpPr>
            <a:spLocks/>
          </p:cNvSpPr>
          <p:nvPr/>
        </p:nvSpPr>
        <p:spPr bwMode="auto">
          <a:xfrm>
            <a:off x="7812088" y="1597025"/>
            <a:ext cx="260350" cy="511175"/>
          </a:xfrm>
          <a:custGeom>
            <a:avLst/>
            <a:gdLst>
              <a:gd name="T0" fmla="*/ 28 w 164"/>
              <a:gd name="T1" fmla="*/ 38 h 322"/>
              <a:gd name="T2" fmla="*/ 30 w 164"/>
              <a:gd name="T3" fmla="*/ 32 h 322"/>
              <a:gd name="T4" fmla="*/ 32 w 164"/>
              <a:gd name="T5" fmla="*/ 18 h 322"/>
              <a:gd name="T6" fmla="*/ 36 w 164"/>
              <a:gd name="T7" fmla="*/ 6 h 322"/>
              <a:gd name="T8" fmla="*/ 40 w 164"/>
              <a:gd name="T9" fmla="*/ 4 h 322"/>
              <a:gd name="T10" fmla="*/ 46 w 164"/>
              <a:gd name="T11" fmla="*/ 8 h 322"/>
              <a:gd name="T12" fmla="*/ 52 w 164"/>
              <a:gd name="T13" fmla="*/ 8 h 322"/>
              <a:gd name="T14" fmla="*/ 58 w 164"/>
              <a:gd name="T15" fmla="*/ 6 h 322"/>
              <a:gd name="T16" fmla="*/ 62 w 164"/>
              <a:gd name="T17" fmla="*/ 20 h 322"/>
              <a:gd name="T18" fmla="*/ 68 w 164"/>
              <a:gd name="T19" fmla="*/ 36 h 322"/>
              <a:gd name="T20" fmla="*/ 80 w 164"/>
              <a:gd name="T21" fmla="*/ 70 h 322"/>
              <a:gd name="T22" fmla="*/ 94 w 164"/>
              <a:gd name="T23" fmla="*/ 108 h 322"/>
              <a:gd name="T24" fmla="*/ 118 w 164"/>
              <a:gd name="T25" fmla="*/ 176 h 322"/>
              <a:gd name="T26" fmla="*/ 126 w 164"/>
              <a:gd name="T27" fmla="*/ 198 h 322"/>
              <a:gd name="T28" fmla="*/ 130 w 164"/>
              <a:gd name="T29" fmla="*/ 214 h 322"/>
              <a:gd name="T30" fmla="*/ 150 w 164"/>
              <a:gd name="T31" fmla="*/ 236 h 322"/>
              <a:gd name="T32" fmla="*/ 160 w 164"/>
              <a:gd name="T33" fmla="*/ 244 h 322"/>
              <a:gd name="T34" fmla="*/ 164 w 164"/>
              <a:gd name="T35" fmla="*/ 248 h 322"/>
              <a:gd name="T36" fmla="*/ 160 w 164"/>
              <a:gd name="T37" fmla="*/ 260 h 322"/>
              <a:gd name="T38" fmla="*/ 160 w 164"/>
              <a:gd name="T39" fmla="*/ 268 h 322"/>
              <a:gd name="T40" fmla="*/ 152 w 164"/>
              <a:gd name="T41" fmla="*/ 268 h 322"/>
              <a:gd name="T42" fmla="*/ 146 w 164"/>
              <a:gd name="T43" fmla="*/ 274 h 322"/>
              <a:gd name="T44" fmla="*/ 134 w 164"/>
              <a:gd name="T45" fmla="*/ 284 h 322"/>
              <a:gd name="T46" fmla="*/ 78 w 164"/>
              <a:gd name="T47" fmla="*/ 310 h 322"/>
              <a:gd name="T48" fmla="*/ 20 w 164"/>
              <a:gd name="T49" fmla="*/ 322 h 322"/>
              <a:gd name="T50" fmla="*/ 18 w 164"/>
              <a:gd name="T51" fmla="*/ 318 h 322"/>
              <a:gd name="T52" fmla="*/ 10 w 164"/>
              <a:gd name="T53" fmla="*/ 312 h 322"/>
              <a:gd name="T54" fmla="*/ 8 w 164"/>
              <a:gd name="T55" fmla="*/ 306 h 322"/>
              <a:gd name="T56" fmla="*/ 10 w 164"/>
              <a:gd name="T57" fmla="*/ 294 h 322"/>
              <a:gd name="T58" fmla="*/ 10 w 164"/>
              <a:gd name="T59" fmla="*/ 278 h 322"/>
              <a:gd name="T60" fmla="*/ 6 w 164"/>
              <a:gd name="T61" fmla="*/ 262 h 322"/>
              <a:gd name="T62" fmla="*/ 8 w 164"/>
              <a:gd name="T63" fmla="*/ 256 h 322"/>
              <a:gd name="T64" fmla="*/ 2 w 164"/>
              <a:gd name="T65" fmla="*/ 234 h 322"/>
              <a:gd name="T66" fmla="*/ 0 w 164"/>
              <a:gd name="T67" fmla="*/ 224 h 322"/>
              <a:gd name="T68" fmla="*/ 2 w 164"/>
              <a:gd name="T69" fmla="*/ 206 h 322"/>
              <a:gd name="T70" fmla="*/ 8 w 164"/>
              <a:gd name="T71" fmla="*/ 200 h 322"/>
              <a:gd name="T72" fmla="*/ 10 w 164"/>
              <a:gd name="T73" fmla="*/ 196 h 322"/>
              <a:gd name="T74" fmla="*/ 8 w 164"/>
              <a:gd name="T75" fmla="*/ 190 h 322"/>
              <a:gd name="T76" fmla="*/ 10 w 164"/>
              <a:gd name="T77" fmla="*/ 172 h 322"/>
              <a:gd name="T78" fmla="*/ 8 w 164"/>
              <a:gd name="T79" fmla="*/ 140 h 322"/>
              <a:gd name="T80" fmla="*/ 8 w 164"/>
              <a:gd name="T81" fmla="*/ 134 h 322"/>
              <a:gd name="T82" fmla="*/ 12 w 164"/>
              <a:gd name="T83" fmla="*/ 128 h 322"/>
              <a:gd name="T84" fmla="*/ 22 w 164"/>
              <a:gd name="T85" fmla="*/ 120 h 322"/>
              <a:gd name="T86" fmla="*/ 32 w 164"/>
              <a:gd name="T87" fmla="*/ 112 h 322"/>
              <a:gd name="T88" fmla="*/ 38 w 164"/>
              <a:gd name="T89" fmla="*/ 100 h 322"/>
              <a:gd name="T90" fmla="*/ 36 w 164"/>
              <a:gd name="T91" fmla="*/ 86 h 322"/>
              <a:gd name="T92" fmla="*/ 30 w 164"/>
              <a:gd name="T93" fmla="*/ 78 h 322"/>
              <a:gd name="T94" fmla="*/ 26 w 164"/>
              <a:gd name="T95" fmla="*/ 74 h 322"/>
              <a:gd name="T96" fmla="*/ 30 w 164"/>
              <a:gd name="T97" fmla="*/ 66 h 322"/>
              <a:gd name="T98" fmla="*/ 32 w 164"/>
              <a:gd name="T99" fmla="*/ 52 h 322"/>
              <a:gd name="T100" fmla="*/ 28 w 164"/>
              <a:gd name="T101" fmla="*/ 46 h 322"/>
              <a:gd name="T102" fmla="*/ 30 w 164"/>
              <a:gd name="T103" fmla="*/ 4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322">
                <a:moveTo>
                  <a:pt x="30" y="40"/>
                </a:moveTo>
                <a:lnTo>
                  <a:pt x="28" y="38"/>
                </a:lnTo>
                <a:lnTo>
                  <a:pt x="28" y="34"/>
                </a:lnTo>
                <a:lnTo>
                  <a:pt x="30" y="32"/>
                </a:lnTo>
                <a:lnTo>
                  <a:pt x="32" y="28"/>
                </a:lnTo>
                <a:lnTo>
                  <a:pt x="32" y="18"/>
                </a:lnTo>
                <a:lnTo>
                  <a:pt x="28" y="14"/>
                </a:lnTo>
                <a:lnTo>
                  <a:pt x="36" y="6"/>
                </a:lnTo>
                <a:lnTo>
                  <a:pt x="38" y="4"/>
                </a:lnTo>
                <a:lnTo>
                  <a:pt x="40" y="4"/>
                </a:lnTo>
                <a:lnTo>
                  <a:pt x="42" y="6"/>
                </a:lnTo>
                <a:lnTo>
                  <a:pt x="46" y="8"/>
                </a:lnTo>
                <a:lnTo>
                  <a:pt x="48" y="8"/>
                </a:lnTo>
                <a:lnTo>
                  <a:pt x="52" y="8"/>
                </a:lnTo>
                <a:lnTo>
                  <a:pt x="54" y="0"/>
                </a:lnTo>
                <a:lnTo>
                  <a:pt x="58" y="6"/>
                </a:lnTo>
                <a:lnTo>
                  <a:pt x="60" y="16"/>
                </a:lnTo>
                <a:lnTo>
                  <a:pt x="62" y="20"/>
                </a:lnTo>
                <a:lnTo>
                  <a:pt x="64" y="28"/>
                </a:lnTo>
                <a:lnTo>
                  <a:pt x="68" y="36"/>
                </a:lnTo>
                <a:lnTo>
                  <a:pt x="72" y="44"/>
                </a:lnTo>
                <a:lnTo>
                  <a:pt x="80" y="70"/>
                </a:lnTo>
                <a:lnTo>
                  <a:pt x="86" y="88"/>
                </a:lnTo>
                <a:lnTo>
                  <a:pt x="94" y="108"/>
                </a:lnTo>
                <a:lnTo>
                  <a:pt x="110" y="152"/>
                </a:lnTo>
                <a:lnTo>
                  <a:pt x="118" y="176"/>
                </a:lnTo>
                <a:lnTo>
                  <a:pt x="126" y="192"/>
                </a:lnTo>
                <a:lnTo>
                  <a:pt x="126" y="198"/>
                </a:lnTo>
                <a:lnTo>
                  <a:pt x="126" y="202"/>
                </a:lnTo>
                <a:lnTo>
                  <a:pt x="130" y="214"/>
                </a:lnTo>
                <a:lnTo>
                  <a:pt x="140" y="222"/>
                </a:lnTo>
                <a:lnTo>
                  <a:pt x="150" y="236"/>
                </a:lnTo>
                <a:lnTo>
                  <a:pt x="160" y="242"/>
                </a:lnTo>
                <a:lnTo>
                  <a:pt x="160" y="244"/>
                </a:lnTo>
                <a:lnTo>
                  <a:pt x="164" y="244"/>
                </a:lnTo>
                <a:lnTo>
                  <a:pt x="164" y="248"/>
                </a:lnTo>
                <a:lnTo>
                  <a:pt x="162" y="256"/>
                </a:lnTo>
                <a:lnTo>
                  <a:pt x="160" y="260"/>
                </a:lnTo>
                <a:lnTo>
                  <a:pt x="160" y="266"/>
                </a:lnTo>
                <a:lnTo>
                  <a:pt x="160" y="268"/>
                </a:lnTo>
                <a:lnTo>
                  <a:pt x="158" y="270"/>
                </a:lnTo>
                <a:lnTo>
                  <a:pt x="152" y="268"/>
                </a:lnTo>
                <a:lnTo>
                  <a:pt x="150" y="270"/>
                </a:lnTo>
                <a:lnTo>
                  <a:pt x="146" y="274"/>
                </a:lnTo>
                <a:lnTo>
                  <a:pt x="134" y="282"/>
                </a:lnTo>
                <a:lnTo>
                  <a:pt x="134" y="284"/>
                </a:lnTo>
                <a:lnTo>
                  <a:pt x="126" y="298"/>
                </a:lnTo>
                <a:lnTo>
                  <a:pt x="78" y="310"/>
                </a:lnTo>
                <a:lnTo>
                  <a:pt x="50" y="316"/>
                </a:lnTo>
                <a:lnTo>
                  <a:pt x="20" y="322"/>
                </a:lnTo>
                <a:lnTo>
                  <a:pt x="20" y="320"/>
                </a:lnTo>
                <a:lnTo>
                  <a:pt x="18" y="318"/>
                </a:lnTo>
                <a:lnTo>
                  <a:pt x="14" y="316"/>
                </a:lnTo>
                <a:lnTo>
                  <a:pt x="10" y="312"/>
                </a:lnTo>
                <a:lnTo>
                  <a:pt x="8" y="310"/>
                </a:lnTo>
                <a:lnTo>
                  <a:pt x="8" y="306"/>
                </a:lnTo>
                <a:lnTo>
                  <a:pt x="8" y="296"/>
                </a:lnTo>
                <a:lnTo>
                  <a:pt x="10" y="294"/>
                </a:lnTo>
                <a:lnTo>
                  <a:pt x="10" y="290"/>
                </a:lnTo>
                <a:lnTo>
                  <a:pt x="10" y="278"/>
                </a:lnTo>
                <a:lnTo>
                  <a:pt x="8" y="274"/>
                </a:lnTo>
                <a:lnTo>
                  <a:pt x="6" y="262"/>
                </a:lnTo>
                <a:lnTo>
                  <a:pt x="8" y="258"/>
                </a:lnTo>
                <a:lnTo>
                  <a:pt x="8" y="256"/>
                </a:lnTo>
                <a:lnTo>
                  <a:pt x="4" y="240"/>
                </a:lnTo>
                <a:lnTo>
                  <a:pt x="2" y="234"/>
                </a:lnTo>
                <a:lnTo>
                  <a:pt x="0" y="228"/>
                </a:lnTo>
                <a:lnTo>
                  <a:pt x="0" y="224"/>
                </a:lnTo>
                <a:lnTo>
                  <a:pt x="2" y="210"/>
                </a:lnTo>
                <a:lnTo>
                  <a:pt x="2" y="206"/>
                </a:lnTo>
                <a:lnTo>
                  <a:pt x="4" y="204"/>
                </a:lnTo>
                <a:lnTo>
                  <a:pt x="8" y="200"/>
                </a:lnTo>
                <a:lnTo>
                  <a:pt x="8" y="198"/>
                </a:lnTo>
                <a:lnTo>
                  <a:pt x="10" y="196"/>
                </a:lnTo>
                <a:lnTo>
                  <a:pt x="10" y="192"/>
                </a:lnTo>
                <a:lnTo>
                  <a:pt x="8" y="190"/>
                </a:lnTo>
                <a:lnTo>
                  <a:pt x="8" y="184"/>
                </a:lnTo>
                <a:lnTo>
                  <a:pt x="10" y="172"/>
                </a:lnTo>
                <a:lnTo>
                  <a:pt x="12" y="158"/>
                </a:lnTo>
                <a:lnTo>
                  <a:pt x="8" y="140"/>
                </a:lnTo>
                <a:lnTo>
                  <a:pt x="6" y="136"/>
                </a:lnTo>
                <a:lnTo>
                  <a:pt x="8" y="134"/>
                </a:lnTo>
                <a:lnTo>
                  <a:pt x="8" y="132"/>
                </a:lnTo>
                <a:lnTo>
                  <a:pt x="12" y="128"/>
                </a:lnTo>
                <a:lnTo>
                  <a:pt x="16" y="126"/>
                </a:lnTo>
                <a:lnTo>
                  <a:pt x="22" y="120"/>
                </a:lnTo>
                <a:lnTo>
                  <a:pt x="32" y="114"/>
                </a:lnTo>
                <a:lnTo>
                  <a:pt x="32" y="112"/>
                </a:lnTo>
                <a:lnTo>
                  <a:pt x="38" y="102"/>
                </a:lnTo>
                <a:lnTo>
                  <a:pt x="38" y="100"/>
                </a:lnTo>
                <a:lnTo>
                  <a:pt x="40" y="92"/>
                </a:lnTo>
                <a:lnTo>
                  <a:pt x="36" y="86"/>
                </a:lnTo>
                <a:lnTo>
                  <a:pt x="32" y="82"/>
                </a:lnTo>
                <a:lnTo>
                  <a:pt x="30" y="78"/>
                </a:lnTo>
                <a:lnTo>
                  <a:pt x="28" y="76"/>
                </a:lnTo>
                <a:lnTo>
                  <a:pt x="26" y="74"/>
                </a:lnTo>
                <a:lnTo>
                  <a:pt x="28" y="70"/>
                </a:lnTo>
                <a:lnTo>
                  <a:pt x="30" y="66"/>
                </a:lnTo>
                <a:lnTo>
                  <a:pt x="32" y="54"/>
                </a:lnTo>
                <a:lnTo>
                  <a:pt x="32" y="52"/>
                </a:lnTo>
                <a:lnTo>
                  <a:pt x="30" y="50"/>
                </a:lnTo>
                <a:lnTo>
                  <a:pt x="28" y="46"/>
                </a:lnTo>
                <a:lnTo>
                  <a:pt x="28" y="44"/>
                </a:lnTo>
                <a:lnTo>
                  <a:pt x="30" y="4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197" name="Freeform 404"/>
          <p:cNvSpPr>
            <a:spLocks/>
          </p:cNvSpPr>
          <p:nvPr/>
        </p:nvSpPr>
        <p:spPr bwMode="auto">
          <a:xfrm>
            <a:off x="7608888" y="1660525"/>
            <a:ext cx="266700" cy="469900"/>
          </a:xfrm>
          <a:custGeom>
            <a:avLst/>
            <a:gdLst>
              <a:gd name="T0" fmla="*/ 156 w 168"/>
              <a:gd name="T1" fmla="*/ 4 h 296"/>
              <a:gd name="T2" fmla="*/ 158 w 168"/>
              <a:gd name="T3" fmla="*/ 10 h 296"/>
              <a:gd name="T4" fmla="*/ 160 w 168"/>
              <a:gd name="T5" fmla="*/ 14 h 296"/>
              <a:gd name="T6" fmla="*/ 156 w 168"/>
              <a:gd name="T7" fmla="*/ 30 h 296"/>
              <a:gd name="T8" fmla="*/ 156 w 168"/>
              <a:gd name="T9" fmla="*/ 36 h 296"/>
              <a:gd name="T10" fmla="*/ 160 w 168"/>
              <a:gd name="T11" fmla="*/ 42 h 296"/>
              <a:gd name="T12" fmla="*/ 168 w 168"/>
              <a:gd name="T13" fmla="*/ 52 h 296"/>
              <a:gd name="T14" fmla="*/ 166 w 168"/>
              <a:gd name="T15" fmla="*/ 62 h 296"/>
              <a:gd name="T16" fmla="*/ 160 w 168"/>
              <a:gd name="T17" fmla="*/ 74 h 296"/>
              <a:gd name="T18" fmla="*/ 144 w 168"/>
              <a:gd name="T19" fmla="*/ 86 h 296"/>
              <a:gd name="T20" fmla="*/ 136 w 168"/>
              <a:gd name="T21" fmla="*/ 92 h 296"/>
              <a:gd name="T22" fmla="*/ 134 w 168"/>
              <a:gd name="T23" fmla="*/ 96 h 296"/>
              <a:gd name="T24" fmla="*/ 140 w 168"/>
              <a:gd name="T25" fmla="*/ 118 h 296"/>
              <a:gd name="T26" fmla="*/ 136 w 168"/>
              <a:gd name="T27" fmla="*/ 144 h 296"/>
              <a:gd name="T28" fmla="*/ 138 w 168"/>
              <a:gd name="T29" fmla="*/ 152 h 296"/>
              <a:gd name="T30" fmla="*/ 136 w 168"/>
              <a:gd name="T31" fmla="*/ 158 h 296"/>
              <a:gd name="T32" fmla="*/ 132 w 168"/>
              <a:gd name="T33" fmla="*/ 164 h 296"/>
              <a:gd name="T34" fmla="*/ 130 w 168"/>
              <a:gd name="T35" fmla="*/ 170 h 296"/>
              <a:gd name="T36" fmla="*/ 128 w 168"/>
              <a:gd name="T37" fmla="*/ 188 h 296"/>
              <a:gd name="T38" fmla="*/ 132 w 168"/>
              <a:gd name="T39" fmla="*/ 200 h 296"/>
              <a:gd name="T40" fmla="*/ 136 w 168"/>
              <a:gd name="T41" fmla="*/ 218 h 296"/>
              <a:gd name="T42" fmla="*/ 136 w 168"/>
              <a:gd name="T43" fmla="*/ 234 h 296"/>
              <a:gd name="T44" fmla="*/ 138 w 168"/>
              <a:gd name="T45" fmla="*/ 250 h 296"/>
              <a:gd name="T46" fmla="*/ 136 w 168"/>
              <a:gd name="T47" fmla="*/ 256 h 296"/>
              <a:gd name="T48" fmla="*/ 136 w 168"/>
              <a:gd name="T49" fmla="*/ 270 h 296"/>
              <a:gd name="T50" fmla="*/ 142 w 168"/>
              <a:gd name="T51" fmla="*/ 276 h 296"/>
              <a:gd name="T52" fmla="*/ 148 w 168"/>
              <a:gd name="T53" fmla="*/ 280 h 296"/>
              <a:gd name="T54" fmla="*/ 142 w 168"/>
              <a:gd name="T55" fmla="*/ 284 h 296"/>
              <a:gd name="T56" fmla="*/ 96 w 168"/>
              <a:gd name="T57" fmla="*/ 292 h 296"/>
              <a:gd name="T58" fmla="*/ 76 w 168"/>
              <a:gd name="T59" fmla="*/ 296 h 296"/>
              <a:gd name="T60" fmla="*/ 74 w 168"/>
              <a:gd name="T61" fmla="*/ 286 h 296"/>
              <a:gd name="T62" fmla="*/ 56 w 168"/>
              <a:gd name="T63" fmla="*/ 216 h 296"/>
              <a:gd name="T64" fmla="*/ 46 w 168"/>
              <a:gd name="T65" fmla="*/ 198 h 296"/>
              <a:gd name="T66" fmla="*/ 42 w 168"/>
              <a:gd name="T67" fmla="*/ 200 h 296"/>
              <a:gd name="T68" fmla="*/ 40 w 168"/>
              <a:gd name="T69" fmla="*/ 206 h 296"/>
              <a:gd name="T70" fmla="*/ 34 w 168"/>
              <a:gd name="T71" fmla="*/ 200 h 296"/>
              <a:gd name="T72" fmla="*/ 36 w 168"/>
              <a:gd name="T73" fmla="*/ 186 h 296"/>
              <a:gd name="T74" fmla="*/ 36 w 168"/>
              <a:gd name="T75" fmla="*/ 182 h 296"/>
              <a:gd name="T76" fmla="*/ 26 w 168"/>
              <a:gd name="T77" fmla="*/ 160 h 296"/>
              <a:gd name="T78" fmla="*/ 20 w 168"/>
              <a:gd name="T79" fmla="*/ 134 h 296"/>
              <a:gd name="T80" fmla="*/ 24 w 168"/>
              <a:gd name="T81" fmla="*/ 128 h 296"/>
              <a:gd name="T82" fmla="*/ 20 w 168"/>
              <a:gd name="T83" fmla="*/ 102 h 296"/>
              <a:gd name="T84" fmla="*/ 16 w 168"/>
              <a:gd name="T85" fmla="*/ 96 h 296"/>
              <a:gd name="T86" fmla="*/ 10 w 168"/>
              <a:gd name="T87" fmla="*/ 92 h 296"/>
              <a:gd name="T88" fmla="*/ 8 w 168"/>
              <a:gd name="T89" fmla="*/ 84 h 296"/>
              <a:gd name="T90" fmla="*/ 8 w 168"/>
              <a:gd name="T91" fmla="*/ 68 h 296"/>
              <a:gd name="T92" fmla="*/ 0 w 168"/>
              <a:gd name="T93" fmla="*/ 42 h 296"/>
              <a:gd name="T94" fmla="*/ 48 w 168"/>
              <a:gd name="T95" fmla="*/ 30 h 296"/>
              <a:gd name="T96" fmla="*/ 74 w 168"/>
              <a:gd name="T97" fmla="*/ 22 h 296"/>
              <a:gd name="T98" fmla="*/ 110 w 168"/>
              <a:gd name="T99" fmla="*/ 14 h 296"/>
              <a:gd name="T100" fmla="*/ 152 w 168"/>
              <a:gd name="T101" fmla="*/ 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296">
                <a:moveTo>
                  <a:pt x="158" y="0"/>
                </a:moveTo>
                <a:lnTo>
                  <a:pt x="156" y="4"/>
                </a:lnTo>
                <a:lnTo>
                  <a:pt x="156" y="6"/>
                </a:lnTo>
                <a:lnTo>
                  <a:pt x="158" y="10"/>
                </a:lnTo>
                <a:lnTo>
                  <a:pt x="160" y="12"/>
                </a:lnTo>
                <a:lnTo>
                  <a:pt x="160" y="14"/>
                </a:lnTo>
                <a:lnTo>
                  <a:pt x="158" y="26"/>
                </a:lnTo>
                <a:lnTo>
                  <a:pt x="156" y="30"/>
                </a:lnTo>
                <a:lnTo>
                  <a:pt x="154" y="34"/>
                </a:lnTo>
                <a:lnTo>
                  <a:pt x="156" y="36"/>
                </a:lnTo>
                <a:lnTo>
                  <a:pt x="158" y="38"/>
                </a:lnTo>
                <a:lnTo>
                  <a:pt x="160" y="42"/>
                </a:lnTo>
                <a:lnTo>
                  <a:pt x="164" y="46"/>
                </a:lnTo>
                <a:lnTo>
                  <a:pt x="168" y="52"/>
                </a:lnTo>
                <a:lnTo>
                  <a:pt x="166" y="60"/>
                </a:lnTo>
                <a:lnTo>
                  <a:pt x="166" y="62"/>
                </a:lnTo>
                <a:lnTo>
                  <a:pt x="160" y="72"/>
                </a:lnTo>
                <a:lnTo>
                  <a:pt x="160" y="74"/>
                </a:lnTo>
                <a:lnTo>
                  <a:pt x="150" y="80"/>
                </a:lnTo>
                <a:lnTo>
                  <a:pt x="144" y="86"/>
                </a:lnTo>
                <a:lnTo>
                  <a:pt x="140" y="88"/>
                </a:lnTo>
                <a:lnTo>
                  <a:pt x="136" y="92"/>
                </a:lnTo>
                <a:lnTo>
                  <a:pt x="136" y="94"/>
                </a:lnTo>
                <a:lnTo>
                  <a:pt x="134" y="96"/>
                </a:lnTo>
                <a:lnTo>
                  <a:pt x="136" y="100"/>
                </a:lnTo>
                <a:lnTo>
                  <a:pt x="140" y="118"/>
                </a:lnTo>
                <a:lnTo>
                  <a:pt x="138" y="132"/>
                </a:lnTo>
                <a:lnTo>
                  <a:pt x="136" y="144"/>
                </a:lnTo>
                <a:lnTo>
                  <a:pt x="136" y="150"/>
                </a:lnTo>
                <a:lnTo>
                  <a:pt x="138" y="152"/>
                </a:lnTo>
                <a:lnTo>
                  <a:pt x="138" y="156"/>
                </a:lnTo>
                <a:lnTo>
                  <a:pt x="136" y="158"/>
                </a:lnTo>
                <a:lnTo>
                  <a:pt x="136" y="160"/>
                </a:lnTo>
                <a:lnTo>
                  <a:pt x="132" y="164"/>
                </a:lnTo>
                <a:lnTo>
                  <a:pt x="130" y="166"/>
                </a:lnTo>
                <a:lnTo>
                  <a:pt x="130" y="170"/>
                </a:lnTo>
                <a:lnTo>
                  <a:pt x="128" y="184"/>
                </a:lnTo>
                <a:lnTo>
                  <a:pt x="128" y="188"/>
                </a:lnTo>
                <a:lnTo>
                  <a:pt x="130" y="194"/>
                </a:lnTo>
                <a:lnTo>
                  <a:pt x="132" y="200"/>
                </a:lnTo>
                <a:lnTo>
                  <a:pt x="136" y="216"/>
                </a:lnTo>
                <a:lnTo>
                  <a:pt x="136" y="218"/>
                </a:lnTo>
                <a:lnTo>
                  <a:pt x="134" y="222"/>
                </a:lnTo>
                <a:lnTo>
                  <a:pt x="136" y="234"/>
                </a:lnTo>
                <a:lnTo>
                  <a:pt x="138" y="238"/>
                </a:lnTo>
                <a:lnTo>
                  <a:pt x="138" y="250"/>
                </a:lnTo>
                <a:lnTo>
                  <a:pt x="138" y="254"/>
                </a:lnTo>
                <a:lnTo>
                  <a:pt x="136" y="256"/>
                </a:lnTo>
                <a:lnTo>
                  <a:pt x="136" y="266"/>
                </a:lnTo>
                <a:lnTo>
                  <a:pt x="136" y="270"/>
                </a:lnTo>
                <a:lnTo>
                  <a:pt x="138" y="272"/>
                </a:lnTo>
                <a:lnTo>
                  <a:pt x="142" y="276"/>
                </a:lnTo>
                <a:lnTo>
                  <a:pt x="146" y="278"/>
                </a:lnTo>
                <a:lnTo>
                  <a:pt x="148" y="280"/>
                </a:lnTo>
                <a:lnTo>
                  <a:pt x="148" y="282"/>
                </a:lnTo>
                <a:lnTo>
                  <a:pt x="142" y="284"/>
                </a:lnTo>
                <a:lnTo>
                  <a:pt x="130" y="286"/>
                </a:lnTo>
                <a:lnTo>
                  <a:pt x="96" y="292"/>
                </a:lnTo>
                <a:lnTo>
                  <a:pt x="78" y="296"/>
                </a:lnTo>
                <a:lnTo>
                  <a:pt x="76" y="296"/>
                </a:lnTo>
                <a:lnTo>
                  <a:pt x="72" y="290"/>
                </a:lnTo>
                <a:lnTo>
                  <a:pt x="74" y="286"/>
                </a:lnTo>
                <a:lnTo>
                  <a:pt x="72" y="278"/>
                </a:lnTo>
                <a:lnTo>
                  <a:pt x="56" y="216"/>
                </a:lnTo>
                <a:lnTo>
                  <a:pt x="54" y="206"/>
                </a:lnTo>
                <a:lnTo>
                  <a:pt x="46" y="198"/>
                </a:lnTo>
                <a:lnTo>
                  <a:pt x="44" y="198"/>
                </a:lnTo>
                <a:lnTo>
                  <a:pt x="42" y="200"/>
                </a:lnTo>
                <a:lnTo>
                  <a:pt x="42" y="204"/>
                </a:lnTo>
                <a:lnTo>
                  <a:pt x="40" y="206"/>
                </a:lnTo>
                <a:lnTo>
                  <a:pt x="36" y="206"/>
                </a:lnTo>
                <a:lnTo>
                  <a:pt x="34" y="200"/>
                </a:lnTo>
                <a:lnTo>
                  <a:pt x="36" y="194"/>
                </a:lnTo>
                <a:lnTo>
                  <a:pt x="36" y="186"/>
                </a:lnTo>
                <a:lnTo>
                  <a:pt x="36" y="184"/>
                </a:lnTo>
                <a:lnTo>
                  <a:pt x="36" y="182"/>
                </a:lnTo>
                <a:lnTo>
                  <a:pt x="32" y="170"/>
                </a:lnTo>
                <a:lnTo>
                  <a:pt x="26" y="160"/>
                </a:lnTo>
                <a:lnTo>
                  <a:pt x="20" y="150"/>
                </a:lnTo>
                <a:lnTo>
                  <a:pt x="20" y="134"/>
                </a:lnTo>
                <a:lnTo>
                  <a:pt x="22" y="132"/>
                </a:lnTo>
                <a:lnTo>
                  <a:pt x="24" y="128"/>
                </a:lnTo>
                <a:lnTo>
                  <a:pt x="20" y="104"/>
                </a:lnTo>
                <a:lnTo>
                  <a:pt x="20" y="102"/>
                </a:lnTo>
                <a:lnTo>
                  <a:pt x="18" y="100"/>
                </a:lnTo>
                <a:lnTo>
                  <a:pt x="16" y="96"/>
                </a:lnTo>
                <a:lnTo>
                  <a:pt x="12" y="94"/>
                </a:lnTo>
                <a:lnTo>
                  <a:pt x="10" y="92"/>
                </a:lnTo>
                <a:lnTo>
                  <a:pt x="10" y="88"/>
                </a:lnTo>
                <a:lnTo>
                  <a:pt x="8" y="84"/>
                </a:lnTo>
                <a:lnTo>
                  <a:pt x="8" y="78"/>
                </a:lnTo>
                <a:lnTo>
                  <a:pt x="8" y="68"/>
                </a:lnTo>
                <a:lnTo>
                  <a:pt x="2" y="48"/>
                </a:lnTo>
                <a:lnTo>
                  <a:pt x="0" y="42"/>
                </a:lnTo>
                <a:lnTo>
                  <a:pt x="32" y="32"/>
                </a:lnTo>
                <a:lnTo>
                  <a:pt x="48" y="30"/>
                </a:lnTo>
                <a:lnTo>
                  <a:pt x="72" y="24"/>
                </a:lnTo>
                <a:lnTo>
                  <a:pt x="74" y="22"/>
                </a:lnTo>
                <a:lnTo>
                  <a:pt x="92" y="18"/>
                </a:lnTo>
                <a:lnTo>
                  <a:pt x="110" y="14"/>
                </a:lnTo>
                <a:lnTo>
                  <a:pt x="124" y="10"/>
                </a:lnTo>
                <a:lnTo>
                  <a:pt x="152" y="2"/>
                </a:lnTo>
                <a:lnTo>
                  <a:pt x="158"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198" name="Freeform 405"/>
          <p:cNvSpPr>
            <a:spLocks/>
          </p:cNvSpPr>
          <p:nvPr/>
        </p:nvSpPr>
        <p:spPr bwMode="auto">
          <a:xfrm>
            <a:off x="2211388" y="1936750"/>
            <a:ext cx="1111250" cy="857250"/>
          </a:xfrm>
          <a:custGeom>
            <a:avLst/>
            <a:gdLst>
              <a:gd name="T0" fmla="*/ 22 w 700"/>
              <a:gd name="T1" fmla="*/ 334 h 540"/>
              <a:gd name="T2" fmla="*/ 40 w 700"/>
              <a:gd name="T3" fmla="*/ 242 h 540"/>
              <a:gd name="T4" fmla="*/ 52 w 700"/>
              <a:gd name="T5" fmla="*/ 176 h 540"/>
              <a:gd name="T6" fmla="*/ 58 w 700"/>
              <a:gd name="T7" fmla="*/ 130 h 540"/>
              <a:gd name="T8" fmla="*/ 66 w 700"/>
              <a:gd name="T9" fmla="*/ 86 h 540"/>
              <a:gd name="T10" fmla="*/ 72 w 700"/>
              <a:gd name="T11" fmla="*/ 62 h 540"/>
              <a:gd name="T12" fmla="*/ 72 w 700"/>
              <a:gd name="T13" fmla="*/ 54 h 540"/>
              <a:gd name="T14" fmla="*/ 76 w 700"/>
              <a:gd name="T15" fmla="*/ 36 h 540"/>
              <a:gd name="T16" fmla="*/ 82 w 700"/>
              <a:gd name="T17" fmla="*/ 0 h 540"/>
              <a:gd name="T18" fmla="*/ 126 w 700"/>
              <a:gd name="T19" fmla="*/ 6 h 540"/>
              <a:gd name="T20" fmla="*/ 140 w 700"/>
              <a:gd name="T21" fmla="*/ 8 h 540"/>
              <a:gd name="T22" fmla="*/ 148 w 700"/>
              <a:gd name="T23" fmla="*/ 10 h 540"/>
              <a:gd name="T24" fmla="*/ 162 w 700"/>
              <a:gd name="T25" fmla="*/ 12 h 540"/>
              <a:gd name="T26" fmla="*/ 170 w 700"/>
              <a:gd name="T27" fmla="*/ 14 h 540"/>
              <a:gd name="T28" fmla="*/ 182 w 700"/>
              <a:gd name="T29" fmla="*/ 14 h 540"/>
              <a:gd name="T30" fmla="*/ 192 w 700"/>
              <a:gd name="T31" fmla="*/ 16 h 540"/>
              <a:gd name="T32" fmla="*/ 224 w 700"/>
              <a:gd name="T33" fmla="*/ 20 h 540"/>
              <a:gd name="T34" fmla="*/ 244 w 700"/>
              <a:gd name="T35" fmla="*/ 24 h 540"/>
              <a:gd name="T36" fmla="*/ 256 w 700"/>
              <a:gd name="T37" fmla="*/ 26 h 540"/>
              <a:gd name="T38" fmla="*/ 286 w 700"/>
              <a:gd name="T39" fmla="*/ 30 h 540"/>
              <a:gd name="T40" fmla="*/ 364 w 700"/>
              <a:gd name="T41" fmla="*/ 38 h 540"/>
              <a:gd name="T42" fmla="*/ 390 w 700"/>
              <a:gd name="T43" fmla="*/ 42 h 540"/>
              <a:gd name="T44" fmla="*/ 414 w 700"/>
              <a:gd name="T45" fmla="*/ 44 h 540"/>
              <a:gd name="T46" fmla="*/ 424 w 700"/>
              <a:gd name="T47" fmla="*/ 46 h 540"/>
              <a:gd name="T48" fmla="*/ 438 w 700"/>
              <a:gd name="T49" fmla="*/ 48 h 540"/>
              <a:gd name="T50" fmla="*/ 450 w 700"/>
              <a:gd name="T51" fmla="*/ 50 h 540"/>
              <a:gd name="T52" fmla="*/ 460 w 700"/>
              <a:gd name="T53" fmla="*/ 50 h 540"/>
              <a:gd name="T54" fmla="*/ 496 w 700"/>
              <a:gd name="T55" fmla="*/ 54 h 540"/>
              <a:gd name="T56" fmla="*/ 516 w 700"/>
              <a:gd name="T57" fmla="*/ 56 h 540"/>
              <a:gd name="T58" fmla="*/ 530 w 700"/>
              <a:gd name="T59" fmla="*/ 58 h 540"/>
              <a:gd name="T60" fmla="*/ 546 w 700"/>
              <a:gd name="T61" fmla="*/ 60 h 540"/>
              <a:gd name="T62" fmla="*/ 552 w 700"/>
              <a:gd name="T63" fmla="*/ 60 h 540"/>
              <a:gd name="T64" fmla="*/ 582 w 700"/>
              <a:gd name="T65" fmla="*/ 62 h 540"/>
              <a:gd name="T66" fmla="*/ 598 w 700"/>
              <a:gd name="T67" fmla="*/ 64 h 540"/>
              <a:gd name="T68" fmla="*/ 610 w 700"/>
              <a:gd name="T69" fmla="*/ 66 h 540"/>
              <a:gd name="T70" fmla="*/ 628 w 700"/>
              <a:gd name="T71" fmla="*/ 68 h 540"/>
              <a:gd name="T72" fmla="*/ 644 w 700"/>
              <a:gd name="T73" fmla="*/ 68 h 540"/>
              <a:gd name="T74" fmla="*/ 654 w 700"/>
              <a:gd name="T75" fmla="*/ 70 h 540"/>
              <a:gd name="T76" fmla="*/ 668 w 700"/>
              <a:gd name="T77" fmla="*/ 70 h 540"/>
              <a:gd name="T78" fmla="*/ 694 w 700"/>
              <a:gd name="T79" fmla="*/ 74 h 540"/>
              <a:gd name="T80" fmla="*/ 698 w 700"/>
              <a:gd name="T81" fmla="*/ 90 h 540"/>
              <a:gd name="T82" fmla="*/ 690 w 700"/>
              <a:gd name="T83" fmla="*/ 170 h 540"/>
              <a:gd name="T84" fmla="*/ 688 w 700"/>
              <a:gd name="T85" fmla="*/ 188 h 540"/>
              <a:gd name="T86" fmla="*/ 684 w 700"/>
              <a:gd name="T87" fmla="*/ 230 h 540"/>
              <a:gd name="T88" fmla="*/ 682 w 700"/>
              <a:gd name="T89" fmla="*/ 262 h 540"/>
              <a:gd name="T90" fmla="*/ 680 w 700"/>
              <a:gd name="T91" fmla="*/ 280 h 540"/>
              <a:gd name="T92" fmla="*/ 680 w 700"/>
              <a:gd name="T93" fmla="*/ 288 h 540"/>
              <a:gd name="T94" fmla="*/ 678 w 700"/>
              <a:gd name="T95" fmla="*/ 306 h 540"/>
              <a:gd name="T96" fmla="*/ 672 w 700"/>
              <a:gd name="T97" fmla="*/ 358 h 540"/>
              <a:gd name="T98" fmla="*/ 668 w 700"/>
              <a:gd name="T99" fmla="*/ 408 h 540"/>
              <a:gd name="T100" fmla="*/ 662 w 700"/>
              <a:gd name="T101" fmla="*/ 476 h 540"/>
              <a:gd name="T102" fmla="*/ 660 w 700"/>
              <a:gd name="T103" fmla="*/ 488 h 540"/>
              <a:gd name="T104" fmla="*/ 658 w 700"/>
              <a:gd name="T105" fmla="*/ 534 h 540"/>
              <a:gd name="T106" fmla="*/ 562 w 700"/>
              <a:gd name="T107" fmla="*/ 532 h 540"/>
              <a:gd name="T108" fmla="*/ 374 w 700"/>
              <a:gd name="T109" fmla="*/ 512 h 540"/>
              <a:gd name="T110" fmla="*/ 186 w 700"/>
              <a:gd name="T111" fmla="*/ 488 h 540"/>
              <a:gd name="T112" fmla="*/ 138 w 700"/>
              <a:gd name="T113" fmla="*/ 482 h 540"/>
              <a:gd name="T114" fmla="*/ 0 w 700"/>
              <a:gd name="T115" fmla="*/ 460 h 540"/>
              <a:gd name="T116" fmla="*/ 6 w 700"/>
              <a:gd name="T117" fmla="*/ 424 h 540"/>
              <a:gd name="T118" fmla="*/ 20 w 700"/>
              <a:gd name="T119" fmla="*/ 35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 h="540">
                <a:moveTo>
                  <a:pt x="20" y="346"/>
                </a:moveTo>
                <a:lnTo>
                  <a:pt x="22" y="334"/>
                </a:lnTo>
                <a:lnTo>
                  <a:pt x="30" y="284"/>
                </a:lnTo>
                <a:lnTo>
                  <a:pt x="40" y="242"/>
                </a:lnTo>
                <a:lnTo>
                  <a:pt x="42" y="232"/>
                </a:lnTo>
                <a:lnTo>
                  <a:pt x="52" y="176"/>
                </a:lnTo>
                <a:lnTo>
                  <a:pt x="54" y="154"/>
                </a:lnTo>
                <a:lnTo>
                  <a:pt x="58" y="130"/>
                </a:lnTo>
                <a:lnTo>
                  <a:pt x="62" y="116"/>
                </a:lnTo>
                <a:lnTo>
                  <a:pt x="66" y="86"/>
                </a:lnTo>
                <a:lnTo>
                  <a:pt x="68" y="82"/>
                </a:lnTo>
                <a:lnTo>
                  <a:pt x="72" y="62"/>
                </a:lnTo>
                <a:lnTo>
                  <a:pt x="72" y="58"/>
                </a:lnTo>
                <a:lnTo>
                  <a:pt x="72" y="54"/>
                </a:lnTo>
                <a:lnTo>
                  <a:pt x="74" y="46"/>
                </a:lnTo>
                <a:lnTo>
                  <a:pt x="76" y="36"/>
                </a:lnTo>
                <a:lnTo>
                  <a:pt x="78" y="20"/>
                </a:lnTo>
                <a:lnTo>
                  <a:pt x="82" y="0"/>
                </a:lnTo>
                <a:lnTo>
                  <a:pt x="122" y="6"/>
                </a:lnTo>
                <a:lnTo>
                  <a:pt x="126" y="6"/>
                </a:lnTo>
                <a:lnTo>
                  <a:pt x="134" y="8"/>
                </a:lnTo>
                <a:lnTo>
                  <a:pt x="140" y="8"/>
                </a:lnTo>
                <a:lnTo>
                  <a:pt x="146" y="8"/>
                </a:lnTo>
                <a:lnTo>
                  <a:pt x="148" y="10"/>
                </a:lnTo>
                <a:lnTo>
                  <a:pt x="158" y="12"/>
                </a:lnTo>
                <a:lnTo>
                  <a:pt x="162" y="12"/>
                </a:lnTo>
                <a:lnTo>
                  <a:pt x="166" y="12"/>
                </a:lnTo>
                <a:lnTo>
                  <a:pt x="170" y="14"/>
                </a:lnTo>
                <a:lnTo>
                  <a:pt x="178" y="14"/>
                </a:lnTo>
                <a:lnTo>
                  <a:pt x="182" y="14"/>
                </a:lnTo>
                <a:lnTo>
                  <a:pt x="188" y="16"/>
                </a:lnTo>
                <a:lnTo>
                  <a:pt x="192" y="16"/>
                </a:lnTo>
                <a:lnTo>
                  <a:pt x="220" y="20"/>
                </a:lnTo>
                <a:lnTo>
                  <a:pt x="224" y="20"/>
                </a:lnTo>
                <a:lnTo>
                  <a:pt x="234" y="22"/>
                </a:lnTo>
                <a:lnTo>
                  <a:pt x="244" y="24"/>
                </a:lnTo>
                <a:lnTo>
                  <a:pt x="246" y="24"/>
                </a:lnTo>
                <a:lnTo>
                  <a:pt x="256" y="26"/>
                </a:lnTo>
                <a:lnTo>
                  <a:pt x="268" y="26"/>
                </a:lnTo>
                <a:lnTo>
                  <a:pt x="286" y="30"/>
                </a:lnTo>
                <a:lnTo>
                  <a:pt x="348" y="38"/>
                </a:lnTo>
                <a:lnTo>
                  <a:pt x="364" y="38"/>
                </a:lnTo>
                <a:lnTo>
                  <a:pt x="378" y="40"/>
                </a:lnTo>
                <a:lnTo>
                  <a:pt x="390" y="42"/>
                </a:lnTo>
                <a:lnTo>
                  <a:pt x="408" y="44"/>
                </a:lnTo>
                <a:lnTo>
                  <a:pt x="414" y="44"/>
                </a:lnTo>
                <a:lnTo>
                  <a:pt x="422" y="46"/>
                </a:lnTo>
                <a:lnTo>
                  <a:pt x="424" y="46"/>
                </a:lnTo>
                <a:lnTo>
                  <a:pt x="430" y="46"/>
                </a:lnTo>
                <a:lnTo>
                  <a:pt x="438" y="48"/>
                </a:lnTo>
                <a:lnTo>
                  <a:pt x="444" y="48"/>
                </a:lnTo>
                <a:lnTo>
                  <a:pt x="450" y="50"/>
                </a:lnTo>
                <a:lnTo>
                  <a:pt x="454" y="50"/>
                </a:lnTo>
                <a:lnTo>
                  <a:pt x="460" y="50"/>
                </a:lnTo>
                <a:lnTo>
                  <a:pt x="492" y="54"/>
                </a:lnTo>
                <a:lnTo>
                  <a:pt x="496" y="54"/>
                </a:lnTo>
                <a:lnTo>
                  <a:pt x="508" y="56"/>
                </a:lnTo>
                <a:lnTo>
                  <a:pt x="516" y="56"/>
                </a:lnTo>
                <a:lnTo>
                  <a:pt x="526" y="58"/>
                </a:lnTo>
                <a:lnTo>
                  <a:pt x="530" y="58"/>
                </a:lnTo>
                <a:lnTo>
                  <a:pt x="532" y="58"/>
                </a:lnTo>
                <a:lnTo>
                  <a:pt x="546" y="60"/>
                </a:lnTo>
                <a:lnTo>
                  <a:pt x="550" y="60"/>
                </a:lnTo>
                <a:lnTo>
                  <a:pt x="552" y="60"/>
                </a:lnTo>
                <a:lnTo>
                  <a:pt x="578" y="62"/>
                </a:lnTo>
                <a:lnTo>
                  <a:pt x="582" y="62"/>
                </a:lnTo>
                <a:lnTo>
                  <a:pt x="584" y="62"/>
                </a:lnTo>
                <a:lnTo>
                  <a:pt x="598" y="64"/>
                </a:lnTo>
                <a:lnTo>
                  <a:pt x="602" y="64"/>
                </a:lnTo>
                <a:lnTo>
                  <a:pt x="610" y="66"/>
                </a:lnTo>
                <a:lnTo>
                  <a:pt x="624" y="68"/>
                </a:lnTo>
                <a:lnTo>
                  <a:pt x="628" y="68"/>
                </a:lnTo>
                <a:lnTo>
                  <a:pt x="640" y="68"/>
                </a:lnTo>
                <a:lnTo>
                  <a:pt x="644" y="68"/>
                </a:lnTo>
                <a:lnTo>
                  <a:pt x="648" y="68"/>
                </a:lnTo>
                <a:lnTo>
                  <a:pt x="654" y="70"/>
                </a:lnTo>
                <a:lnTo>
                  <a:pt x="658" y="70"/>
                </a:lnTo>
                <a:lnTo>
                  <a:pt x="668" y="70"/>
                </a:lnTo>
                <a:lnTo>
                  <a:pt x="672" y="72"/>
                </a:lnTo>
                <a:lnTo>
                  <a:pt x="694" y="74"/>
                </a:lnTo>
                <a:lnTo>
                  <a:pt x="700" y="74"/>
                </a:lnTo>
                <a:lnTo>
                  <a:pt x="698" y="90"/>
                </a:lnTo>
                <a:lnTo>
                  <a:pt x="690" y="166"/>
                </a:lnTo>
                <a:lnTo>
                  <a:pt x="690" y="170"/>
                </a:lnTo>
                <a:lnTo>
                  <a:pt x="690" y="174"/>
                </a:lnTo>
                <a:lnTo>
                  <a:pt x="688" y="188"/>
                </a:lnTo>
                <a:lnTo>
                  <a:pt x="686" y="208"/>
                </a:lnTo>
                <a:lnTo>
                  <a:pt x="684" y="230"/>
                </a:lnTo>
                <a:lnTo>
                  <a:pt x="684" y="246"/>
                </a:lnTo>
                <a:lnTo>
                  <a:pt x="682" y="262"/>
                </a:lnTo>
                <a:lnTo>
                  <a:pt x="680" y="272"/>
                </a:lnTo>
                <a:lnTo>
                  <a:pt x="680" y="280"/>
                </a:lnTo>
                <a:lnTo>
                  <a:pt x="680" y="284"/>
                </a:lnTo>
                <a:lnTo>
                  <a:pt x="680" y="288"/>
                </a:lnTo>
                <a:lnTo>
                  <a:pt x="680" y="292"/>
                </a:lnTo>
                <a:lnTo>
                  <a:pt x="678" y="306"/>
                </a:lnTo>
                <a:lnTo>
                  <a:pt x="678" y="316"/>
                </a:lnTo>
                <a:lnTo>
                  <a:pt x="672" y="358"/>
                </a:lnTo>
                <a:lnTo>
                  <a:pt x="670" y="392"/>
                </a:lnTo>
                <a:lnTo>
                  <a:pt x="668" y="408"/>
                </a:lnTo>
                <a:lnTo>
                  <a:pt x="666" y="426"/>
                </a:lnTo>
                <a:lnTo>
                  <a:pt x="662" y="476"/>
                </a:lnTo>
                <a:lnTo>
                  <a:pt x="662" y="486"/>
                </a:lnTo>
                <a:lnTo>
                  <a:pt x="660" y="488"/>
                </a:lnTo>
                <a:lnTo>
                  <a:pt x="660" y="506"/>
                </a:lnTo>
                <a:lnTo>
                  <a:pt x="658" y="534"/>
                </a:lnTo>
                <a:lnTo>
                  <a:pt x="656" y="540"/>
                </a:lnTo>
                <a:lnTo>
                  <a:pt x="562" y="532"/>
                </a:lnTo>
                <a:lnTo>
                  <a:pt x="468" y="522"/>
                </a:lnTo>
                <a:lnTo>
                  <a:pt x="374" y="512"/>
                </a:lnTo>
                <a:lnTo>
                  <a:pt x="280" y="500"/>
                </a:lnTo>
                <a:lnTo>
                  <a:pt x="186" y="488"/>
                </a:lnTo>
                <a:lnTo>
                  <a:pt x="144" y="482"/>
                </a:lnTo>
                <a:lnTo>
                  <a:pt x="138" y="482"/>
                </a:lnTo>
                <a:lnTo>
                  <a:pt x="132" y="480"/>
                </a:lnTo>
                <a:lnTo>
                  <a:pt x="0" y="460"/>
                </a:lnTo>
                <a:lnTo>
                  <a:pt x="0" y="458"/>
                </a:lnTo>
                <a:lnTo>
                  <a:pt x="6" y="424"/>
                </a:lnTo>
                <a:lnTo>
                  <a:pt x="12" y="388"/>
                </a:lnTo>
                <a:lnTo>
                  <a:pt x="20" y="352"/>
                </a:lnTo>
                <a:lnTo>
                  <a:pt x="20" y="34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srgbClr val="194F90"/>
              </a:solidFill>
            </a:endParaRPr>
          </a:p>
        </p:txBody>
      </p:sp>
      <p:sp>
        <p:nvSpPr>
          <p:cNvPr id="199" name="Freeform 406"/>
          <p:cNvSpPr>
            <a:spLocks/>
          </p:cNvSpPr>
          <p:nvPr/>
        </p:nvSpPr>
        <p:spPr bwMode="auto">
          <a:xfrm>
            <a:off x="7897813" y="1123950"/>
            <a:ext cx="584200" cy="860425"/>
          </a:xfrm>
          <a:custGeom>
            <a:avLst/>
            <a:gdLst>
              <a:gd name="T0" fmla="*/ 28 w 368"/>
              <a:gd name="T1" fmla="*/ 272 h 542"/>
              <a:gd name="T2" fmla="*/ 26 w 368"/>
              <a:gd name="T3" fmla="*/ 260 h 542"/>
              <a:gd name="T4" fmla="*/ 40 w 368"/>
              <a:gd name="T5" fmla="*/ 238 h 542"/>
              <a:gd name="T6" fmla="*/ 46 w 368"/>
              <a:gd name="T7" fmla="*/ 204 h 542"/>
              <a:gd name="T8" fmla="*/ 38 w 368"/>
              <a:gd name="T9" fmla="*/ 170 h 542"/>
              <a:gd name="T10" fmla="*/ 48 w 368"/>
              <a:gd name="T11" fmla="*/ 148 h 542"/>
              <a:gd name="T12" fmla="*/ 46 w 368"/>
              <a:gd name="T13" fmla="*/ 130 h 542"/>
              <a:gd name="T14" fmla="*/ 56 w 368"/>
              <a:gd name="T15" fmla="*/ 76 h 542"/>
              <a:gd name="T16" fmla="*/ 80 w 368"/>
              <a:gd name="T17" fmla="*/ 12 h 542"/>
              <a:gd name="T18" fmla="*/ 96 w 368"/>
              <a:gd name="T19" fmla="*/ 18 h 542"/>
              <a:gd name="T20" fmla="*/ 104 w 368"/>
              <a:gd name="T21" fmla="*/ 30 h 542"/>
              <a:gd name="T22" fmla="*/ 124 w 368"/>
              <a:gd name="T23" fmla="*/ 28 h 542"/>
              <a:gd name="T24" fmla="*/ 156 w 368"/>
              <a:gd name="T25" fmla="*/ 2 h 542"/>
              <a:gd name="T26" fmla="*/ 170 w 368"/>
              <a:gd name="T27" fmla="*/ 2 h 542"/>
              <a:gd name="T28" fmla="*/ 204 w 368"/>
              <a:gd name="T29" fmla="*/ 20 h 542"/>
              <a:gd name="T30" fmla="*/ 244 w 368"/>
              <a:gd name="T31" fmla="*/ 110 h 542"/>
              <a:gd name="T32" fmla="*/ 262 w 368"/>
              <a:gd name="T33" fmla="*/ 172 h 542"/>
              <a:gd name="T34" fmla="*/ 292 w 368"/>
              <a:gd name="T35" fmla="*/ 180 h 542"/>
              <a:gd name="T36" fmla="*/ 302 w 368"/>
              <a:gd name="T37" fmla="*/ 186 h 542"/>
              <a:gd name="T38" fmla="*/ 310 w 368"/>
              <a:gd name="T39" fmla="*/ 216 h 542"/>
              <a:gd name="T40" fmla="*/ 326 w 368"/>
              <a:gd name="T41" fmla="*/ 224 h 542"/>
              <a:gd name="T42" fmla="*/ 334 w 368"/>
              <a:gd name="T43" fmla="*/ 218 h 542"/>
              <a:gd name="T44" fmla="*/ 354 w 368"/>
              <a:gd name="T45" fmla="*/ 240 h 542"/>
              <a:gd name="T46" fmla="*/ 352 w 368"/>
              <a:gd name="T47" fmla="*/ 250 h 542"/>
              <a:gd name="T48" fmla="*/ 364 w 368"/>
              <a:gd name="T49" fmla="*/ 248 h 542"/>
              <a:gd name="T50" fmla="*/ 350 w 368"/>
              <a:gd name="T51" fmla="*/ 280 h 542"/>
              <a:gd name="T52" fmla="*/ 324 w 368"/>
              <a:gd name="T53" fmla="*/ 288 h 542"/>
              <a:gd name="T54" fmla="*/ 314 w 368"/>
              <a:gd name="T55" fmla="*/ 306 h 542"/>
              <a:gd name="T56" fmla="*/ 298 w 368"/>
              <a:gd name="T57" fmla="*/ 324 h 542"/>
              <a:gd name="T58" fmla="*/ 286 w 368"/>
              <a:gd name="T59" fmla="*/ 322 h 542"/>
              <a:gd name="T60" fmla="*/ 264 w 368"/>
              <a:gd name="T61" fmla="*/ 332 h 542"/>
              <a:gd name="T62" fmla="*/ 252 w 368"/>
              <a:gd name="T63" fmla="*/ 348 h 542"/>
              <a:gd name="T64" fmla="*/ 228 w 368"/>
              <a:gd name="T65" fmla="*/ 332 h 542"/>
              <a:gd name="T66" fmla="*/ 222 w 368"/>
              <a:gd name="T67" fmla="*/ 338 h 542"/>
              <a:gd name="T68" fmla="*/ 214 w 368"/>
              <a:gd name="T69" fmla="*/ 384 h 542"/>
              <a:gd name="T70" fmla="*/ 210 w 368"/>
              <a:gd name="T71" fmla="*/ 402 h 542"/>
              <a:gd name="T72" fmla="*/ 188 w 368"/>
              <a:gd name="T73" fmla="*/ 416 h 542"/>
              <a:gd name="T74" fmla="*/ 182 w 368"/>
              <a:gd name="T75" fmla="*/ 420 h 542"/>
              <a:gd name="T76" fmla="*/ 176 w 368"/>
              <a:gd name="T77" fmla="*/ 414 h 542"/>
              <a:gd name="T78" fmla="*/ 170 w 368"/>
              <a:gd name="T79" fmla="*/ 410 h 542"/>
              <a:gd name="T80" fmla="*/ 168 w 368"/>
              <a:gd name="T81" fmla="*/ 410 h 542"/>
              <a:gd name="T82" fmla="*/ 170 w 368"/>
              <a:gd name="T83" fmla="*/ 430 h 542"/>
              <a:gd name="T84" fmla="*/ 156 w 368"/>
              <a:gd name="T85" fmla="*/ 410 h 542"/>
              <a:gd name="T86" fmla="*/ 156 w 368"/>
              <a:gd name="T87" fmla="*/ 424 h 542"/>
              <a:gd name="T88" fmla="*/ 164 w 368"/>
              <a:gd name="T89" fmla="*/ 448 h 542"/>
              <a:gd name="T90" fmla="*/ 144 w 368"/>
              <a:gd name="T91" fmla="*/ 434 h 542"/>
              <a:gd name="T92" fmla="*/ 130 w 368"/>
              <a:gd name="T93" fmla="*/ 456 h 542"/>
              <a:gd name="T94" fmla="*/ 134 w 368"/>
              <a:gd name="T95" fmla="*/ 466 h 542"/>
              <a:gd name="T96" fmla="*/ 126 w 368"/>
              <a:gd name="T97" fmla="*/ 496 h 542"/>
              <a:gd name="T98" fmla="*/ 116 w 368"/>
              <a:gd name="T99" fmla="*/ 508 h 542"/>
              <a:gd name="T100" fmla="*/ 116 w 368"/>
              <a:gd name="T101" fmla="*/ 526 h 542"/>
              <a:gd name="T102" fmla="*/ 106 w 368"/>
              <a:gd name="T103" fmla="*/ 542 h 542"/>
              <a:gd name="T104" fmla="*/ 76 w 368"/>
              <a:gd name="T105" fmla="*/ 512 h 542"/>
              <a:gd name="T106" fmla="*/ 64 w 368"/>
              <a:gd name="T107" fmla="*/ 474 h 542"/>
              <a:gd name="T108" fmla="*/ 26 w 368"/>
              <a:gd name="T109" fmla="*/ 368 h 542"/>
              <a:gd name="T110" fmla="*/ 8 w 368"/>
              <a:gd name="T111" fmla="*/ 31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542">
                <a:moveTo>
                  <a:pt x="0" y="298"/>
                </a:moveTo>
                <a:lnTo>
                  <a:pt x="6" y="294"/>
                </a:lnTo>
                <a:lnTo>
                  <a:pt x="20" y="300"/>
                </a:lnTo>
                <a:lnTo>
                  <a:pt x="28" y="272"/>
                </a:lnTo>
                <a:lnTo>
                  <a:pt x="26" y="270"/>
                </a:lnTo>
                <a:lnTo>
                  <a:pt x="26" y="268"/>
                </a:lnTo>
                <a:lnTo>
                  <a:pt x="24" y="264"/>
                </a:lnTo>
                <a:lnTo>
                  <a:pt x="26" y="260"/>
                </a:lnTo>
                <a:lnTo>
                  <a:pt x="28" y="252"/>
                </a:lnTo>
                <a:lnTo>
                  <a:pt x="32" y="246"/>
                </a:lnTo>
                <a:lnTo>
                  <a:pt x="34" y="244"/>
                </a:lnTo>
                <a:lnTo>
                  <a:pt x="40" y="238"/>
                </a:lnTo>
                <a:lnTo>
                  <a:pt x="42" y="230"/>
                </a:lnTo>
                <a:lnTo>
                  <a:pt x="50" y="212"/>
                </a:lnTo>
                <a:lnTo>
                  <a:pt x="50" y="206"/>
                </a:lnTo>
                <a:lnTo>
                  <a:pt x="46" y="204"/>
                </a:lnTo>
                <a:lnTo>
                  <a:pt x="44" y="204"/>
                </a:lnTo>
                <a:lnTo>
                  <a:pt x="40" y="194"/>
                </a:lnTo>
                <a:lnTo>
                  <a:pt x="38" y="178"/>
                </a:lnTo>
                <a:lnTo>
                  <a:pt x="38" y="170"/>
                </a:lnTo>
                <a:lnTo>
                  <a:pt x="40" y="162"/>
                </a:lnTo>
                <a:lnTo>
                  <a:pt x="44" y="154"/>
                </a:lnTo>
                <a:lnTo>
                  <a:pt x="48" y="150"/>
                </a:lnTo>
                <a:lnTo>
                  <a:pt x="48" y="148"/>
                </a:lnTo>
                <a:lnTo>
                  <a:pt x="48" y="144"/>
                </a:lnTo>
                <a:lnTo>
                  <a:pt x="48" y="142"/>
                </a:lnTo>
                <a:lnTo>
                  <a:pt x="48" y="138"/>
                </a:lnTo>
                <a:lnTo>
                  <a:pt x="46" y="130"/>
                </a:lnTo>
                <a:lnTo>
                  <a:pt x="42" y="116"/>
                </a:lnTo>
                <a:lnTo>
                  <a:pt x="44" y="114"/>
                </a:lnTo>
                <a:lnTo>
                  <a:pt x="52" y="94"/>
                </a:lnTo>
                <a:lnTo>
                  <a:pt x="56" y="76"/>
                </a:lnTo>
                <a:lnTo>
                  <a:pt x="60" y="68"/>
                </a:lnTo>
                <a:lnTo>
                  <a:pt x="70" y="36"/>
                </a:lnTo>
                <a:lnTo>
                  <a:pt x="76" y="20"/>
                </a:lnTo>
                <a:lnTo>
                  <a:pt x="80" y="12"/>
                </a:lnTo>
                <a:lnTo>
                  <a:pt x="88" y="10"/>
                </a:lnTo>
                <a:lnTo>
                  <a:pt x="96" y="12"/>
                </a:lnTo>
                <a:lnTo>
                  <a:pt x="96" y="14"/>
                </a:lnTo>
                <a:lnTo>
                  <a:pt x="96" y="18"/>
                </a:lnTo>
                <a:lnTo>
                  <a:pt x="98" y="22"/>
                </a:lnTo>
                <a:lnTo>
                  <a:pt x="100" y="26"/>
                </a:lnTo>
                <a:lnTo>
                  <a:pt x="102" y="28"/>
                </a:lnTo>
                <a:lnTo>
                  <a:pt x="104" y="30"/>
                </a:lnTo>
                <a:lnTo>
                  <a:pt x="110" y="34"/>
                </a:lnTo>
                <a:lnTo>
                  <a:pt x="118" y="36"/>
                </a:lnTo>
                <a:lnTo>
                  <a:pt x="122" y="30"/>
                </a:lnTo>
                <a:lnTo>
                  <a:pt x="124" y="28"/>
                </a:lnTo>
                <a:lnTo>
                  <a:pt x="126" y="26"/>
                </a:lnTo>
                <a:lnTo>
                  <a:pt x="140" y="16"/>
                </a:lnTo>
                <a:lnTo>
                  <a:pt x="154" y="4"/>
                </a:lnTo>
                <a:lnTo>
                  <a:pt x="156" y="2"/>
                </a:lnTo>
                <a:lnTo>
                  <a:pt x="158" y="0"/>
                </a:lnTo>
                <a:lnTo>
                  <a:pt x="164" y="0"/>
                </a:lnTo>
                <a:lnTo>
                  <a:pt x="168" y="2"/>
                </a:lnTo>
                <a:lnTo>
                  <a:pt x="170" y="2"/>
                </a:lnTo>
                <a:lnTo>
                  <a:pt x="194" y="12"/>
                </a:lnTo>
                <a:lnTo>
                  <a:pt x="196" y="14"/>
                </a:lnTo>
                <a:lnTo>
                  <a:pt x="202" y="18"/>
                </a:lnTo>
                <a:lnTo>
                  <a:pt x="204" y="20"/>
                </a:lnTo>
                <a:lnTo>
                  <a:pt x="212" y="22"/>
                </a:lnTo>
                <a:lnTo>
                  <a:pt x="218" y="38"/>
                </a:lnTo>
                <a:lnTo>
                  <a:pt x="222" y="54"/>
                </a:lnTo>
                <a:lnTo>
                  <a:pt x="244" y="110"/>
                </a:lnTo>
                <a:lnTo>
                  <a:pt x="256" y="146"/>
                </a:lnTo>
                <a:lnTo>
                  <a:pt x="258" y="154"/>
                </a:lnTo>
                <a:lnTo>
                  <a:pt x="260" y="166"/>
                </a:lnTo>
                <a:lnTo>
                  <a:pt x="262" y="172"/>
                </a:lnTo>
                <a:lnTo>
                  <a:pt x="264" y="176"/>
                </a:lnTo>
                <a:lnTo>
                  <a:pt x="278" y="180"/>
                </a:lnTo>
                <a:lnTo>
                  <a:pt x="286" y="180"/>
                </a:lnTo>
                <a:lnTo>
                  <a:pt x="292" y="180"/>
                </a:lnTo>
                <a:lnTo>
                  <a:pt x="294" y="178"/>
                </a:lnTo>
                <a:lnTo>
                  <a:pt x="296" y="176"/>
                </a:lnTo>
                <a:lnTo>
                  <a:pt x="300" y="178"/>
                </a:lnTo>
                <a:lnTo>
                  <a:pt x="302" y="186"/>
                </a:lnTo>
                <a:lnTo>
                  <a:pt x="298" y="190"/>
                </a:lnTo>
                <a:lnTo>
                  <a:pt x="308" y="208"/>
                </a:lnTo>
                <a:lnTo>
                  <a:pt x="308" y="214"/>
                </a:lnTo>
                <a:lnTo>
                  <a:pt x="310" y="216"/>
                </a:lnTo>
                <a:lnTo>
                  <a:pt x="314" y="220"/>
                </a:lnTo>
                <a:lnTo>
                  <a:pt x="316" y="222"/>
                </a:lnTo>
                <a:lnTo>
                  <a:pt x="324" y="224"/>
                </a:lnTo>
                <a:lnTo>
                  <a:pt x="326" y="224"/>
                </a:lnTo>
                <a:lnTo>
                  <a:pt x="326" y="220"/>
                </a:lnTo>
                <a:lnTo>
                  <a:pt x="328" y="218"/>
                </a:lnTo>
                <a:lnTo>
                  <a:pt x="330" y="218"/>
                </a:lnTo>
                <a:lnTo>
                  <a:pt x="334" y="218"/>
                </a:lnTo>
                <a:lnTo>
                  <a:pt x="338" y="218"/>
                </a:lnTo>
                <a:lnTo>
                  <a:pt x="346" y="224"/>
                </a:lnTo>
                <a:lnTo>
                  <a:pt x="356" y="236"/>
                </a:lnTo>
                <a:lnTo>
                  <a:pt x="354" y="240"/>
                </a:lnTo>
                <a:lnTo>
                  <a:pt x="350" y="244"/>
                </a:lnTo>
                <a:lnTo>
                  <a:pt x="344" y="246"/>
                </a:lnTo>
                <a:lnTo>
                  <a:pt x="346" y="248"/>
                </a:lnTo>
                <a:lnTo>
                  <a:pt x="352" y="250"/>
                </a:lnTo>
                <a:lnTo>
                  <a:pt x="356" y="250"/>
                </a:lnTo>
                <a:lnTo>
                  <a:pt x="356" y="248"/>
                </a:lnTo>
                <a:lnTo>
                  <a:pt x="358" y="246"/>
                </a:lnTo>
                <a:lnTo>
                  <a:pt x="364" y="248"/>
                </a:lnTo>
                <a:lnTo>
                  <a:pt x="368" y="252"/>
                </a:lnTo>
                <a:lnTo>
                  <a:pt x="366" y="254"/>
                </a:lnTo>
                <a:lnTo>
                  <a:pt x="356" y="276"/>
                </a:lnTo>
                <a:lnTo>
                  <a:pt x="350" y="280"/>
                </a:lnTo>
                <a:lnTo>
                  <a:pt x="338" y="286"/>
                </a:lnTo>
                <a:lnTo>
                  <a:pt x="328" y="284"/>
                </a:lnTo>
                <a:lnTo>
                  <a:pt x="324" y="284"/>
                </a:lnTo>
                <a:lnTo>
                  <a:pt x="324" y="288"/>
                </a:lnTo>
                <a:lnTo>
                  <a:pt x="326" y="292"/>
                </a:lnTo>
                <a:lnTo>
                  <a:pt x="328" y="298"/>
                </a:lnTo>
                <a:lnTo>
                  <a:pt x="316" y="306"/>
                </a:lnTo>
                <a:lnTo>
                  <a:pt x="314" y="306"/>
                </a:lnTo>
                <a:lnTo>
                  <a:pt x="310" y="304"/>
                </a:lnTo>
                <a:lnTo>
                  <a:pt x="304" y="312"/>
                </a:lnTo>
                <a:lnTo>
                  <a:pt x="300" y="320"/>
                </a:lnTo>
                <a:lnTo>
                  <a:pt x="298" y="324"/>
                </a:lnTo>
                <a:lnTo>
                  <a:pt x="296" y="326"/>
                </a:lnTo>
                <a:lnTo>
                  <a:pt x="294" y="332"/>
                </a:lnTo>
                <a:lnTo>
                  <a:pt x="288" y="328"/>
                </a:lnTo>
                <a:lnTo>
                  <a:pt x="286" y="322"/>
                </a:lnTo>
                <a:lnTo>
                  <a:pt x="270" y="326"/>
                </a:lnTo>
                <a:lnTo>
                  <a:pt x="266" y="326"/>
                </a:lnTo>
                <a:lnTo>
                  <a:pt x="264" y="330"/>
                </a:lnTo>
                <a:lnTo>
                  <a:pt x="264" y="332"/>
                </a:lnTo>
                <a:lnTo>
                  <a:pt x="256" y="338"/>
                </a:lnTo>
                <a:lnTo>
                  <a:pt x="252" y="336"/>
                </a:lnTo>
                <a:lnTo>
                  <a:pt x="248" y="338"/>
                </a:lnTo>
                <a:lnTo>
                  <a:pt x="252" y="348"/>
                </a:lnTo>
                <a:lnTo>
                  <a:pt x="246" y="352"/>
                </a:lnTo>
                <a:lnTo>
                  <a:pt x="230" y="354"/>
                </a:lnTo>
                <a:lnTo>
                  <a:pt x="226" y="338"/>
                </a:lnTo>
                <a:lnTo>
                  <a:pt x="228" y="332"/>
                </a:lnTo>
                <a:lnTo>
                  <a:pt x="228" y="326"/>
                </a:lnTo>
                <a:lnTo>
                  <a:pt x="222" y="326"/>
                </a:lnTo>
                <a:lnTo>
                  <a:pt x="222" y="332"/>
                </a:lnTo>
                <a:lnTo>
                  <a:pt x="222" y="338"/>
                </a:lnTo>
                <a:lnTo>
                  <a:pt x="216" y="342"/>
                </a:lnTo>
                <a:lnTo>
                  <a:pt x="212" y="346"/>
                </a:lnTo>
                <a:lnTo>
                  <a:pt x="214" y="368"/>
                </a:lnTo>
                <a:lnTo>
                  <a:pt x="214" y="384"/>
                </a:lnTo>
                <a:lnTo>
                  <a:pt x="214" y="386"/>
                </a:lnTo>
                <a:lnTo>
                  <a:pt x="218" y="386"/>
                </a:lnTo>
                <a:lnTo>
                  <a:pt x="218" y="390"/>
                </a:lnTo>
                <a:lnTo>
                  <a:pt x="210" y="402"/>
                </a:lnTo>
                <a:lnTo>
                  <a:pt x="206" y="408"/>
                </a:lnTo>
                <a:lnTo>
                  <a:pt x="200" y="404"/>
                </a:lnTo>
                <a:lnTo>
                  <a:pt x="192" y="400"/>
                </a:lnTo>
                <a:lnTo>
                  <a:pt x="188" y="416"/>
                </a:lnTo>
                <a:lnTo>
                  <a:pt x="188" y="422"/>
                </a:lnTo>
                <a:lnTo>
                  <a:pt x="188" y="424"/>
                </a:lnTo>
                <a:lnTo>
                  <a:pt x="184" y="422"/>
                </a:lnTo>
                <a:lnTo>
                  <a:pt x="182" y="420"/>
                </a:lnTo>
                <a:lnTo>
                  <a:pt x="180" y="416"/>
                </a:lnTo>
                <a:lnTo>
                  <a:pt x="178" y="412"/>
                </a:lnTo>
                <a:lnTo>
                  <a:pt x="180" y="406"/>
                </a:lnTo>
                <a:lnTo>
                  <a:pt x="176" y="414"/>
                </a:lnTo>
                <a:lnTo>
                  <a:pt x="178" y="420"/>
                </a:lnTo>
                <a:lnTo>
                  <a:pt x="180" y="422"/>
                </a:lnTo>
                <a:lnTo>
                  <a:pt x="172" y="422"/>
                </a:lnTo>
                <a:lnTo>
                  <a:pt x="170" y="410"/>
                </a:lnTo>
                <a:lnTo>
                  <a:pt x="170" y="408"/>
                </a:lnTo>
                <a:lnTo>
                  <a:pt x="170" y="406"/>
                </a:lnTo>
                <a:lnTo>
                  <a:pt x="168" y="408"/>
                </a:lnTo>
                <a:lnTo>
                  <a:pt x="168" y="410"/>
                </a:lnTo>
                <a:lnTo>
                  <a:pt x="168" y="416"/>
                </a:lnTo>
                <a:lnTo>
                  <a:pt x="168" y="424"/>
                </a:lnTo>
                <a:lnTo>
                  <a:pt x="170" y="426"/>
                </a:lnTo>
                <a:lnTo>
                  <a:pt x="170" y="430"/>
                </a:lnTo>
                <a:lnTo>
                  <a:pt x="170" y="436"/>
                </a:lnTo>
                <a:lnTo>
                  <a:pt x="166" y="434"/>
                </a:lnTo>
                <a:lnTo>
                  <a:pt x="158" y="418"/>
                </a:lnTo>
                <a:lnTo>
                  <a:pt x="156" y="410"/>
                </a:lnTo>
                <a:lnTo>
                  <a:pt x="156" y="406"/>
                </a:lnTo>
                <a:lnTo>
                  <a:pt x="150" y="418"/>
                </a:lnTo>
                <a:lnTo>
                  <a:pt x="152" y="420"/>
                </a:lnTo>
                <a:lnTo>
                  <a:pt x="156" y="424"/>
                </a:lnTo>
                <a:lnTo>
                  <a:pt x="158" y="426"/>
                </a:lnTo>
                <a:lnTo>
                  <a:pt x="160" y="430"/>
                </a:lnTo>
                <a:lnTo>
                  <a:pt x="164" y="440"/>
                </a:lnTo>
                <a:lnTo>
                  <a:pt x="164" y="448"/>
                </a:lnTo>
                <a:lnTo>
                  <a:pt x="160" y="444"/>
                </a:lnTo>
                <a:lnTo>
                  <a:pt x="158" y="440"/>
                </a:lnTo>
                <a:lnTo>
                  <a:pt x="150" y="434"/>
                </a:lnTo>
                <a:lnTo>
                  <a:pt x="144" y="434"/>
                </a:lnTo>
                <a:lnTo>
                  <a:pt x="136" y="442"/>
                </a:lnTo>
                <a:lnTo>
                  <a:pt x="134" y="444"/>
                </a:lnTo>
                <a:lnTo>
                  <a:pt x="132" y="448"/>
                </a:lnTo>
                <a:lnTo>
                  <a:pt x="130" y="456"/>
                </a:lnTo>
                <a:lnTo>
                  <a:pt x="130" y="462"/>
                </a:lnTo>
                <a:lnTo>
                  <a:pt x="130" y="466"/>
                </a:lnTo>
                <a:lnTo>
                  <a:pt x="132" y="464"/>
                </a:lnTo>
                <a:lnTo>
                  <a:pt x="134" y="466"/>
                </a:lnTo>
                <a:lnTo>
                  <a:pt x="136" y="472"/>
                </a:lnTo>
                <a:lnTo>
                  <a:pt x="130" y="478"/>
                </a:lnTo>
                <a:lnTo>
                  <a:pt x="128" y="490"/>
                </a:lnTo>
                <a:lnTo>
                  <a:pt x="126" y="496"/>
                </a:lnTo>
                <a:lnTo>
                  <a:pt x="122" y="502"/>
                </a:lnTo>
                <a:lnTo>
                  <a:pt x="120" y="504"/>
                </a:lnTo>
                <a:lnTo>
                  <a:pt x="116" y="504"/>
                </a:lnTo>
                <a:lnTo>
                  <a:pt x="116" y="508"/>
                </a:lnTo>
                <a:lnTo>
                  <a:pt x="114" y="512"/>
                </a:lnTo>
                <a:lnTo>
                  <a:pt x="114" y="518"/>
                </a:lnTo>
                <a:lnTo>
                  <a:pt x="116" y="520"/>
                </a:lnTo>
                <a:lnTo>
                  <a:pt x="116" y="526"/>
                </a:lnTo>
                <a:lnTo>
                  <a:pt x="112" y="538"/>
                </a:lnTo>
                <a:lnTo>
                  <a:pt x="110" y="538"/>
                </a:lnTo>
                <a:lnTo>
                  <a:pt x="106" y="536"/>
                </a:lnTo>
                <a:lnTo>
                  <a:pt x="106" y="542"/>
                </a:lnTo>
                <a:lnTo>
                  <a:pt x="106" y="540"/>
                </a:lnTo>
                <a:lnTo>
                  <a:pt x="96" y="534"/>
                </a:lnTo>
                <a:lnTo>
                  <a:pt x="86" y="520"/>
                </a:lnTo>
                <a:lnTo>
                  <a:pt x="76" y="512"/>
                </a:lnTo>
                <a:lnTo>
                  <a:pt x="72" y="500"/>
                </a:lnTo>
                <a:lnTo>
                  <a:pt x="72" y="496"/>
                </a:lnTo>
                <a:lnTo>
                  <a:pt x="72" y="490"/>
                </a:lnTo>
                <a:lnTo>
                  <a:pt x="64" y="474"/>
                </a:lnTo>
                <a:lnTo>
                  <a:pt x="56" y="450"/>
                </a:lnTo>
                <a:lnTo>
                  <a:pt x="40" y="406"/>
                </a:lnTo>
                <a:lnTo>
                  <a:pt x="32" y="386"/>
                </a:lnTo>
                <a:lnTo>
                  <a:pt x="26" y="368"/>
                </a:lnTo>
                <a:lnTo>
                  <a:pt x="18" y="342"/>
                </a:lnTo>
                <a:lnTo>
                  <a:pt x="14" y="334"/>
                </a:lnTo>
                <a:lnTo>
                  <a:pt x="10" y="326"/>
                </a:lnTo>
                <a:lnTo>
                  <a:pt x="8" y="318"/>
                </a:lnTo>
                <a:lnTo>
                  <a:pt x="6" y="314"/>
                </a:lnTo>
                <a:lnTo>
                  <a:pt x="4" y="304"/>
                </a:lnTo>
                <a:lnTo>
                  <a:pt x="0" y="29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0" name="Freeform 407"/>
          <p:cNvSpPr>
            <a:spLocks/>
          </p:cNvSpPr>
          <p:nvPr/>
        </p:nvSpPr>
        <p:spPr bwMode="auto">
          <a:xfrm>
            <a:off x="8313738" y="1641475"/>
            <a:ext cx="34925" cy="41275"/>
          </a:xfrm>
          <a:custGeom>
            <a:avLst/>
            <a:gdLst>
              <a:gd name="T0" fmla="*/ 12 w 22"/>
              <a:gd name="T1" fmla="*/ 2 h 26"/>
              <a:gd name="T2" fmla="*/ 18 w 22"/>
              <a:gd name="T3" fmla="*/ 6 h 26"/>
              <a:gd name="T4" fmla="*/ 20 w 22"/>
              <a:gd name="T5" fmla="*/ 6 h 26"/>
              <a:gd name="T6" fmla="*/ 20 w 22"/>
              <a:gd name="T7" fmla="*/ 8 h 26"/>
              <a:gd name="T8" fmla="*/ 22 w 22"/>
              <a:gd name="T9" fmla="*/ 10 h 26"/>
              <a:gd name="T10" fmla="*/ 22 w 22"/>
              <a:gd name="T11" fmla="*/ 12 h 26"/>
              <a:gd name="T12" fmla="*/ 20 w 22"/>
              <a:gd name="T13" fmla="*/ 12 h 26"/>
              <a:gd name="T14" fmla="*/ 14 w 22"/>
              <a:gd name="T15" fmla="*/ 26 h 26"/>
              <a:gd name="T16" fmla="*/ 12 w 22"/>
              <a:gd name="T17" fmla="*/ 26 h 26"/>
              <a:gd name="T18" fmla="*/ 4 w 22"/>
              <a:gd name="T19" fmla="*/ 24 h 26"/>
              <a:gd name="T20" fmla="*/ 2 w 22"/>
              <a:gd name="T21" fmla="*/ 24 h 26"/>
              <a:gd name="T22" fmla="*/ 0 w 22"/>
              <a:gd name="T23" fmla="*/ 20 h 26"/>
              <a:gd name="T24" fmla="*/ 2 w 22"/>
              <a:gd name="T25" fmla="*/ 14 h 26"/>
              <a:gd name="T26" fmla="*/ 2 w 22"/>
              <a:gd name="T27" fmla="*/ 6 h 26"/>
              <a:gd name="T28" fmla="*/ 2 w 22"/>
              <a:gd name="T29" fmla="*/ 4 h 26"/>
              <a:gd name="T30" fmla="*/ 6 w 22"/>
              <a:gd name="T31" fmla="*/ 2 h 26"/>
              <a:gd name="T32" fmla="*/ 10 w 22"/>
              <a:gd name="T33" fmla="*/ 0 h 26"/>
              <a:gd name="T34" fmla="*/ 12 w 22"/>
              <a:gd name="T35" fmla="*/ 0 h 26"/>
              <a:gd name="T36" fmla="*/ 12 w 22"/>
              <a:gd name="T3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6">
                <a:moveTo>
                  <a:pt x="12" y="2"/>
                </a:moveTo>
                <a:lnTo>
                  <a:pt x="18" y="6"/>
                </a:lnTo>
                <a:lnTo>
                  <a:pt x="20" y="6"/>
                </a:lnTo>
                <a:lnTo>
                  <a:pt x="20" y="8"/>
                </a:lnTo>
                <a:lnTo>
                  <a:pt x="22" y="10"/>
                </a:lnTo>
                <a:lnTo>
                  <a:pt x="22" y="12"/>
                </a:lnTo>
                <a:lnTo>
                  <a:pt x="20" y="12"/>
                </a:lnTo>
                <a:lnTo>
                  <a:pt x="14" y="26"/>
                </a:lnTo>
                <a:lnTo>
                  <a:pt x="12" y="26"/>
                </a:lnTo>
                <a:lnTo>
                  <a:pt x="4" y="24"/>
                </a:lnTo>
                <a:lnTo>
                  <a:pt x="2" y="24"/>
                </a:lnTo>
                <a:lnTo>
                  <a:pt x="0" y="20"/>
                </a:lnTo>
                <a:lnTo>
                  <a:pt x="2" y="14"/>
                </a:lnTo>
                <a:lnTo>
                  <a:pt x="2" y="6"/>
                </a:lnTo>
                <a:lnTo>
                  <a:pt x="2" y="4"/>
                </a:lnTo>
                <a:lnTo>
                  <a:pt x="6" y="2"/>
                </a:lnTo>
                <a:lnTo>
                  <a:pt x="10" y="0"/>
                </a:lnTo>
                <a:lnTo>
                  <a:pt x="12" y="0"/>
                </a:lnTo>
                <a:lnTo>
                  <a:pt x="12" y="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1" name="Freeform 408"/>
          <p:cNvSpPr>
            <a:spLocks/>
          </p:cNvSpPr>
          <p:nvPr/>
        </p:nvSpPr>
        <p:spPr bwMode="auto">
          <a:xfrm>
            <a:off x="8281988" y="1689100"/>
            <a:ext cx="15875" cy="19050"/>
          </a:xfrm>
          <a:custGeom>
            <a:avLst/>
            <a:gdLst>
              <a:gd name="T0" fmla="*/ 4 w 10"/>
              <a:gd name="T1" fmla="*/ 0 h 12"/>
              <a:gd name="T2" fmla="*/ 6 w 10"/>
              <a:gd name="T3" fmla="*/ 0 h 12"/>
              <a:gd name="T4" fmla="*/ 8 w 10"/>
              <a:gd name="T5" fmla="*/ 2 h 12"/>
              <a:gd name="T6" fmla="*/ 10 w 10"/>
              <a:gd name="T7" fmla="*/ 4 h 12"/>
              <a:gd name="T8" fmla="*/ 10 w 10"/>
              <a:gd name="T9" fmla="*/ 8 h 12"/>
              <a:gd name="T10" fmla="*/ 8 w 10"/>
              <a:gd name="T11" fmla="*/ 12 h 12"/>
              <a:gd name="T12" fmla="*/ 6 w 10"/>
              <a:gd name="T13" fmla="*/ 12 h 12"/>
              <a:gd name="T14" fmla="*/ 2 w 10"/>
              <a:gd name="T15" fmla="*/ 12 h 12"/>
              <a:gd name="T16" fmla="*/ 0 w 10"/>
              <a:gd name="T17" fmla="*/ 6 h 12"/>
              <a:gd name="T18" fmla="*/ 2 w 10"/>
              <a:gd name="T19" fmla="*/ 0 h 12"/>
              <a:gd name="T20" fmla="*/ 4 w 10"/>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4" y="0"/>
                </a:moveTo>
                <a:lnTo>
                  <a:pt x="6" y="0"/>
                </a:lnTo>
                <a:lnTo>
                  <a:pt x="8" y="2"/>
                </a:lnTo>
                <a:lnTo>
                  <a:pt x="10" y="4"/>
                </a:lnTo>
                <a:lnTo>
                  <a:pt x="10" y="8"/>
                </a:lnTo>
                <a:lnTo>
                  <a:pt x="8" y="12"/>
                </a:lnTo>
                <a:lnTo>
                  <a:pt x="6" y="12"/>
                </a:lnTo>
                <a:lnTo>
                  <a:pt x="2" y="12"/>
                </a:lnTo>
                <a:lnTo>
                  <a:pt x="0" y="6"/>
                </a:lnTo>
                <a:lnTo>
                  <a:pt x="2" y="0"/>
                </a:lnTo>
                <a:lnTo>
                  <a:pt x="4"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2" name="Freeform 409"/>
          <p:cNvSpPr>
            <a:spLocks/>
          </p:cNvSpPr>
          <p:nvPr/>
        </p:nvSpPr>
        <p:spPr bwMode="auto">
          <a:xfrm>
            <a:off x="4357688" y="2362200"/>
            <a:ext cx="955675" cy="581025"/>
          </a:xfrm>
          <a:custGeom>
            <a:avLst/>
            <a:gdLst>
              <a:gd name="T0" fmla="*/ 12 w 602"/>
              <a:gd name="T1" fmla="*/ 118 h 366"/>
              <a:gd name="T2" fmla="*/ 2 w 602"/>
              <a:gd name="T3" fmla="*/ 102 h 366"/>
              <a:gd name="T4" fmla="*/ 8 w 602"/>
              <a:gd name="T5" fmla="*/ 88 h 366"/>
              <a:gd name="T6" fmla="*/ 18 w 602"/>
              <a:gd name="T7" fmla="*/ 54 h 366"/>
              <a:gd name="T8" fmla="*/ 6 w 602"/>
              <a:gd name="T9" fmla="*/ 36 h 366"/>
              <a:gd name="T10" fmla="*/ 8 w 602"/>
              <a:gd name="T11" fmla="*/ 20 h 366"/>
              <a:gd name="T12" fmla="*/ 22 w 602"/>
              <a:gd name="T13" fmla="*/ 12 h 366"/>
              <a:gd name="T14" fmla="*/ 48 w 602"/>
              <a:gd name="T15" fmla="*/ 12 h 366"/>
              <a:gd name="T16" fmla="*/ 102 w 602"/>
              <a:gd name="T17" fmla="*/ 12 h 366"/>
              <a:gd name="T18" fmla="*/ 130 w 602"/>
              <a:gd name="T19" fmla="*/ 10 h 366"/>
              <a:gd name="T20" fmla="*/ 168 w 602"/>
              <a:gd name="T21" fmla="*/ 10 h 366"/>
              <a:gd name="T22" fmla="*/ 198 w 602"/>
              <a:gd name="T23" fmla="*/ 10 h 366"/>
              <a:gd name="T24" fmla="*/ 234 w 602"/>
              <a:gd name="T25" fmla="*/ 10 h 366"/>
              <a:gd name="T26" fmla="*/ 252 w 602"/>
              <a:gd name="T27" fmla="*/ 8 h 366"/>
              <a:gd name="T28" fmla="*/ 274 w 602"/>
              <a:gd name="T29" fmla="*/ 8 h 366"/>
              <a:gd name="T30" fmla="*/ 306 w 602"/>
              <a:gd name="T31" fmla="*/ 8 h 366"/>
              <a:gd name="T32" fmla="*/ 356 w 602"/>
              <a:gd name="T33" fmla="*/ 6 h 366"/>
              <a:gd name="T34" fmla="*/ 480 w 602"/>
              <a:gd name="T35" fmla="*/ 0 h 366"/>
              <a:gd name="T36" fmla="*/ 494 w 602"/>
              <a:gd name="T37" fmla="*/ 16 h 366"/>
              <a:gd name="T38" fmla="*/ 506 w 602"/>
              <a:gd name="T39" fmla="*/ 24 h 366"/>
              <a:gd name="T40" fmla="*/ 502 w 602"/>
              <a:gd name="T41" fmla="*/ 34 h 366"/>
              <a:gd name="T42" fmla="*/ 500 w 602"/>
              <a:gd name="T43" fmla="*/ 48 h 366"/>
              <a:gd name="T44" fmla="*/ 514 w 602"/>
              <a:gd name="T45" fmla="*/ 90 h 366"/>
              <a:gd name="T46" fmla="*/ 524 w 602"/>
              <a:gd name="T47" fmla="*/ 94 h 366"/>
              <a:gd name="T48" fmla="*/ 538 w 602"/>
              <a:gd name="T49" fmla="*/ 96 h 366"/>
              <a:gd name="T50" fmla="*/ 554 w 602"/>
              <a:gd name="T51" fmla="*/ 110 h 366"/>
              <a:gd name="T52" fmla="*/ 564 w 602"/>
              <a:gd name="T53" fmla="*/ 126 h 366"/>
              <a:gd name="T54" fmla="*/ 574 w 602"/>
              <a:gd name="T55" fmla="*/ 132 h 366"/>
              <a:gd name="T56" fmla="*/ 582 w 602"/>
              <a:gd name="T57" fmla="*/ 148 h 366"/>
              <a:gd name="T58" fmla="*/ 598 w 602"/>
              <a:gd name="T59" fmla="*/ 156 h 366"/>
              <a:gd name="T60" fmla="*/ 598 w 602"/>
              <a:gd name="T61" fmla="*/ 192 h 366"/>
              <a:gd name="T62" fmla="*/ 588 w 602"/>
              <a:gd name="T63" fmla="*/ 200 h 366"/>
              <a:gd name="T64" fmla="*/ 578 w 602"/>
              <a:gd name="T65" fmla="*/ 224 h 366"/>
              <a:gd name="T66" fmla="*/ 540 w 602"/>
              <a:gd name="T67" fmla="*/ 240 h 366"/>
              <a:gd name="T68" fmla="*/ 526 w 602"/>
              <a:gd name="T69" fmla="*/ 242 h 366"/>
              <a:gd name="T70" fmla="*/ 518 w 602"/>
              <a:gd name="T71" fmla="*/ 262 h 366"/>
              <a:gd name="T72" fmla="*/ 524 w 602"/>
              <a:gd name="T73" fmla="*/ 272 h 366"/>
              <a:gd name="T74" fmla="*/ 534 w 602"/>
              <a:gd name="T75" fmla="*/ 278 h 366"/>
              <a:gd name="T76" fmla="*/ 534 w 602"/>
              <a:gd name="T77" fmla="*/ 294 h 366"/>
              <a:gd name="T78" fmla="*/ 526 w 602"/>
              <a:gd name="T79" fmla="*/ 304 h 366"/>
              <a:gd name="T80" fmla="*/ 522 w 602"/>
              <a:gd name="T81" fmla="*/ 320 h 366"/>
              <a:gd name="T82" fmla="*/ 514 w 602"/>
              <a:gd name="T83" fmla="*/ 332 h 366"/>
              <a:gd name="T84" fmla="*/ 498 w 602"/>
              <a:gd name="T85" fmla="*/ 338 h 366"/>
              <a:gd name="T86" fmla="*/ 496 w 602"/>
              <a:gd name="T87" fmla="*/ 348 h 366"/>
              <a:gd name="T88" fmla="*/ 492 w 602"/>
              <a:gd name="T89" fmla="*/ 366 h 366"/>
              <a:gd name="T90" fmla="*/ 466 w 602"/>
              <a:gd name="T91" fmla="*/ 344 h 366"/>
              <a:gd name="T92" fmla="*/ 424 w 602"/>
              <a:gd name="T93" fmla="*/ 342 h 366"/>
              <a:gd name="T94" fmla="*/ 324 w 602"/>
              <a:gd name="T95" fmla="*/ 346 h 366"/>
              <a:gd name="T96" fmla="*/ 198 w 602"/>
              <a:gd name="T97" fmla="*/ 350 h 366"/>
              <a:gd name="T98" fmla="*/ 118 w 602"/>
              <a:gd name="T99" fmla="*/ 350 h 366"/>
              <a:gd name="T100" fmla="*/ 82 w 602"/>
              <a:gd name="T101" fmla="*/ 348 h 366"/>
              <a:gd name="T102" fmla="*/ 76 w 602"/>
              <a:gd name="T103" fmla="*/ 316 h 366"/>
              <a:gd name="T104" fmla="*/ 64 w 602"/>
              <a:gd name="T105" fmla="*/ 256 h 366"/>
              <a:gd name="T106" fmla="*/ 50 w 602"/>
              <a:gd name="T107" fmla="*/ 228 h 366"/>
              <a:gd name="T108" fmla="*/ 44 w 602"/>
              <a:gd name="T109" fmla="*/ 194 h 366"/>
              <a:gd name="T110" fmla="*/ 28 w 602"/>
              <a:gd name="T111" fmla="*/ 158 h 366"/>
              <a:gd name="T112" fmla="*/ 22 w 602"/>
              <a:gd name="T113" fmla="*/ 146 h 366"/>
              <a:gd name="T114" fmla="*/ 24 w 602"/>
              <a:gd name="T115" fmla="*/ 13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366">
                <a:moveTo>
                  <a:pt x="14" y="126"/>
                </a:moveTo>
                <a:lnTo>
                  <a:pt x="14" y="124"/>
                </a:lnTo>
                <a:lnTo>
                  <a:pt x="14" y="120"/>
                </a:lnTo>
                <a:lnTo>
                  <a:pt x="12" y="118"/>
                </a:lnTo>
                <a:lnTo>
                  <a:pt x="12" y="110"/>
                </a:lnTo>
                <a:lnTo>
                  <a:pt x="8" y="108"/>
                </a:lnTo>
                <a:lnTo>
                  <a:pt x="6" y="106"/>
                </a:lnTo>
                <a:lnTo>
                  <a:pt x="2" y="102"/>
                </a:lnTo>
                <a:lnTo>
                  <a:pt x="0" y="100"/>
                </a:lnTo>
                <a:lnTo>
                  <a:pt x="2" y="96"/>
                </a:lnTo>
                <a:lnTo>
                  <a:pt x="4" y="88"/>
                </a:lnTo>
                <a:lnTo>
                  <a:pt x="8" y="88"/>
                </a:lnTo>
                <a:lnTo>
                  <a:pt x="10" y="82"/>
                </a:lnTo>
                <a:lnTo>
                  <a:pt x="12" y="74"/>
                </a:lnTo>
                <a:lnTo>
                  <a:pt x="16" y="60"/>
                </a:lnTo>
                <a:lnTo>
                  <a:pt x="18" y="54"/>
                </a:lnTo>
                <a:lnTo>
                  <a:pt x="16" y="44"/>
                </a:lnTo>
                <a:lnTo>
                  <a:pt x="14" y="44"/>
                </a:lnTo>
                <a:lnTo>
                  <a:pt x="8" y="42"/>
                </a:lnTo>
                <a:lnTo>
                  <a:pt x="6" y="36"/>
                </a:lnTo>
                <a:lnTo>
                  <a:pt x="10" y="36"/>
                </a:lnTo>
                <a:lnTo>
                  <a:pt x="10" y="32"/>
                </a:lnTo>
                <a:lnTo>
                  <a:pt x="10" y="24"/>
                </a:lnTo>
                <a:lnTo>
                  <a:pt x="8" y="20"/>
                </a:lnTo>
                <a:lnTo>
                  <a:pt x="6" y="18"/>
                </a:lnTo>
                <a:lnTo>
                  <a:pt x="4" y="10"/>
                </a:lnTo>
                <a:lnTo>
                  <a:pt x="18" y="12"/>
                </a:lnTo>
                <a:lnTo>
                  <a:pt x="22" y="12"/>
                </a:lnTo>
                <a:lnTo>
                  <a:pt x="30" y="12"/>
                </a:lnTo>
                <a:lnTo>
                  <a:pt x="36" y="12"/>
                </a:lnTo>
                <a:lnTo>
                  <a:pt x="42" y="12"/>
                </a:lnTo>
                <a:lnTo>
                  <a:pt x="48" y="12"/>
                </a:lnTo>
                <a:lnTo>
                  <a:pt x="54" y="12"/>
                </a:lnTo>
                <a:lnTo>
                  <a:pt x="82" y="12"/>
                </a:lnTo>
                <a:lnTo>
                  <a:pt x="86" y="12"/>
                </a:lnTo>
                <a:lnTo>
                  <a:pt x="102" y="12"/>
                </a:lnTo>
                <a:lnTo>
                  <a:pt x="108" y="12"/>
                </a:lnTo>
                <a:lnTo>
                  <a:pt x="116" y="12"/>
                </a:lnTo>
                <a:lnTo>
                  <a:pt x="120" y="10"/>
                </a:lnTo>
                <a:lnTo>
                  <a:pt x="130" y="10"/>
                </a:lnTo>
                <a:lnTo>
                  <a:pt x="144" y="10"/>
                </a:lnTo>
                <a:lnTo>
                  <a:pt x="146" y="10"/>
                </a:lnTo>
                <a:lnTo>
                  <a:pt x="152" y="10"/>
                </a:lnTo>
                <a:lnTo>
                  <a:pt x="168" y="10"/>
                </a:lnTo>
                <a:lnTo>
                  <a:pt x="172" y="10"/>
                </a:lnTo>
                <a:lnTo>
                  <a:pt x="174" y="10"/>
                </a:lnTo>
                <a:lnTo>
                  <a:pt x="184" y="10"/>
                </a:lnTo>
                <a:lnTo>
                  <a:pt x="198" y="10"/>
                </a:lnTo>
                <a:lnTo>
                  <a:pt x="206" y="10"/>
                </a:lnTo>
                <a:lnTo>
                  <a:pt x="220" y="10"/>
                </a:lnTo>
                <a:lnTo>
                  <a:pt x="224" y="10"/>
                </a:lnTo>
                <a:lnTo>
                  <a:pt x="234" y="10"/>
                </a:lnTo>
                <a:lnTo>
                  <a:pt x="238" y="10"/>
                </a:lnTo>
                <a:lnTo>
                  <a:pt x="242" y="8"/>
                </a:lnTo>
                <a:lnTo>
                  <a:pt x="246" y="8"/>
                </a:lnTo>
                <a:lnTo>
                  <a:pt x="252" y="8"/>
                </a:lnTo>
                <a:lnTo>
                  <a:pt x="258" y="8"/>
                </a:lnTo>
                <a:lnTo>
                  <a:pt x="264" y="8"/>
                </a:lnTo>
                <a:lnTo>
                  <a:pt x="268" y="8"/>
                </a:lnTo>
                <a:lnTo>
                  <a:pt x="274" y="8"/>
                </a:lnTo>
                <a:lnTo>
                  <a:pt x="280" y="8"/>
                </a:lnTo>
                <a:lnTo>
                  <a:pt x="286" y="8"/>
                </a:lnTo>
                <a:lnTo>
                  <a:pt x="300" y="8"/>
                </a:lnTo>
                <a:lnTo>
                  <a:pt x="306" y="8"/>
                </a:lnTo>
                <a:lnTo>
                  <a:pt x="314" y="6"/>
                </a:lnTo>
                <a:lnTo>
                  <a:pt x="322" y="6"/>
                </a:lnTo>
                <a:lnTo>
                  <a:pt x="342" y="6"/>
                </a:lnTo>
                <a:lnTo>
                  <a:pt x="356" y="6"/>
                </a:lnTo>
                <a:lnTo>
                  <a:pt x="374" y="6"/>
                </a:lnTo>
                <a:lnTo>
                  <a:pt x="396" y="4"/>
                </a:lnTo>
                <a:lnTo>
                  <a:pt x="470" y="2"/>
                </a:lnTo>
                <a:lnTo>
                  <a:pt x="480" y="0"/>
                </a:lnTo>
                <a:lnTo>
                  <a:pt x="488" y="0"/>
                </a:lnTo>
                <a:lnTo>
                  <a:pt x="492" y="0"/>
                </a:lnTo>
                <a:lnTo>
                  <a:pt x="492" y="4"/>
                </a:lnTo>
                <a:lnTo>
                  <a:pt x="494" y="16"/>
                </a:lnTo>
                <a:lnTo>
                  <a:pt x="500" y="18"/>
                </a:lnTo>
                <a:lnTo>
                  <a:pt x="502" y="18"/>
                </a:lnTo>
                <a:lnTo>
                  <a:pt x="506" y="22"/>
                </a:lnTo>
                <a:lnTo>
                  <a:pt x="506" y="24"/>
                </a:lnTo>
                <a:lnTo>
                  <a:pt x="506" y="28"/>
                </a:lnTo>
                <a:lnTo>
                  <a:pt x="506" y="30"/>
                </a:lnTo>
                <a:lnTo>
                  <a:pt x="504" y="32"/>
                </a:lnTo>
                <a:lnTo>
                  <a:pt x="502" y="34"/>
                </a:lnTo>
                <a:lnTo>
                  <a:pt x="500" y="36"/>
                </a:lnTo>
                <a:lnTo>
                  <a:pt x="500" y="40"/>
                </a:lnTo>
                <a:lnTo>
                  <a:pt x="500" y="44"/>
                </a:lnTo>
                <a:lnTo>
                  <a:pt x="500" y="48"/>
                </a:lnTo>
                <a:lnTo>
                  <a:pt x="504" y="66"/>
                </a:lnTo>
                <a:lnTo>
                  <a:pt x="504" y="68"/>
                </a:lnTo>
                <a:lnTo>
                  <a:pt x="512" y="86"/>
                </a:lnTo>
                <a:lnTo>
                  <a:pt x="514" y="90"/>
                </a:lnTo>
                <a:lnTo>
                  <a:pt x="516" y="90"/>
                </a:lnTo>
                <a:lnTo>
                  <a:pt x="520" y="92"/>
                </a:lnTo>
                <a:lnTo>
                  <a:pt x="522" y="94"/>
                </a:lnTo>
                <a:lnTo>
                  <a:pt x="524" y="94"/>
                </a:lnTo>
                <a:lnTo>
                  <a:pt x="528" y="94"/>
                </a:lnTo>
                <a:lnTo>
                  <a:pt x="532" y="94"/>
                </a:lnTo>
                <a:lnTo>
                  <a:pt x="534" y="94"/>
                </a:lnTo>
                <a:lnTo>
                  <a:pt x="538" y="96"/>
                </a:lnTo>
                <a:lnTo>
                  <a:pt x="544" y="96"/>
                </a:lnTo>
                <a:lnTo>
                  <a:pt x="546" y="96"/>
                </a:lnTo>
                <a:lnTo>
                  <a:pt x="548" y="98"/>
                </a:lnTo>
                <a:lnTo>
                  <a:pt x="554" y="110"/>
                </a:lnTo>
                <a:lnTo>
                  <a:pt x="552" y="112"/>
                </a:lnTo>
                <a:lnTo>
                  <a:pt x="552" y="118"/>
                </a:lnTo>
                <a:lnTo>
                  <a:pt x="562" y="124"/>
                </a:lnTo>
                <a:lnTo>
                  <a:pt x="564" y="126"/>
                </a:lnTo>
                <a:lnTo>
                  <a:pt x="568" y="126"/>
                </a:lnTo>
                <a:lnTo>
                  <a:pt x="570" y="128"/>
                </a:lnTo>
                <a:lnTo>
                  <a:pt x="572" y="130"/>
                </a:lnTo>
                <a:lnTo>
                  <a:pt x="574" y="132"/>
                </a:lnTo>
                <a:lnTo>
                  <a:pt x="576" y="138"/>
                </a:lnTo>
                <a:lnTo>
                  <a:pt x="576" y="142"/>
                </a:lnTo>
                <a:lnTo>
                  <a:pt x="580" y="146"/>
                </a:lnTo>
                <a:lnTo>
                  <a:pt x="582" y="148"/>
                </a:lnTo>
                <a:lnTo>
                  <a:pt x="586" y="148"/>
                </a:lnTo>
                <a:lnTo>
                  <a:pt x="588" y="150"/>
                </a:lnTo>
                <a:lnTo>
                  <a:pt x="594" y="152"/>
                </a:lnTo>
                <a:lnTo>
                  <a:pt x="598" y="156"/>
                </a:lnTo>
                <a:lnTo>
                  <a:pt x="602" y="164"/>
                </a:lnTo>
                <a:lnTo>
                  <a:pt x="602" y="170"/>
                </a:lnTo>
                <a:lnTo>
                  <a:pt x="600" y="186"/>
                </a:lnTo>
                <a:lnTo>
                  <a:pt x="598" y="192"/>
                </a:lnTo>
                <a:lnTo>
                  <a:pt x="596" y="192"/>
                </a:lnTo>
                <a:lnTo>
                  <a:pt x="596" y="194"/>
                </a:lnTo>
                <a:lnTo>
                  <a:pt x="590" y="198"/>
                </a:lnTo>
                <a:lnTo>
                  <a:pt x="588" y="200"/>
                </a:lnTo>
                <a:lnTo>
                  <a:pt x="588" y="210"/>
                </a:lnTo>
                <a:lnTo>
                  <a:pt x="588" y="214"/>
                </a:lnTo>
                <a:lnTo>
                  <a:pt x="586" y="218"/>
                </a:lnTo>
                <a:lnTo>
                  <a:pt x="578" y="224"/>
                </a:lnTo>
                <a:lnTo>
                  <a:pt x="576" y="226"/>
                </a:lnTo>
                <a:lnTo>
                  <a:pt x="560" y="234"/>
                </a:lnTo>
                <a:lnTo>
                  <a:pt x="550" y="238"/>
                </a:lnTo>
                <a:lnTo>
                  <a:pt x="540" y="240"/>
                </a:lnTo>
                <a:lnTo>
                  <a:pt x="534" y="240"/>
                </a:lnTo>
                <a:lnTo>
                  <a:pt x="532" y="240"/>
                </a:lnTo>
                <a:lnTo>
                  <a:pt x="528" y="240"/>
                </a:lnTo>
                <a:lnTo>
                  <a:pt x="526" y="242"/>
                </a:lnTo>
                <a:lnTo>
                  <a:pt x="524" y="244"/>
                </a:lnTo>
                <a:lnTo>
                  <a:pt x="522" y="246"/>
                </a:lnTo>
                <a:lnTo>
                  <a:pt x="518" y="260"/>
                </a:lnTo>
                <a:lnTo>
                  <a:pt x="518" y="262"/>
                </a:lnTo>
                <a:lnTo>
                  <a:pt x="518" y="264"/>
                </a:lnTo>
                <a:lnTo>
                  <a:pt x="520" y="266"/>
                </a:lnTo>
                <a:lnTo>
                  <a:pt x="522" y="270"/>
                </a:lnTo>
                <a:lnTo>
                  <a:pt x="524" y="272"/>
                </a:lnTo>
                <a:lnTo>
                  <a:pt x="526" y="272"/>
                </a:lnTo>
                <a:lnTo>
                  <a:pt x="530" y="274"/>
                </a:lnTo>
                <a:lnTo>
                  <a:pt x="532" y="276"/>
                </a:lnTo>
                <a:lnTo>
                  <a:pt x="534" y="278"/>
                </a:lnTo>
                <a:lnTo>
                  <a:pt x="534" y="282"/>
                </a:lnTo>
                <a:lnTo>
                  <a:pt x="534" y="284"/>
                </a:lnTo>
                <a:lnTo>
                  <a:pt x="534" y="290"/>
                </a:lnTo>
                <a:lnTo>
                  <a:pt x="534" y="294"/>
                </a:lnTo>
                <a:lnTo>
                  <a:pt x="534" y="296"/>
                </a:lnTo>
                <a:lnTo>
                  <a:pt x="532" y="298"/>
                </a:lnTo>
                <a:lnTo>
                  <a:pt x="530" y="302"/>
                </a:lnTo>
                <a:lnTo>
                  <a:pt x="526" y="304"/>
                </a:lnTo>
                <a:lnTo>
                  <a:pt x="524" y="308"/>
                </a:lnTo>
                <a:lnTo>
                  <a:pt x="522" y="312"/>
                </a:lnTo>
                <a:lnTo>
                  <a:pt x="522" y="316"/>
                </a:lnTo>
                <a:lnTo>
                  <a:pt x="522" y="320"/>
                </a:lnTo>
                <a:lnTo>
                  <a:pt x="520" y="326"/>
                </a:lnTo>
                <a:lnTo>
                  <a:pt x="518" y="328"/>
                </a:lnTo>
                <a:lnTo>
                  <a:pt x="516" y="332"/>
                </a:lnTo>
                <a:lnTo>
                  <a:pt x="514" y="332"/>
                </a:lnTo>
                <a:lnTo>
                  <a:pt x="510" y="334"/>
                </a:lnTo>
                <a:lnTo>
                  <a:pt x="504" y="336"/>
                </a:lnTo>
                <a:lnTo>
                  <a:pt x="502" y="336"/>
                </a:lnTo>
                <a:lnTo>
                  <a:pt x="498" y="338"/>
                </a:lnTo>
                <a:lnTo>
                  <a:pt x="496" y="340"/>
                </a:lnTo>
                <a:lnTo>
                  <a:pt x="494" y="344"/>
                </a:lnTo>
                <a:lnTo>
                  <a:pt x="494" y="346"/>
                </a:lnTo>
                <a:lnTo>
                  <a:pt x="496" y="348"/>
                </a:lnTo>
                <a:lnTo>
                  <a:pt x="498" y="350"/>
                </a:lnTo>
                <a:lnTo>
                  <a:pt x="498" y="352"/>
                </a:lnTo>
                <a:lnTo>
                  <a:pt x="498" y="364"/>
                </a:lnTo>
                <a:lnTo>
                  <a:pt x="492" y="366"/>
                </a:lnTo>
                <a:lnTo>
                  <a:pt x="486" y="362"/>
                </a:lnTo>
                <a:lnTo>
                  <a:pt x="484" y="362"/>
                </a:lnTo>
                <a:lnTo>
                  <a:pt x="482" y="358"/>
                </a:lnTo>
                <a:lnTo>
                  <a:pt x="466" y="344"/>
                </a:lnTo>
                <a:lnTo>
                  <a:pt x="460" y="338"/>
                </a:lnTo>
                <a:lnTo>
                  <a:pt x="438" y="340"/>
                </a:lnTo>
                <a:lnTo>
                  <a:pt x="430" y="340"/>
                </a:lnTo>
                <a:lnTo>
                  <a:pt x="424" y="342"/>
                </a:lnTo>
                <a:lnTo>
                  <a:pt x="414" y="342"/>
                </a:lnTo>
                <a:lnTo>
                  <a:pt x="380" y="344"/>
                </a:lnTo>
                <a:lnTo>
                  <a:pt x="342" y="346"/>
                </a:lnTo>
                <a:lnTo>
                  <a:pt x="324" y="346"/>
                </a:lnTo>
                <a:lnTo>
                  <a:pt x="270" y="350"/>
                </a:lnTo>
                <a:lnTo>
                  <a:pt x="238" y="350"/>
                </a:lnTo>
                <a:lnTo>
                  <a:pt x="206" y="350"/>
                </a:lnTo>
                <a:lnTo>
                  <a:pt x="198" y="350"/>
                </a:lnTo>
                <a:lnTo>
                  <a:pt x="170" y="350"/>
                </a:lnTo>
                <a:lnTo>
                  <a:pt x="160" y="350"/>
                </a:lnTo>
                <a:lnTo>
                  <a:pt x="124" y="350"/>
                </a:lnTo>
                <a:lnTo>
                  <a:pt x="118" y="350"/>
                </a:lnTo>
                <a:lnTo>
                  <a:pt x="94" y="350"/>
                </a:lnTo>
                <a:lnTo>
                  <a:pt x="84" y="350"/>
                </a:lnTo>
                <a:lnTo>
                  <a:pt x="82" y="350"/>
                </a:lnTo>
                <a:lnTo>
                  <a:pt x="82" y="348"/>
                </a:lnTo>
                <a:lnTo>
                  <a:pt x="80" y="342"/>
                </a:lnTo>
                <a:lnTo>
                  <a:pt x="72" y="332"/>
                </a:lnTo>
                <a:lnTo>
                  <a:pt x="74" y="326"/>
                </a:lnTo>
                <a:lnTo>
                  <a:pt x="76" y="316"/>
                </a:lnTo>
                <a:lnTo>
                  <a:pt x="72" y="284"/>
                </a:lnTo>
                <a:lnTo>
                  <a:pt x="66" y="272"/>
                </a:lnTo>
                <a:lnTo>
                  <a:pt x="64" y="264"/>
                </a:lnTo>
                <a:lnTo>
                  <a:pt x="64" y="256"/>
                </a:lnTo>
                <a:lnTo>
                  <a:pt x="66" y="250"/>
                </a:lnTo>
                <a:lnTo>
                  <a:pt x="58" y="246"/>
                </a:lnTo>
                <a:lnTo>
                  <a:pt x="54" y="242"/>
                </a:lnTo>
                <a:lnTo>
                  <a:pt x="50" y="228"/>
                </a:lnTo>
                <a:lnTo>
                  <a:pt x="50" y="222"/>
                </a:lnTo>
                <a:lnTo>
                  <a:pt x="52" y="216"/>
                </a:lnTo>
                <a:lnTo>
                  <a:pt x="54" y="210"/>
                </a:lnTo>
                <a:lnTo>
                  <a:pt x="44" y="194"/>
                </a:lnTo>
                <a:lnTo>
                  <a:pt x="34" y="180"/>
                </a:lnTo>
                <a:lnTo>
                  <a:pt x="28" y="164"/>
                </a:lnTo>
                <a:lnTo>
                  <a:pt x="26" y="162"/>
                </a:lnTo>
                <a:lnTo>
                  <a:pt x="28" y="158"/>
                </a:lnTo>
                <a:lnTo>
                  <a:pt x="28" y="156"/>
                </a:lnTo>
                <a:lnTo>
                  <a:pt x="28" y="152"/>
                </a:lnTo>
                <a:lnTo>
                  <a:pt x="26" y="148"/>
                </a:lnTo>
                <a:lnTo>
                  <a:pt x="22" y="146"/>
                </a:lnTo>
                <a:lnTo>
                  <a:pt x="22" y="144"/>
                </a:lnTo>
                <a:lnTo>
                  <a:pt x="22" y="136"/>
                </a:lnTo>
                <a:lnTo>
                  <a:pt x="24" y="132"/>
                </a:lnTo>
                <a:lnTo>
                  <a:pt x="24" y="130"/>
                </a:lnTo>
                <a:lnTo>
                  <a:pt x="22" y="128"/>
                </a:lnTo>
                <a:lnTo>
                  <a:pt x="18" y="126"/>
                </a:lnTo>
                <a:lnTo>
                  <a:pt x="14" y="12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3" name="Freeform 410"/>
          <p:cNvSpPr>
            <a:spLocks/>
          </p:cNvSpPr>
          <p:nvPr/>
        </p:nvSpPr>
        <p:spPr bwMode="auto">
          <a:xfrm>
            <a:off x="3252788" y="2422525"/>
            <a:ext cx="1301750" cy="606425"/>
          </a:xfrm>
          <a:custGeom>
            <a:avLst/>
            <a:gdLst>
              <a:gd name="T0" fmla="*/ 4 w 820"/>
              <a:gd name="T1" fmla="*/ 182 h 382"/>
              <a:gd name="T2" fmla="*/ 12 w 820"/>
              <a:gd name="T3" fmla="*/ 102 h 382"/>
              <a:gd name="T4" fmla="*/ 22 w 820"/>
              <a:gd name="T5" fmla="*/ 0 h 382"/>
              <a:gd name="T6" fmla="*/ 116 w 820"/>
              <a:gd name="T7" fmla="*/ 8 h 382"/>
              <a:gd name="T8" fmla="*/ 184 w 820"/>
              <a:gd name="T9" fmla="*/ 12 h 382"/>
              <a:gd name="T10" fmla="*/ 226 w 820"/>
              <a:gd name="T11" fmla="*/ 16 h 382"/>
              <a:gd name="T12" fmla="*/ 256 w 820"/>
              <a:gd name="T13" fmla="*/ 16 h 382"/>
              <a:gd name="T14" fmla="*/ 278 w 820"/>
              <a:gd name="T15" fmla="*/ 18 h 382"/>
              <a:gd name="T16" fmla="*/ 296 w 820"/>
              <a:gd name="T17" fmla="*/ 20 h 382"/>
              <a:gd name="T18" fmla="*/ 356 w 820"/>
              <a:gd name="T19" fmla="*/ 22 h 382"/>
              <a:gd name="T20" fmla="*/ 388 w 820"/>
              <a:gd name="T21" fmla="*/ 24 h 382"/>
              <a:gd name="T22" fmla="*/ 420 w 820"/>
              <a:gd name="T23" fmla="*/ 24 h 382"/>
              <a:gd name="T24" fmla="*/ 472 w 820"/>
              <a:gd name="T25" fmla="*/ 28 h 382"/>
              <a:gd name="T26" fmla="*/ 530 w 820"/>
              <a:gd name="T27" fmla="*/ 32 h 382"/>
              <a:gd name="T28" fmla="*/ 570 w 820"/>
              <a:gd name="T29" fmla="*/ 54 h 382"/>
              <a:gd name="T30" fmla="*/ 580 w 820"/>
              <a:gd name="T31" fmla="*/ 54 h 382"/>
              <a:gd name="T32" fmla="*/ 586 w 820"/>
              <a:gd name="T33" fmla="*/ 46 h 382"/>
              <a:gd name="T34" fmla="*/ 626 w 820"/>
              <a:gd name="T35" fmla="*/ 46 h 382"/>
              <a:gd name="T36" fmla="*/ 636 w 820"/>
              <a:gd name="T37" fmla="*/ 44 h 382"/>
              <a:gd name="T38" fmla="*/ 654 w 820"/>
              <a:gd name="T39" fmla="*/ 56 h 382"/>
              <a:gd name="T40" fmla="*/ 676 w 820"/>
              <a:gd name="T41" fmla="*/ 62 h 382"/>
              <a:gd name="T42" fmla="*/ 704 w 820"/>
              <a:gd name="T43" fmla="*/ 86 h 382"/>
              <a:gd name="T44" fmla="*/ 720 w 820"/>
              <a:gd name="T45" fmla="*/ 92 h 382"/>
              <a:gd name="T46" fmla="*/ 718 w 820"/>
              <a:gd name="T47" fmla="*/ 108 h 382"/>
              <a:gd name="T48" fmla="*/ 724 w 820"/>
              <a:gd name="T49" fmla="*/ 120 h 382"/>
              <a:gd name="T50" fmla="*/ 740 w 820"/>
              <a:gd name="T51" fmla="*/ 156 h 382"/>
              <a:gd name="T52" fmla="*/ 746 w 820"/>
              <a:gd name="T53" fmla="*/ 190 h 382"/>
              <a:gd name="T54" fmla="*/ 760 w 820"/>
              <a:gd name="T55" fmla="*/ 218 h 382"/>
              <a:gd name="T56" fmla="*/ 772 w 820"/>
              <a:gd name="T57" fmla="*/ 278 h 382"/>
              <a:gd name="T58" fmla="*/ 778 w 820"/>
              <a:gd name="T59" fmla="*/ 310 h 382"/>
              <a:gd name="T60" fmla="*/ 780 w 820"/>
              <a:gd name="T61" fmla="*/ 320 h 382"/>
              <a:gd name="T62" fmla="*/ 796 w 820"/>
              <a:gd name="T63" fmla="*/ 348 h 382"/>
              <a:gd name="T64" fmla="*/ 820 w 820"/>
              <a:gd name="T65" fmla="*/ 382 h 382"/>
              <a:gd name="T66" fmla="*/ 742 w 820"/>
              <a:gd name="T67" fmla="*/ 382 h 382"/>
              <a:gd name="T68" fmla="*/ 694 w 820"/>
              <a:gd name="T69" fmla="*/ 382 h 382"/>
              <a:gd name="T70" fmla="*/ 664 w 820"/>
              <a:gd name="T71" fmla="*/ 382 h 382"/>
              <a:gd name="T72" fmla="*/ 612 w 820"/>
              <a:gd name="T73" fmla="*/ 380 h 382"/>
              <a:gd name="T74" fmla="*/ 572 w 820"/>
              <a:gd name="T75" fmla="*/ 380 h 382"/>
              <a:gd name="T76" fmla="*/ 542 w 820"/>
              <a:gd name="T77" fmla="*/ 378 h 382"/>
              <a:gd name="T78" fmla="*/ 518 w 820"/>
              <a:gd name="T79" fmla="*/ 378 h 382"/>
              <a:gd name="T80" fmla="*/ 486 w 820"/>
              <a:gd name="T81" fmla="*/ 378 h 382"/>
              <a:gd name="T82" fmla="*/ 458 w 820"/>
              <a:gd name="T83" fmla="*/ 376 h 382"/>
              <a:gd name="T84" fmla="*/ 372 w 820"/>
              <a:gd name="T85" fmla="*/ 374 h 382"/>
              <a:gd name="T86" fmla="*/ 308 w 820"/>
              <a:gd name="T87" fmla="*/ 370 h 382"/>
              <a:gd name="T88" fmla="*/ 276 w 820"/>
              <a:gd name="T89" fmla="*/ 368 h 382"/>
              <a:gd name="T90" fmla="*/ 238 w 820"/>
              <a:gd name="T91" fmla="*/ 366 h 382"/>
              <a:gd name="T92" fmla="*/ 212 w 820"/>
              <a:gd name="T93" fmla="*/ 366 h 382"/>
              <a:gd name="T94" fmla="*/ 200 w 820"/>
              <a:gd name="T95" fmla="*/ 366 h 382"/>
              <a:gd name="T96" fmla="*/ 180 w 820"/>
              <a:gd name="T97" fmla="*/ 358 h 382"/>
              <a:gd name="T98" fmla="*/ 188 w 820"/>
              <a:gd name="T99" fmla="*/ 248 h 382"/>
              <a:gd name="T100" fmla="*/ 158 w 820"/>
              <a:gd name="T101" fmla="*/ 246 h 382"/>
              <a:gd name="T102" fmla="*/ 122 w 820"/>
              <a:gd name="T103" fmla="*/ 244 h 382"/>
              <a:gd name="T104" fmla="*/ 84 w 820"/>
              <a:gd name="T105" fmla="*/ 240 h 382"/>
              <a:gd name="T106" fmla="*/ 0 w 820"/>
              <a:gd name="T107" fmla="*/ 23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382">
                <a:moveTo>
                  <a:pt x="0" y="234"/>
                </a:moveTo>
                <a:lnTo>
                  <a:pt x="2" y="228"/>
                </a:lnTo>
                <a:lnTo>
                  <a:pt x="4" y="200"/>
                </a:lnTo>
                <a:lnTo>
                  <a:pt x="4" y="182"/>
                </a:lnTo>
                <a:lnTo>
                  <a:pt x="6" y="180"/>
                </a:lnTo>
                <a:lnTo>
                  <a:pt x="6" y="170"/>
                </a:lnTo>
                <a:lnTo>
                  <a:pt x="10" y="120"/>
                </a:lnTo>
                <a:lnTo>
                  <a:pt x="12" y="102"/>
                </a:lnTo>
                <a:lnTo>
                  <a:pt x="14" y="86"/>
                </a:lnTo>
                <a:lnTo>
                  <a:pt x="16" y="52"/>
                </a:lnTo>
                <a:lnTo>
                  <a:pt x="22" y="10"/>
                </a:lnTo>
                <a:lnTo>
                  <a:pt x="22" y="0"/>
                </a:lnTo>
                <a:lnTo>
                  <a:pt x="28" y="2"/>
                </a:lnTo>
                <a:lnTo>
                  <a:pt x="46" y="4"/>
                </a:lnTo>
                <a:lnTo>
                  <a:pt x="64" y="4"/>
                </a:lnTo>
                <a:lnTo>
                  <a:pt x="116" y="8"/>
                </a:lnTo>
                <a:lnTo>
                  <a:pt x="150" y="10"/>
                </a:lnTo>
                <a:lnTo>
                  <a:pt x="168" y="12"/>
                </a:lnTo>
                <a:lnTo>
                  <a:pt x="180" y="12"/>
                </a:lnTo>
                <a:lnTo>
                  <a:pt x="184" y="12"/>
                </a:lnTo>
                <a:lnTo>
                  <a:pt x="194" y="14"/>
                </a:lnTo>
                <a:lnTo>
                  <a:pt x="212" y="14"/>
                </a:lnTo>
                <a:lnTo>
                  <a:pt x="218" y="16"/>
                </a:lnTo>
                <a:lnTo>
                  <a:pt x="226" y="16"/>
                </a:lnTo>
                <a:lnTo>
                  <a:pt x="232" y="16"/>
                </a:lnTo>
                <a:lnTo>
                  <a:pt x="238" y="16"/>
                </a:lnTo>
                <a:lnTo>
                  <a:pt x="250" y="16"/>
                </a:lnTo>
                <a:lnTo>
                  <a:pt x="256" y="16"/>
                </a:lnTo>
                <a:lnTo>
                  <a:pt x="266" y="18"/>
                </a:lnTo>
                <a:lnTo>
                  <a:pt x="270" y="18"/>
                </a:lnTo>
                <a:lnTo>
                  <a:pt x="274" y="18"/>
                </a:lnTo>
                <a:lnTo>
                  <a:pt x="278" y="18"/>
                </a:lnTo>
                <a:lnTo>
                  <a:pt x="282" y="18"/>
                </a:lnTo>
                <a:lnTo>
                  <a:pt x="288" y="18"/>
                </a:lnTo>
                <a:lnTo>
                  <a:pt x="292" y="20"/>
                </a:lnTo>
                <a:lnTo>
                  <a:pt x="296" y="20"/>
                </a:lnTo>
                <a:lnTo>
                  <a:pt x="320" y="20"/>
                </a:lnTo>
                <a:lnTo>
                  <a:pt x="326" y="22"/>
                </a:lnTo>
                <a:lnTo>
                  <a:pt x="340" y="22"/>
                </a:lnTo>
                <a:lnTo>
                  <a:pt x="356" y="22"/>
                </a:lnTo>
                <a:lnTo>
                  <a:pt x="358" y="22"/>
                </a:lnTo>
                <a:lnTo>
                  <a:pt x="362" y="22"/>
                </a:lnTo>
                <a:lnTo>
                  <a:pt x="366" y="22"/>
                </a:lnTo>
                <a:lnTo>
                  <a:pt x="388" y="24"/>
                </a:lnTo>
                <a:lnTo>
                  <a:pt x="398" y="24"/>
                </a:lnTo>
                <a:lnTo>
                  <a:pt x="404" y="24"/>
                </a:lnTo>
                <a:lnTo>
                  <a:pt x="412" y="24"/>
                </a:lnTo>
                <a:lnTo>
                  <a:pt x="420" y="24"/>
                </a:lnTo>
                <a:lnTo>
                  <a:pt x="424" y="26"/>
                </a:lnTo>
                <a:lnTo>
                  <a:pt x="432" y="26"/>
                </a:lnTo>
                <a:lnTo>
                  <a:pt x="436" y="26"/>
                </a:lnTo>
                <a:lnTo>
                  <a:pt x="472" y="28"/>
                </a:lnTo>
                <a:lnTo>
                  <a:pt x="478" y="28"/>
                </a:lnTo>
                <a:lnTo>
                  <a:pt x="482" y="28"/>
                </a:lnTo>
                <a:lnTo>
                  <a:pt x="526" y="28"/>
                </a:lnTo>
                <a:lnTo>
                  <a:pt x="530" y="32"/>
                </a:lnTo>
                <a:lnTo>
                  <a:pt x="534" y="36"/>
                </a:lnTo>
                <a:lnTo>
                  <a:pt x="538" y="38"/>
                </a:lnTo>
                <a:lnTo>
                  <a:pt x="564" y="52"/>
                </a:lnTo>
                <a:lnTo>
                  <a:pt x="570" y="54"/>
                </a:lnTo>
                <a:lnTo>
                  <a:pt x="570" y="56"/>
                </a:lnTo>
                <a:lnTo>
                  <a:pt x="574" y="56"/>
                </a:lnTo>
                <a:lnTo>
                  <a:pt x="578" y="54"/>
                </a:lnTo>
                <a:lnTo>
                  <a:pt x="580" y="54"/>
                </a:lnTo>
                <a:lnTo>
                  <a:pt x="580" y="52"/>
                </a:lnTo>
                <a:lnTo>
                  <a:pt x="582" y="46"/>
                </a:lnTo>
                <a:lnTo>
                  <a:pt x="584" y="46"/>
                </a:lnTo>
                <a:lnTo>
                  <a:pt x="586" y="46"/>
                </a:lnTo>
                <a:lnTo>
                  <a:pt x="596" y="46"/>
                </a:lnTo>
                <a:lnTo>
                  <a:pt x="600" y="46"/>
                </a:lnTo>
                <a:lnTo>
                  <a:pt x="602" y="48"/>
                </a:lnTo>
                <a:lnTo>
                  <a:pt x="626" y="46"/>
                </a:lnTo>
                <a:lnTo>
                  <a:pt x="628" y="46"/>
                </a:lnTo>
                <a:lnTo>
                  <a:pt x="632" y="46"/>
                </a:lnTo>
                <a:lnTo>
                  <a:pt x="634" y="44"/>
                </a:lnTo>
                <a:lnTo>
                  <a:pt x="636" y="44"/>
                </a:lnTo>
                <a:lnTo>
                  <a:pt x="642" y="48"/>
                </a:lnTo>
                <a:lnTo>
                  <a:pt x="644" y="52"/>
                </a:lnTo>
                <a:lnTo>
                  <a:pt x="652" y="56"/>
                </a:lnTo>
                <a:lnTo>
                  <a:pt x="654" y="56"/>
                </a:lnTo>
                <a:lnTo>
                  <a:pt x="658" y="56"/>
                </a:lnTo>
                <a:lnTo>
                  <a:pt x="664" y="58"/>
                </a:lnTo>
                <a:lnTo>
                  <a:pt x="674" y="60"/>
                </a:lnTo>
                <a:lnTo>
                  <a:pt x="676" y="62"/>
                </a:lnTo>
                <a:lnTo>
                  <a:pt x="680" y="64"/>
                </a:lnTo>
                <a:lnTo>
                  <a:pt x="690" y="72"/>
                </a:lnTo>
                <a:lnTo>
                  <a:pt x="696" y="82"/>
                </a:lnTo>
                <a:lnTo>
                  <a:pt x="704" y="86"/>
                </a:lnTo>
                <a:lnTo>
                  <a:pt x="710" y="88"/>
                </a:lnTo>
                <a:lnTo>
                  <a:pt x="714" y="88"/>
                </a:lnTo>
                <a:lnTo>
                  <a:pt x="718" y="90"/>
                </a:lnTo>
                <a:lnTo>
                  <a:pt x="720" y="92"/>
                </a:lnTo>
                <a:lnTo>
                  <a:pt x="720" y="94"/>
                </a:lnTo>
                <a:lnTo>
                  <a:pt x="718" y="98"/>
                </a:lnTo>
                <a:lnTo>
                  <a:pt x="718" y="106"/>
                </a:lnTo>
                <a:lnTo>
                  <a:pt x="718" y="108"/>
                </a:lnTo>
                <a:lnTo>
                  <a:pt x="722" y="110"/>
                </a:lnTo>
                <a:lnTo>
                  <a:pt x="724" y="114"/>
                </a:lnTo>
                <a:lnTo>
                  <a:pt x="724" y="118"/>
                </a:lnTo>
                <a:lnTo>
                  <a:pt x="724" y="120"/>
                </a:lnTo>
                <a:lnTo>
                  <a:pt x="722" y="124"/>
                </a:lnTo>
                <a:lnTo>
                  <a:pt x="724" y="126"/>
                </a:lnTo>
                <a:lnTo>
                  <a:pt x="730" y="142"/>
                </a:lnTo>
                <a:lnTo>
                  <a:pt x="740" y="156"/>
                </a:lnTo>
                <a:lnTo>
                  <a:pt x="750" y="172"/>
                </a:lnTo>
                <a:lnTo>
                  <a:pt x="748" y="178"/>
                </a:lnTo>
                <a:lnTo>
                  <a:pt x="746" y="184"/>
                </a:lnTo>
                <a:lnTo>
                  <a:pt x="746" y="190"/>
                </a:lnTo>
                <a:lnTo>
                  <a:pt x="750" y="204"/>
                </a:lnTo>
                <a:lnTo>
                  <a:pt x="754" y="208"/>
                </a:lnTo>
                <a:lnTo>
                  <a:pt x="762" y="212"/>
                </a:lnTo>
                <a:lnTo>
                  <a:pt x="760" y="218"/>
                </a:lnTo>
                <a:lnTo>
                  <a:pt x="760" y="226"/>
                </a:lnTo>
                <a:lnTo>
                  <a:pt x="762" y="234"/>
                </a:lnTo>
                <a:lnTo>
                  <a:pt x="768" y="246"/>
                </a:lnTo>
                <a:lnTo>
                  <a:pt x="772" y="278"/>
                </a:lnTo>
                <a:lnTo>
                  <a:pt x="770" y="288"/>
                </a:lnTo>
                <a:lnTo>
                  <a:pt x="768" y="294"/>
                </a:lnTo>
                <a:lnTo>
                  <a:pt x="776" y="304"/>
                </a:lnTo>
                <a:lnTo>
                  <a:pt x="778" y="310"/>
                </a:lnTo>
                <a:lnTo>
                  <a:pt x="778" y="312"/>
                </a:lnTo>
                <a:lnTo>
                  <a:pt x="776" y="314"/>
                </a:lnTo>
                <a:lnTo>
                  <a:pt x="778" y="318"/>
                </a:lnTo>
                <a:lnTo>
                  <a:pt x="780" y="320"/>
                </a:lnTo>
                <a:lnTo>
                  <a:pt x="784" y="322"/>
                </a:lnTo>
                <a:lnTo>
                  <a:pt x="786" y="330"/>
                </a:lnTo>
                <a:lnTo>
                  <a:pt x="790" y="342"/>
                </a:lnTo>
                <a:lnTo>
                  <a:pt x="796" y="348"/>
                </a:lnTo>
                <a:lnTo>
                  <a:pt x="804" y="358"/>
                </a:lnTo>
                <a:lnTo>
                  <a:pt x="812" y="370"/>
                </a:lnTo>
                <a:lnTo>
                  <a:pt x="816" y="378"/>
                </a:lnTo>
                <a:lnTo>
                  <a:pt x="820" y="382"/>
                </a:lnTo>
                <a:lnTo>
                  <a:pt x="788" y="382"/>
                </a:lnTo>
                <a:lnTo>
                  <a:pt x="754" y="382"/>
                </a:lnTo>
                <a:lnTo>
                  <a:pt x="748" y="382"/>
                </a:lnTo>
                <a:lnTo>
                  <a:pt x="742" y="382"/>
                </a:lnTo>
                <a:lnTo>
                  <a:pt x="736" y="382"/>
                </a:lnTo>
                <a:lnTo>
                  <a:pt x="730" y="382"/>
                </a:lnTo>
                <a:lnTo>
                  <a:pt x="718" y="382"/>
                </a:lnTo>
                <a:lnTo>
                  <a:pt x="694" y="382"/>
                </a:lnTo>
                <a:lnTo>
                  <a:pt x="690" y="382"/>
                </a:lnTo>
                <a:lnTo>
                  <a:pt x="676" y="382"/>
                </a:lnTo>
                <a:lnTo>
                  <a:pt x="672" y="382"/>
                </a:lnTo>
                <a:lnTo>
                  <a:pt x="664" y="382"/>
                </a:lnTo>
                <a:lnTo>
                  <a:pt x="654" y="380"/>
                </a:lnTo>
                <a:lnTo>
                  <a:pt x="638" y="380"/>
                </a:lnTo>
                <a:lnTo>
                  <a:pt x="636" y="380"/>
                </a:lnTo>
                <a:lnTo>
                  <a:pt x="612" y="380"/>
                </a:lnTo>
                <a:lnTo>
                  <a:pt x="590" y="380"/>
                </a:lnTo>
                <a:lnTo>
                  <a:pt x="580" y="380"/>
                </a:lnTo>
                <a:lnTo>
                  <a:pt x="576" y="380"/>
                </a:lnTo>
                <a:lnTo>
                  <a:pt x="572" y="380"/>
                </a:lnTo>
                <a:lnTo>
                  <a:pt x="564" y="380"/>
                </a:lnTo>
                <a:lnTo>
                  <a:pt x="556" y="380"/>
                </a:lnTo>
                <a:lnTo>
                  <a:pt x="550" y="378"/>
                </a:lnTo>
                <a:lnTo>
                  <a:pt x="542" y="378"/>
                </a:lnTo>
                <a:lnTo>
                  <a:pt x="538" y="378"/>
                </a:lnTo>
                <a:lnTo>
                  <a:pt x="532" y="378"/>
                </a:lnTo>
                <a:lnTo>
                  <a:pt x="522" y="378"/>
                </a:lnTo>
                <a:lnTo>
                  <a:pt x="518" y="378"/>
                </a:lnTo>
                <a:lnTo>
                  <a:pt x="506" y="378"/>
                </a:lnTo>
                <a:lnTo>
                  <a:pt x="500" y="378"/>
                </a:lnTo>
                <a:lnTo>
                  <a:pt x="494" y="378"/>
                </a:lnTo>
                <a:lnTo>
                  <a:pt x="486" y="378"/>
                </a:lnTo>
                <a:lnTo>
                  <a:pt x="480" y="378"/>
                </a:lnTo>
                <a:lnTo>
                  <a:pt x="472" y="378"/>
                </a:lnTo>
                <a:lnTo>
                  <a:pt x="464" y="378"/>
                </a:lnTo>
                <a:lnTo>
                  <a:pt x="458" y="376"/>
                </a:lnTo>
                <a:lnTo>
                  <a:pt x="448" y="376"/>
                </a:lnTo>
                <a:lnTo>
                  <a:pt x="436" y="376"/>
                </a:lnTo>
                <a:lnTo>
                  <a:pt x="422" y="376"/>
                </a:lnTo>
                <a:lnTo>
                  <a:pt x="372" y="374"/>
                </a:lnTo>
                <a:lnTo>
                  <a:pt x="364" y="372"/>
                </a:lnTo>
                <a:lnTo>
                  <a:pt x="318" y="372"/>
                </a:lnTo>
                <a:lnTo>
                  <a:pt x="312" y="372"/>
                </a:lnTo>
                <a:lnTo>
                  <a:pt x="308" y="370"/>
                </a:lnTo>
                <a:lnTo>
                  <a:pt x="292" y="370"/>
                </a:lnTo>
                <a:lnTo>
                  <a:pt x="288" y="370"/>
                </a:lnTo>
                <a:lnTo>
                  <a:pt x="284" y="370"/>
                </a:lnTo>
                <a:lnTo>
                  <a:pt x="276" y="368"/>
                </a:lnTo>
                <a:lnTo>
                  <a:pt x="268" y="368"/>
                </a:lnTo>
                <a:lnTo>
                  <a:pt x="260" y="368"/>
                </a:lnTo>
                <a:lnTo>
                  <a:pt x="252" y="368"/>
                </a:lnTo>
                <a:lnTo>
                  <a:pt x="238" y="366"/>
                </a:lnTo>
                <a:lnTo>
                  <a:pt x="226" y="366"/>
                </a:lnTo>
                <a:lnTo>
                  <a:pt x="220" y="366"/>
                </a:lnTo>
                <a:lnTo>
                  <a:pt x="216" y="366"/>
                </a:lnTo>
                <a:lnTo>
                  <a:pt x="212" y="366"/>
                </a:lnTo>
                <a:lnTo>
                  <a:pt x="208" y="366"/>
                </a:lnTo>
                <a:lnTo>
                  <a:pt x="206" y="366"/>
                </a:lnTo>
                <a:lnTo>
                  <a:pt x="202" y="366"/>
                </a:lnTo>
                <a:lnTo>
                  <a:pt x="200" y="366"/>
                </a:lnTo>
                <a:lnTo>
                  <a:pt x="196" y="364"/>
                </a:lnTo>
                <a:lnTo>
                  <a:pt x="182" y="364"/>
                </a:lnTo>
                <a:lnTo>
                  <a:pt x="180" y="364"/>
                </a:lnTo>
                <a:lnTo>
                  <a:pt x="180" y="358"/>
                </a:lnTo>
                <a:lnTo>
                  <a:pt x="180" y="352"/>
                </a:lnTo>
                <a:lnTo>
                  <a:pt x="184" y="318"/>
                </a:lnTo>
                <a:lnTo>
                  <a:pt x="184" y="292"/>
                </a:lnTo>
                <a:lnTo>
                  <a:pt x="188" y="248"/>
                </a:lnTo>
                <a:lnTo>
                  <a:pt x="182" y="246"/>
                </a:lnTo>
                <a:lnTo>
                  <a:pt x="168" y="246"/>
                </a:lnTo>
                <a:lnTo>
                  <a:pt x="164" y="246"/>
                </a:lnTo>
                <a:lnTo>
                  <a:pt x="158" y="246"/>
                </a:lnTo>
                <a:lnTo>
                  <a:pt x="152" y="246"/>
                </a:lnTo>
                <a:lnTo>
                  <a:pt x="146" y="244"/>
                </a:lnTo>
                <a:lnTo>
                  <a:pt x="136" y="244"/>
                </a:lnTo>
                <a:lnTo>
                  <a:pt x="122" y="244"/>
                </a:lnTo>
                <a:lnTo>
                  <a:pt x="116" y="242"/>
                </a:lnTo>
                <a:lnTo>
                  <a:pt x="100" y="242"/>
                </a:lnTo>
                <a:lnTo>
                  <a:pt x="92" y="240"/>
                </a:lnTo>
                <a:lnTo>
                  <a:pt x="84" y="240"/>
                </a:lnTo>
                <a:lnTo>
                  <a:pt x="74" y="240"/>
                </a:lnTo>
                <a:lnTo>
                  <a:pt x="62" y="238"/>
                </a:lnTo>
                <a:lnTo>
                  <a:pt x="48" y="238"/>
                </a:lnTo>
                <a:lnTo>
                  <a:pt x="0" y="23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4" name="Freeform 411"/>
          <p:cNvSpPr>
            <a:spLocks/>
          </p:cNvSpPr>
          <p:nvPr/>
        </p:nvSpPr>
        <p:spPr bwMode="auto">
          <a:xfrm>
            <a:off x="7732713" y="2209800"/>
            <a:ext cx="273050" cy="247650"/>
          </a:xfrm>
          <a:custGeom>
            <a:avLst/>
            <a:gdLst>
              <a:gd name="T0" fmla="*/ 170 w 172"/>
              <a:gd name="T1" fmla="*/ 80 h 156"/>
              <a:gd name="T2" fmla="*/ 166 w 172"/>
              <a:gd name="T3" fmla="*/ 78 h 156"/>
              <a:gd name="T4" fmla="*/ 160 w 172"/>
              <a:gd name="T5" fmla="*/ 80 h 156"/>
              <a:gd name="T6" fmla="*/ 140 w 172"/>
              <a:gd name="T7" fmla="*/ 88 h 156"/>
              <a:gd name="T8" fmla="*/ 136 w 172"/>
              <a:gd name="T9" fmla="*/ 92 h 156"/>
              <a:gd name="T10" fmla="*/ 134 w 172"/>
              <a:gd name="T11" fmla="*/ 94 h 156"/>
              <a:gd name="T12" fmla="*/ 124 w 172"/>
              <a:gd name="T13" fmla="*/ 98 h 156"/>
              <a:gd name="T14" fmla="*/ 110 w 172"/>
              <a:gd name="T15" fmla="*/ 102 h 156"/>
              <a:gd name="T16" fmla="*/ 106 w 172"/>
              <a:gd name="T17" fmla="*/ 102 h 156"/>
              <a:gd name="T18" fmla="*/ 102 w 172"/>
              <a:gd name="T19" fmla="*/ 102 h 156"/>
              <a:gd name="T20" fmla="*/ 100 w 172"/>
              <a:gd name="T21" fmla="*/ 104 h 156"/>
              <a:gd name="T22" fmla="*/ 84 w 172"/>
              <a:gd name="T23" fmla="*/ 110 h 156"/>
              <a:gd name="T24" fmla="*/ 78 w 172"/>
              <a:gd name="T25" fmla="*/ 112 h 156"/>
              <a:gd name="T26" fmla="*/ 76 w 172"/>
              <a:gd name="T27" fmla="*/ 108 h 156"/>
              <a:gd name="T28" fmla="*/ 74 w 172"/>
              <a:gd name="T29" fmla="*/ 110 h 156"/>
              <a:gd name="T30" fmla="*/ 66 w 172"/>
              <a:gd name="T31" fmla="*/ 120 h 156"/>
              <a:gd name="T32" fmla="*/ 60 w 172"/>
              <a:gd name="T33" fmla="*/ 126 h 156"/>
              <a:gd name="T34" fmla="*/ 58 w 172"/>
              <a:gd name="T35" fmla="*/ 128 h 156"/>
              <a:gd name="T36" fmla="*/ 54 w 172"/>
              <a:gd name="T37" fmla="*/ 128 h 156"/>
              <a:gd name="T38" fmla="*/ 48 w 172"/>
              <a:gd name="T39" fmla="*/ 134 h 156"/>
              <a:gd name="T40" fmla="*/ 44 w 172"/>
              <a:gd name="T41" fmla="*/ 136 h 156"/>
              <a:gd name="T42" fmla="*/ 38 w 172"/>
              <a:gd name="T43" fmla="*/ 140 h 156"/>
              <a:gd name="T44" fmla="*/ 34 w 172"/>
              <a:gd name="T45" fmla="*/ 144 h 156"/>
              <a:gd name="T46" fmla="*/ 32 w 172"/>
              <a:gd name="T47" fmla="*/ 148 h 156"/>
              <a:gd name="T48" fmla="*/ 24 w 172"/>
              <a:gd name="T49" fmla="*/ 154 h 156"/>
              <a:gd name="T50" fmla="*/ 16 w 172"/>
              <a:gd name="T51" fmla="*/ 156 h 156"/>
              <a:gd name="T52" fmla="*/ 6 w 172"/>
              <a:gd name="T53" fmla="*/ 148 h 156"/>
              <a:gd name="T54" fmla="*/ 26 w 172"/>
              <a:gd name="T55" fmla="*/ 130 h 156"/>
              <a:gd name="T56" fmla="*/ 22 w 172"/>
              <a:gd name="T57" fmla="*/ 126 h 156"/>
              <a:gd name="T58" fmla="*/ 20 w 172"/>
              <a:gd name="T59" fmla="*/ 124 h 156"/>
              <a:gd name="T60" fmla="*/ 16 w 172"/>
              <a:gd name="T61" fmla="*/ 120 h 156"/>
              <a:gd name="T62" fmla="*/ 12 w 172"/>
              <a:gd name="T63" fmla="*/ 100 h 156"/>
              <a:gd name="T64" fmla="*/ 10 w 172"/>
              <a:gd name="T65" fmla="*/ 90 h 156"/>
              <a:gd name="T66" fmla="*/ 2 w 172"/>
              <a:gd name="T67" fmla="*/ 44 h 156"/>
              <a:gd name="T68" fmla="*/ 0 w 172"/>
              <a:gd name="T69" fmla="*/ 38 h 156"/>
              <a:gd name="T70" fmla="*/ 0 w 172"/>
              <a:gd name="T71" fmla="*/ 34 h 156"/>
              <a:gd name="T72" fmla="*/ 24 w 172"/>
              <a:gd name="T73" fmla="*/ 28 h 156"/>
              <a:gd name="T74" fmla="*/ 34 w 172"/>
              <a:gd name="T75" fmla="*/ 28 h 156"/>
              <a:gd name="T76" fmla="*/ 54 w 172"/>
              <a:gd name="T77" fmla="*/ 22 h 156"/>
              <a:gd name="T78" fmla="*/ 84 w 172"/>
              <a:gd name="T79" fmla="*/ 16 h 156"/>
              <a:gd name="T80" fmla="*/ 90 w 172"/>
              <a:gd name="T81" fmla="*/ 16 h 156"/>
              <a:gd name="T82" fmla="*/ 118 w 172"/>
              <a:gd name="T83" fmla="*/ 8 h 156"/>
              <a:gd name="T84" fmla="*/ 134 w 172"/>
              <a:gd name="T85" fmla="*/ 4 h 156"/>
              <a:gd name="T86" fmla="*/ 152 w 172"/>
              <a:gd name="T87" fmla="*/ 0 h 156"/>
              <a:gd name="T88" fmla="*/ 152 w 172"/>
              <a:gd name="T89" fmla="*/ 2 h 156"/>
              <a:gd name="T90" fmla="*/ 160 w 172"/>
              <a:gd name="T91" fmla="*/ 28 h 156"/>
              <a:gd name="T92" fmla="*/ 166 w 172"/>
              <a:gd name="T93" fmla="*/ 48 h 156"/>
              <a:gd name="T94" fmla="*/ 172 w 172"/>
              <a:gd name="T95" fmla="*/ 68 h 156"/>
              <a:gd name="T96" fmla="*/ 170 w 172"/>
              <a:gd name="T97" fmla="*/ 78 h 156"/>
              <a:gd name="T98" fmla="*/ 170 w 172"/>
              <a:gd name="T99" fmla="*/ 8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56">
                <a:moveTo>
                  <a:pt x="170" y="80"/>
                </a:moveTo>
                <a:lnTo>
                  <a:pt x="166" y="78"/>
                </a:lnTo>
                <a:lnTo>
                  <a:pt x="160" y="80"/>
                </a:lnTo>
                <a:lnTo>
                  <a:pt x="140" y="88"/>
                </a:lnTo>
                <a:lnTo>
                  <a:pt x="136" y="92"/>
                </a:lnTo>
                <a:lnTo>
                  <a:pt x="134" y="94"/>
                </a:lnTo>
                <a:lnTo>
                  <a:pt x="124" y="98"/>
                </a:lnTo>
                <a:lnTo>
                  <a:pt x="110" y="102"/>
                </a:lnTo>
                <a:lnTo>
                  <a:pt x="106" y="102"/>
                </a:lnTo>
                <a:lnTo>
                  <a:pt x="102" y="102"/>
                </a:lnTo>
                <a:lnTo>
                  <a:pt x="100" y="104"/>
                </a:lnTo>
                <a:lnTo>
                  <a:pt x="84" y="110"/>
                </a:lnTo>
                <a:lnTo>
                  <a:pt x="78" y="112"/>
                </a:lnTo>
                <a:lnTo>
                  <a:pt x="76" y="108"/>
                </a:lnTo>
                <a:lnTo>
                  <a:pt x="74" y="110"/>
                </a:lnTo>
                <a:lnTo>
                  <a:pt x="66" y="120"/>
                </a:lnTo>
                <a:lnTo>
                  <a:pt x="60" y="126"/>
                </a:lnTo>
                <a:lnTo>
                  <a:pt x="58" y="128"/>
                </a:lnTo>
                <a:lnTo>
                  <a:pt x="54" y="128"/>
                </a:lnTo>
                <a:lnTo>
                  <a:pt x="48" y="134"/>
                </a:lnTo>
                <a:lnTo>
                  <a:pt x="44" y="136"/>
                </a:lnTo>
                <a:lnTo>
                  <a:pt x="38" y="140"/>
                </a:lnTo>
                <a:lnTo>
                  <a:pt x="34" y="144"/>
                </a:lnTo>
                <a:lnTo>
                  <a:pt x="32" y="148"/>
                </a:lnTo>
                <a:lnTo>
                  <a:pt x="24" y="154"/>
                </a:lnTo>
                <a:lnTo>
                  <a:pt x="16" y="156"/>
                </a:lnTo>
                <a:lnTo>
                  <a:pt x="6" y="148"/>
                </a:lnTo>
                <a:lnTo>
                  <a:pt x="26" y="130"/>
                </a:lnTo>
                <a:lnTo>
                  <a:pt x="22" y="126"/>
                </a:lnTo>
                <a:lnTo>
                  <a:pt x="20" y="124"/>
                </a:lnTo>
                <a:lnTo>
                  <a:pt x="16" y="120"/>
                </a:lnTo>
                <a:lnTo>
                  <a:pt x="12" y="100"/>
                </a:lnTo>
                <a:lnTo>
                  <a:pt x="10" y="90"/>
                </a:lnTo>
                <a:lnTo>
                  <a:pt x="2" y="44"/>
                </a:lnTo>
                <a:lnTo>
                  <a:pt x="0" y="38"/>
                </a:lnTo>
                <a:lnTo>
                  <a:pt x="0" y="34"/>
                </a:lnTo>
                <a:lnTo>
                  <a:pt x="24" y="28"/>
                </a:lnTo>
                <a:lnTo>
                  <a:pt x="34" y="28"/>
                </a:lnTo>
                <a:lnTo>
                  <a:pt x="54" y="22"/>
                </a:lnTo>
                <a:lnTo>
                  <a:pt x="84" y="16"/>
                </a:lnTo>
                <a:lnTo>
                  <a:pt x="90" y="16"/>
                </a:lnTo>
                <a:lnTo>
                  <a:pt x="118" y="8"/>
                </a:lnTo>
                <a:lnTo>
                  <a:pt x="134" y="4"/>
                </a:lnTo>
                <a:lnTo>
                  <a:pt x="152" y="0"/>
                </a:lnTo>
                <a:lnTo>
                  <a:pt x="152" y="2"/>
                </a:lnTo>
                <a:lnTo>
                  <a:pt x="160" y="28"/>
                </a:lnTo>
                <a:lnTo>
                  <a:pt x="166" y="48"/>
                </a:lnTo>
                <a:lnTo>
                  <a:pt x="172" y="68"/>
                </a:lnTo>
                <a:lnTo>
                  <a:pt x="170" y="78"/>
                </a:lnTo>
                <a:lnTo>
                  <a:pt x="170" y="8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5" name="Freeform 412"/>
          <p:cNvSpPr>
            <a:spLocks/>
          </p:cNvSpPr>
          <p:nvPr/>
        </p:nvSpPr>
        <p:spPr bwMode="auto">
          <a:xfrm>
            <a:off x="801688" y="2222500"/>
            <a:ext cx="1009650" cy="1441450"/>
          </a:xfrm>
          <a:custGeom>
            <a:avLst/>
            <a:gdLst>
              <a:gd name="T0" fmla="*/ 510 w 636"/>
              <a:gd name="T1" fmla="*/ 700 h 908"/>
              <a:gd name="T2" fmla="*/ 482 w 636"/>
              <a:gd name="T3" fmla="*/ 796 h 908"/>
              <a:gd name="T4" fmla="*/ 472 w 636"/>
              <a:gd name="T5" fmla="*/ 800 h 908"/>
              <a:gd name="T6" fmla="*/ 464 w 636"/>
              <a:gd name="T7" fmla="*/ 790 h 908"/>
              <a:gd name="T8" fmla="*/ 442 w 636"/>
              <a:gd name="T9" fmla="*/ 776 h 908"/>
              <a:gd name="T10" fmla="*/ 424 w 636"/>
              <a:gd name="T11" fmla="*/ 780 h 908"/>
              <a:gd name="T12" fmla="*/ 420 w 636"/>
              <a:gd name="T13" fmla="*/ 796 h 908"/>
              <a:gd name="T14" fmla="*/ 418 w 636"/>
              <a:gd name="T15" fmla="*/ 824 h 908"/>
              <a:gd name="T16" fmla="*/ 418 w 636"/>
              <a:gd name="T17" fmla="*/ 870 h 908"/>
              <a:gd name="T18" fmla="*/ 414 w 636"/>
              <a:gd name="T19" fmla="*/ 892 h 908"/>
              <a:gd name="T20" fmla="*/ 406 w 636"/>
              <a:gd name="T21" fmla="*/ 904 h 908"/>
              <a:gd name="T22" fmla="*/ 376 w 636"/>
              <a:gd name="T23" fmla="*/ 866 h 908"/>
              <a:gd name="T24" fmla="*/ 332 w 636"/>
              <a:gd name="T25" fmla="*/ 804 h 908"/>
              <a:gd name="T26" fmla="*/ 296 w 636"/>
              <a:gd name="T27" fmla="*/ 752 h 908"/>
              <a:gd name="T28" fmla="*/ 248 w 636"/>
              <a:gd name="T29" fmla="*/ 686 h 908"/>
              <a:gd name="T30" fmla="*/ 212 w 636"/>
              <a:gd name="T31" fmla="*/ 636 h 908"/>
              <a:gd name="T32" fmla="*/ 178 w 636"/>
              <a:gd name="T33" fmla="*/ 588 h 908"/>
              <a:gd name="T34" fmla="*/ 130 w 636"/>
              <a:gd name="T35" fmla="*/ 520 h 908"/>
              <a:gd name="T36" fmla="*/ 72 w 636"/>
              <a:gd name="T37" fmla="*/ 438 h 908"/>
              <a:gd name="T38" fmla="*/ 0 w 636"/>
              <a:gd name="T39" fmla="*/ 336 h 908"/>
              <a:gd name="T40" fmla="*/ 18 w 636"/>
              <a:gd name="T41" fmla="*/ 274 h 908"/>
              <a:gd name="T42" fmla="*/ 98 w 636"/>
              <a:gd name="T43" fmla="*/ 0 h 908"/>
              <a:gd name="T44" fmla="*/ 170 w 636"/>
              <a:gd name="T45" fmla="*/ 18 h 908"/>
              <a:gd name="T46" fmla="*/ 204 w 636"/>
              <a:gd name="T47" fmla="*/ 26 h 908"/>
              <a:gd name="T48" fmla="*/ 234 w 636"/>
              <a:gd name="T49" fmla="*/ 32 h 908"/>
              <a:gd name="T50" fmla="*/ 250 w 636"/>
              <a:gd name="T51" fmla="*/ 38 h 908"/>
              <a:gd name="T52" fmla="*/ 270 w 636"/>
              <a:gd name="T53" fmla="*/ 42 h 908"/>
              <a:gd name="T54" fmla="*/ 290 w 636"/>
              <a:gd name="T55" fmla="*/ 46 h 908"/>
              <a:gd name="T56" fmla="*/ 310 w 636"/>
              <a:gd name="T57" fmla="*/ 50 h 908"/>
              <a:gd name="T58" fmla="*/ 360 w 636"/>
              <a:gd name="T59" fmla="*/ 62 h 908"/>
              <a:gd name="T60" fmla="*/ 368 w 636"/>
              <a:gd name="T61" fmla="*/ 64 h 908"/>
              <a:gd name="T62" fmla="*/ 400 w 636"/>
              <a:gd name="T63" fmla="*/ 70 h 908"/>
              <a:gd name="T64" fmla="*/ 436 w 636"/>
              <a:gd name="T65" fmla="*/ 78 h 908"/>
              <a:gd name="T66" fmla="*/ 460 w 636"/>
              <a:gd name="T67" fmla="*/ 84 h 908"/>
              <a:gd name="T68" fmla="*/ 510 w 636"/>
              <a:gd name="T69" fmla="*/ 94 h 908"/>
              <a:gd name="T70" fmla="*/ 538 w 636"/>
              <a:gd name="T71" fmla="*/ 100 h 908"/>
              <a:gd name="T72" fmla="*/ 636 w 636"/>
              <a:gd name="T73" fmla="*/ 118 h 908"/>
              <a:gd name="T74" fmla="*/ 620 w 636"/>
              <a:gd name="T75" fmla="*/ 196 h 908"/>
              <a:gd name="T76" fmla="*/ 606 w 636"/>
              <a:gd name="T77" fmla="*/ 254 h 908"/>
              <a:gd name="T78" fmla="*/ 598 w 636"/>
              <a:gd name="T79" fmla="*/ 298 h 908"/>
              <a:gd name="T80" fmla="*/ 546 w 636"/>
              <a:gd name="T81" fmla="*/ 540 h 908"/>
              <a:gd name="T82" fmla="*/ 536 w 636"/>
              <a:gd name="T83" fmla="*/ 582 h 908"/>
              <a:gd name="T84" fmla="*/ 532 w 636"/>
              <a:gd name="T85" fmla="*/ 604 h 908"/>
              <a:gd name="T86" fmla="*/ 514 w 636"/>
              <a:gd name="T87" fmla="*/ 69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908">
                <a:moveTo>
                  <a:pt x="514" y="690"/>
                </a:moveTo>
                <a:lnTo>
                  <a:pt x="512" y="692"/>
                </a:lnTo>
                <a:lnTo>
                  <a:pt x="510" y="700"/>
                </a:lnTo>
                <a:lnTo>
                  <a:pt x="504" y="732"/>
                </a:lnTo>
                <a:lnTo>
                  <a:pt x="492" y="782"/>
                </a:lnTo>
                <a:lnTo>
                  <a:pt x="482" y="796"/>
                </a:lnTo>
                <a:lnTo>
                  <a:pt x="480" y="798"/>
                </a:lnTo>
                <a:lnTo>
                  <a:pt x="476" y="800"/>
                </a:lnTo>
                <a:lnTo>
                  <a:pt x="472" y="800"/>
                </a:lnTo>
                <a:lnTo>
                  <a:pt x="470" y="798"/>
                </a:lnTo>
                <a:lnTo>
                  <a:pt x="468" y="796"/>
                </a:lnTo>
                <a:lnTo>
                  <a:pt x="464" y="790"/>
                </a:lnTo>
                <a:lnTo>
                  <a:pt x="464" y="786"/>
                </a:lnTo>
                <a:lnTo>
                  <a:pt x="460" y="782"/>
                </a:lnTo>
                <a:lnTo>
                  <a:pt x="442" y="776"/>
                </a:lnTo>
                <a:lnTo>
                  <a:pt x="434" y="776"/>
                </a:lnTo>
                <a:lnTo>
                  <a:pt x="428" y="778"/>
                </a:lnTo>
                <a:lnTo>
                  <a:pt x="424" y="780"/>
                </a:lnTo>
                <a:lnTo>
                  <a:pt x="422" y="782"/>
                </a:lnTo>
                <a:lnTo>
                  <a:pt x="418" y="794"/>
                </a:lnTo>
                <a:lnTo>
                  <a:pt x="420" y="796"/>
                </a:lnTo>
                <a:lnTo>
                  <a:pt x="422" y="802"/>
                </a:lnTo>
                <a:lnTo>
                  <a:pt x="420" y="812"/>
                </a:lnTo>
                <a:lnTo>
                  <a:pt x="418" y="824"/>
                </a:lnTo>
                <a:lnTo>
                  <a:pt x="418" y="840"/>
                </a:lnTo>
                <a:lnTo>
                  <a:pt x="418" y="864"/>
                </a:lnTo>
                <a:lnTo>
                  <a:pt x="418" y="870"/>
                </a:lnTo>
                <a:lnTo>
                  <a:pt x="418" y="882"/>
                </a:lnTo>
                <a:lnTo>
                  <a:pt x="416" y="886"/>
                </a:lnTo>
                <a:lnTo>
                  <a:pt x="414" y="892"/>
                </a:lnTo>
                <a:lnTo>
                  <a:pt x="410" y="892"/>
                </a:lnTo>
                <a:lnTo>
                  <a:pt x="408" y="892"/>
                </a:lnTo>
                <a:lnTo>
                  <a:pt x="406" y="904"/>
                </a:lnTo>
                <a:lnTo>
                  <a:pt x="406" y="908"/>
                </a:lnTo>
                <a:lnTo>
                  <a:pt x="402" y="904"/>
                </a:lnTo>
                <a:lnTo>
                  <a:pt x="376" y="866"/>
                </a:lnTo>
                <a:lnTo>
                  <a:pt x="366" y="852"/>
                </a:lnTo>
                <a:lnTo>
                  <a:pt x="354" y="838"/>
                </a:lnTo>
                <a:lnTo>
                  <a:pt x="332" y="804"/>
                </a:lnTo>
                <a:lnTo>
                  <a:pt x="316" y="782"/>
                </a:lnTo>
                <a:lnTo>
                  <a:pt x="308" y="770"/>
                </a:lnTo>
                <a:lnTo>
                  <a:pt x="296" y="752"/>
                </a:lnTo>
                <a:lnTo>
                  <a:pt x="282" y="734"/>
                </a:lnTo>
                <a:lnTo>
                  <a:pt x="258" y="702"/>
                </a:lnTo>
                <a:lnTo>
                  <a:pt x="248" y="686"/>
                </a:lnTo>
                <a:lnTo>
                  <a:pt x="236" y="668"/>
                </a:lnTo>
                <a:lnTo>
                  <a:pt x="226" y="654"/>
                </a:lnTo>
                <a:lnTo>
                  <a:pt x="212" y="636"/>
                </a:lnTo>
                <a:lnTo>
                  <a:pt x="200" y="620"/>
                </a:lnTo>
                <a:lnTo>
                  <a:pt x="188" y="604"/>
                </a:lnTo>
                <a:lnTo>
                  <a:pt x="178" y="588"/>
                </a:lnTo>
                <a:lnTo>
                  <a:pt x="164" y="570"/>
                </a:lnTo>
                <a:lnTo>
                  <a:pt x="154" y="554"/>
                </a:lnTo>
                <a:lnTo>
                  <a:pt x="130" y="520"/>
                </a:lnTo>
                <a:lnTo>
                  <a:pt x="118" y="504"/>
                </a:lnTo>
                <a:lnTo>
                  <a:pt x="80" y="450"/>
                </a:lnTo>
                <a:lnTo>
                  <a:pt x="72" y="438"/>
                </a:lnTo>
                <a:lnTo>
                  <a:pt x="34" y="386"/>
                </a:lnTo>
                <a:lnTo>
                  <a:pt x="14" y="354"/>
                </a:lnTo>
                <a:lnTo>
                  <a:pt x="0" y="336"/>
                </a:lnTo>
                <a:lnTo>
                  <a:pt x="10" y="300"/>
                </a:lnTo>
                <a:lnTo>
                  <a:pt x="14" y="286"/>
                </a:lnTo>
                <a:lnTo>
                  <a:pt x="18" y="274"/>
                </a:lnTo>
                <a:lnTo>
                  <a:pt x="28" y="242"/>
                </a:lnTo>
                <a:lnTo>
                  <a:pt x="46" y="176"/>
                </a:lnTo>
                <a:lnTo>
                  <a:pt x="98" y="0"/>
                </a:lnTo>
                <a:lnTo>
                  <a:pt x="150" y="12"/>
                </a:lnTo>
                <a:lnTo>
                  <a:pt x="164" y="16"/>
                </a:lnTo>
                <a:lnTo>
                  <a:pt x="170" y="18"/>
                </a:lnTo>
                <a:lnTo>
                  <a:pt x="184" y="20"/>
                </a:lnTo>
                <a:lnTo>
                  <a:pt x="194" y="24"/>
                </a:lnTo>
                <a:lnTo>
                  <a:pt x="204" y="26"/>
                </a:lnTo>
                <a:lnTo>
                  <a:pt x="220" y="30"/>
                </a:lnTo>
                <a:lnTo>
                  <a:pt x="228" y="32"/>
                </a:lnTo>
                <a:lnTo>
                  <a:pt x="234" y="32"/>
                </a:lnTo>
                <a:lnTo>
                  <a:pt x="240" y="34"/>
                </a:lnTo>
                <a:lnTo>
                  <a:pt x="244" y="36"/>
                </a:lnTo>
                <a:lnTo>
                  <a:pt x="250" y="38"/>
                </a:lnTo>
                <a:lnTo>
                  <a:pt x="254" y="38"/>
                </a:lnTo>
                <a:lnTo>
                  <a:pt x="266" y="40"/>
                </a:lnTo>
                <a:lnTo>
                  <a:pt x="270" y="42"/>
                </a:lnTo>
                <a:lnTo>
                  <a:pt x="280" y="44"/>
                </a:lnTo>
                <a:lnTo>
                  <a:pt x="284" y="44"/>
                </a:lnTo>
                <a:lnTo>
                  <a:pt x="290" y="46"/>
                </a:lnTo>
                <a:lnTo>
                  <a:pt x="294" y="48"/>
                </a:lnTo>
                <a:lnTo>
                  <a:pt x="302" y="50"/>
                </a:lnTo>
                <a:lnTo>
                  <a:pt x="310" y="50"/>
                </a:lnTo>
                <a:lnTo>
                  <a:pt x="314" y="52"/>
                </a:lnTo>
                <a:lnTo>
                  <a:pt x="356" y="62"/>
                </a:lnTo>
                <a:lnTo>
                  <a:pt x="360" y="62"/>
                </a:lnTo>
                <a:lnTo>
                  <a:pt x="362" y="64"/>
                </a:lnTo>
                <a:lnTo>
                  <a:pt x="366" y="64"/>
                </a:lnTo>
                <a:lnTo>
                  <a:pt x="368" y="64"/>
                </a:lnTo>
                <a:lnTo>
                  <a:pt x="384" y="68"/>
                </a:lnTo>
                <a:lnTo>
                  <a:pt x="396" y="70"/>
                </a:lnTo>
                <a:lnTo>
                  <a:pt x="400" y="70"/>
                </a:lnTo>
                <a:lnTo>
                  <a:pt x="406" y="72"/>
                </a:lnTo>
                <a:lnTo>
                  <a:pt x="432" y="78"/>
                </a:lnTo>
                <a:lnTo>
                  <a:pt x="436" y="78"/>
                </a:lnTo>
                <a:lnTo>
                  <a:pt x="440" y="80"/>
                </a:lnTo>
                <a:lnTo>
                  <a:pt x="446" y="80"/>
                </a:lnTo>
                <a:lnTo>
                  <a:pt x="460" y="84"/>
                </a:lnTo>
                <a:lnTo>
                  <a:pt x="478" y="88"/>
                </a:lnTo>
                <a:lnTo>
                  <a:pt x="504" y="92"/>
                </a:lnTo>
                <a:lnTo>
                  <a:pt x="510" y="94"/>
                </a:lnTo>
                <a:lnTo>
                  <a:pt x="520" y="96"/>
                </a:lnTo>
                <a:lnTo>
                  <a:pt x="526" y="98"/>
                </a:lnTo>
                <a:lnTo>
                  <a:pt x="538" y="100"/>
                </a:lnTo>
                <a:lnTo>
                  <a:pt x="542" y="100"/>
                </a:lnTo>
                <a:lnTo>
                  <a:pt x="554" y="104"/>
                </a:lnTo>
                <a:lnTo>
                  <a:pt x="636" y="118"/>
                </a:lnTo>
                <a:lnTo>
                  <a:pt x="634" y="120"/>
                </a:lnTo>
                <a:lnTo>
                  <a:pt x="632" y="130"/>
                </a:lnTo>
                <a:lnTo>
                  <a:pt x="620" y="196"/>
                </a:lnTo>
                <a:lnTo>
                  <a:pt x="612" y="224"/>
                </a:lnTo>
                <a:lnTo>
                  <a:pt x="608" y="244"/>
                </a:lnTo>
                <a:lnTo>
                  <a:pt x="606" y="254"/>
                </a:lnTo>
                <a:lnTo>
                  <a:pt x="606" y="258"/>
                </a:lnTo>
                <a:lnTo>
                  <a:pt x="602" y="276"/>
                </a:lnTo>
                <a:lnTo>
                  <a:pt x="598" y="298"/>
                </a:lnTo>
                <a:lnTo>
                  <a:pt x="596" y="308"/>
                </a:lnTo>
                <a:lnTo>
                  <a:pt x="550" y="518"/>
                </a:lnTo>
                <a:lnTo>
                  <a:pt x="546" y="540"/>
                </a:lnTo>
                <a:lnTo>
                  <a:pt x="540" y="560"/>
                </a:lnTo>
                <a:lnTo>
                  <a:pt x="538" y="572"/>
                </a:lnTo>
                <a:lnTo>
                  <a:pt x="536" y="582"/>
                </a:lnTo>
                <a:lnTo>
                  <a:pt x="536" y="586"/>
                </a:lnTo>
                <a:lnTo>
                  <a:pt x="534" y="594"/>
                </a:lnTo>
                <a:lnTo>
                  <a:pt x="532" y="604"/>
                </a:lnTo>
                <a:lnTo>
                  <a:pt x="528" y="616"/>
                </a:lnTo>
                <a:lnTo>
                  <a:pt x="516" y="676"/>
                </a:lnTo>
                <a:lnTo>
                  <a:pt x="514" y="69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6" name="Freeform 413"/>
          <p:cNvSpPr>
            <a:spLocks/>
          </p:cNvSpPr>
          <p:nvPr/>
        </p:nvSpPr>
        <p:spPr bwMode="auto">
          <a:xfrm>
            <a:off x="1617663" y="2409825"/>
            <a:ext cx="889000" cy="1035050"/>
          </a:xfrm>
          <a:custGeom>
            <a:avLst/>
            <a:gdLst>
              <a:gd name="T0" fmla="*/ 372 w 560"/>
              <a:gd name="T1" fmla="*/ 634 h 652"/>
              <a:gd name="T2" fmla="*/ 238 w 560"/>
              <a:gd name="T3" fmla="*/ 614 h 652"/>
              <a:gd name="T4" fmla="*/ 226 w 560"/>
              <a:gd name="T5" fmla="*/ 612 h 652"/>
              <a:gd name="T6" fmla="*/ 216 w 560"/>
              <a:gd name="T7" fmla="*/ 610 h 652"/>
              <a:gd name="T8" fmla="*/ 206 w 560"/>
              <a:gd name="T9" fmla="*/ 610 h 652"/>
              <a:gd name="T10" fmla="*/ 186 w 560"/>
              <a:gd name="T11" fmla="*/ 606 h 652"/>
              <a:gd name="T12" fmla="*/ 178 w 560"/>
              <a:gd name="T13" fmla="*/ 604 h 652"/>
              <a:gd name="T14" fmla="*/ 166 w 560"/>
              <a:gd name="T15" fmla="*/ 602 h 652"/>
              <a:gd name="T16" fmla="*/ 138 w 560"/>
              <a:gd name="T17" fmla="*/ 598 h 652"/>
              <a:gd name="T18" fmla="*/ 132 w 560"/>
              <a:gd name="T19" fmla="*/ 596 h 652"/>
              <a:gd name="T20" fmla="*/ 84 w 560"/>
              <a:gd name="T21" fmla="*/ 588 h 652"/>
              <a:gd name="T22" fmla="*/ 66 w 560"/>
              <a:gd name="T23" fmla="*/ 586 h 652"/>
              <a:gd name="T24" fmla="*/ 48 w 560"/>
              <a:gd name="T25" fmla="*/ 582 h 652"/>
              <a:gd name="T26" fmla="*/ 28 w 560"/>
              <a:gd name="T27" fmla="*/ 578 h 652"/>
              <a:gd name="T28" fmla="*/ 14 w 560"/>
              <a:gd name="T29" fmla="*/ 574 h 652"/>
              <a:gd name="T30" fmla="*/ 0 w 560"/>
              <a:gd name="T31" fmla="*/ 574 h 652"/>
              <a:gd name="T32" fmla="*/ 2 w 560"/>
              <a:gd name="T33" fmla="*/ 558 h 652"/>
              <a:gd name="T34" fmla="*/ 18 w 560"/>
              <a:gd name="T35" fmla="*/ 486 h 652"/>
              <a:gd name="T36" fmla="*/ 22 w 560"/>
              <a:gd name="T37" fmla="*/ 468 h 652"/>
              <a:gd name="T38" fmla="*/ 24 w 560"/>
              <a:gd name="T39" fmla="*/ 454 h 652"/>
              <a:gd name="T40" fmla="*/ 32 w 560"/>
              <a:gd name="T41" fmla="*/ 422 h 652"/>
              <a:gd name="T42" fmla="*/ 82 w 560"/>
              <a:gd name="T43" fmla="*/ 190 h 652"/>
              <a:gd name="T44" fmla="*/ 88 w 560"/>
              <a:gd name="T45" fmla="*/ 158 h 652"/>
              <a:gd name="T46" fmla="*/ 92 w 560"/>
              <a:gd name="T47" fmla="*/ 136 h 652"/>
              <a:gd name="T48" fmla="*/ 98 w 560"/>
              <a:gd name="T49" fmla="*/ 106 h 652"/>
              <a:gd name="T50" fmla="*/ 118 w 560"/>
              <a:gd name="T51" fmla="*/ 12 h 652"/>
              <a:gd name="T52" fmla="*/ 122 w 560"/>
              <a:gd name="T53" fmla="*/ 0 h 652"/>
              <a:gd name="T54" fmla="*/ 394 w 560"/>
              <a:gd name="T55" fmla="*/ 48 h 652"/>
              <a:gd name="T56" fmla="*/ 386 w 560"/>
              <a:gd name="T57" fmla="*/ 90 h 652"/>
              <a:gd name="T58" fmla="*/ 374 w 560"/>
              <a:gd name="T59" fmla="*/ 160 h 652"/>
              <a:gd name="T60" fmla="*/ 506 w 560"/>
              <a:gd name="T61" fmla="*/ 182 h 652"/>
              <a:gd name="T62" fmla="*/ 518 w 560"/>
              <a:gd name="T63" fmla="*/ 184 h 652"/>
              <a:gd name="T64" fmla="*/ 558 w 560"/>
              <a:gd name="T65" fmla="*/ 200 h 652"/>
              <a:gd name="T66" fmla="*/ 552 w 560"/>
              <a:gd name="T67" fmla="*/ 244 h 652"/>
              <a:gd name="T68" fmla="*/ 524 w 560"/>
              <a:gd name="T69" fmla="*/ 424 h 652"/>
              <a:gd name="T70" fmla="*/ 512 w 560"/>
              <a:gd name="T71" fmla="*/ 504 h 652"/>
              <a:gd name="T72" fmla="*/ 494 w 560"/>
              <a:gd name="T73" fmla="*/ 628 h 652"/>
              <a:gd name="T74" fmla="*/ 490 w 560"/>
              <a:gd name="T75"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0" h="652">
                <a:moveTo>
                  <a:pt x="490" y="652"/>
                </a:moveTo>
                <a:lnTo>
                  <a:pt x="372" y="634"/>
                </a:lnTo>
                <a:lnTo>
                  <a:pt x="256" y="618"/>
                </a:lnTo>
                <a:lnTo>
                  <a:pt x="238" y="614"/>
                </a:lnTo>
                <a:lnTo>
                  <a:pt x="234" y="614"/>
                </a:lnTo>
                <a:lnTo>
                  <a:pt x="226" y="612"/>
                </a:lnTo>
                <a:lnTo>
                  <a:pt x="222" y="612"/>
                </a:lnTo>
                <a:lnTo>
                  <a:pt x="216" y="610"/>
                </a:lnTo>
                <a:lnTo>
                  <a:pt x="212" y="610"/>
                </a:lnTo>
                <a:lnTo>
                  <a:pt x="206" y="610"/>
                </a:lnTo>
                <a:lnTo>
                  <a:pt x="194" y="608"/>
                </a:lnTo>
                <a:lnTo>
                  <a:pt x="186" y="606"/>
                </a:lnTo>
                <a:lnTo>
                  <a:pt x="182" y="604"/>
                </a:lnTo>
                <a:lnTo>
                  <a:pt x="178" y="604"/>
                </a:lnTo>
                <a:lnTo>
                  <a:pt x="174" y="604"/>
                </a:lnTo>
                <a:lnTo>
                  <a:pt x="166" y="602"/>
                </a:lnTo>
                <a:lnTo>
                  <a:pt x="162" y="602"/>
                </a:lnTo>
                <a:lnTo>
                  <a:pt x="138" y="598"/>
                </a:lnTo>
                <a:lnTo>
                  <a:pt x="136" y="598"/>
                </a:lnTo>
                <a:lnTo>
                  <a:pt x="132" y="596"/>
                </a:lnTo>
                <a:lnTo>
                  <a:pt x="118" y="594"/>
                </a:lnTo>
                <a:lnTo>
                  <a:pt x="84" y="588"/>
                </a:lnTo>
                <a:lnTo>
                  <a:pt x="80" y="586"/>
                </a:lnTo>
                <a:lnTo>
                  <a:pt x="66" y="586"/>
                </a:lnTo>
                <a:lnTo>
                  <a:pt x="54" y="582"/>
                </a:lnTo>
                <a:lnTo>
                  <a:pt x="48" y="582"/>
                </a:lnTo>
                <a:lnTo>
                  <a:pt x="32" y="578"/>
                </a:lnTo>
                <a:lnTo>
                  <a:pt x="28" y="578"/>
                </a:lnTo>
                <a:lnTo>
                  <a:pt x="22" y="576"/>
                </a:lnTo>
                <a:lnTo>
                  <a:pt x="14" y="574"/>
                </a:lnTo>
                <a:lnTo>
                  <a:pt x="8" y="574"/>
                </a:lnTo>
                <a:lnTo>
                  <a:pt x="0" y="574"/>
                </a:lnTo>
                <a:lnTo>
                  <a:pt x="0" y="572"/>
                </a:lnTo>
                <a:lnTo>
                  <a:pt x="2" y="558"/>
                </a:lnTo>
                <a:lnTo>
                  <a:pt x="14" y="498"/>
                </a:lnTo>
                <a:lnTo>
                  <a:pt x="18" y="486"/>
                </a:lnTo>
                <a:lnTo>
                  <a:pt x="20" y="476"/>
                </a:lnTo>
                <a:lnTo>
                  <a:pt x="22" y="468"/>
                </a:lnTo>
                <a:lnTo>
                  <a:pt x="22" y="464"/>
                </a:lnTo>
                <a:lnTo>
                  <a:pt x="24" y="454"/>
                </a:lnTo>
                <a:lnTo>
                  <a:pt x="26" y="442"/>
                </a:lnTo>
                <a:lnTo>
                  <a:pt x="32" y="422"/>
                </a:lnTo>
                <a:lnTo>
                  <a:pt x="36" y="400"/>
                </a:lnTo>
                <a:lnTo>
                  <a:pt x="82" y="190"/>
                </a:lnTo>
                <a:lnTo>
                  <a:pt x="84" y="180"/>
                </a:lnTo>
                <a:lnTo>
                  <a:pt x="88" y="158"/>
                </a:lnTo>
                <a:lnTo>
                  <a:pt x="92" y="140"/>
                </a:lnTo>
                <a:lnTo>
                  <a:pt x="92" y="136"/>
                </a:lnTo>
                <a:lnTo>
                  <a:pt x="94" y="126"/>
                </a:lnTo>
                <a:lnTo>
                  <a:pt x="98" y="106"/>
                </a:lnTo>
                <a:lnTo>
                  <a:pt x="106" y="78"/>
                </a:lnTo>
                <a:lnTo>
                  <a:pt x="118" y="12"/>
                </a:lnTo>
                <a:lnTo>
                  <a:pt x="120" y="2"/>
                </a:lnTo>
                <a:lnTo>
                  <a:pt x="122" y="0"/>
                </a:lnTo>
                <a:lnTo>
                  <a:pt x="258" y="26"/>
                </a:lnTo>
                <a:lnTo>
                  <a:pt x="394" y="48"/>
                </a:lnTo>
                <a:lnTo>
                  <a:pt x="394" y="54"/>
                </a:lnTo>
                <a:lnTo>
                  <a:pt x="386" y="90"/>
                </a:lnTo>
                <a:lnTo>
                  <a:pt x="380" y="126"/>
                </a:lnTo>
                <a:lnTo>
                  <a:pt x="374" y="160"/>
                </a:lnTo>
                <a:lnTo>
                  <a:pt x="374" y="162"/>
                </a:lnTo>
                <a:lnTo>
                  <a:pt x="506" y="182"/>
                </a:lnTo>
                <a:lnTo>
                  <a:pt x="512" y="184"/>
                </a:lnTo>
                <a:lnTo>
                  <a:pt x="518" y="184"/>
                </a:lnTo>
                <a:lnTo>
                  <a:pt x="560" y="190"/>
                </a:lnTo>
                <a:lnTo>
                  <a:pt x="558" y="200"/>
                </a:lnTo>
                <a:lnTo>
                  <a:pt x="556" y="224"/>
                </a:lnTo>
                <a:lnTo>
                  <a:pt x="552" y="244"/>
                </a:lnTo>
                <a:lnTo>
                  <a:pt x="530" y="384"/>
                </a:lnTo>
                <a:lnTo>
                  <a:pt x="524" y="424"/>
                </a:lnTo>
                <a:lnTo>
                  <a:pt x="518" y="464"/>
                </a:lnTo>
                <a:lnTo>
                  <a:pt x="512" y="504"/>
                </a:lnTo>
                <a:lnTo>
                  <a:pt x="506" y="546"/>
                </a:lnTo>
                <a:lnTo>
                  <a:pt x="494" y="628"/>
                </a:lnTo>
                <a:lnTo>
                  <a:pt x="490" y="646"/>
                </a:lnTo>
                <a:lnTo>
                  <a:pt x="490" y="65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7" name="Freeform 414"/>
          <p:cNvSpPr>
            <a:spLocks/>
          </p:cNvSpPr>
          <p:nvPr/>
        </p:nvSpPr>
        <p:spPr bwMode="auto">
          <a:xfrm>
            <a:off x="7974013" y="2197100"/>
            <a:ext cx="98425" cy="139700"/>
          </a:xfrm>
          <a:custGeom>
            <a:avLst/>
            <a:gdLst>
              <a:gd name="T0" fmla="*/ 60 w 62"/>
              <a:gd name="T1" fmla="*/ 30 h 88"/>
              <a:gd name="T2" fmla="*/ 62 w 62"/>
              <a:gd name="T3" fmla="*/ 34 h 88"/>
              <a:gd name="T4" fmla="*/ 60 w 62"/>
              <a:gd name="T5" fmla="*/ 38 h 88"/>
              <a:gd name="T6" fmla="*/ 56 w 62"/>
              <a:gd name="T7" fmla="*/ 36 h 88"/>
              <a:gd name="T8" fmla="*/ 44 w 62"/>
              <a:gd name="T9" fmla="*/ 24 h 88"/>
              <a:gd name="T10" fmla="*/ 48 w 62"/>
              <a:gd name="T11" fmla="*/ 46 h 88"/>
              <a:gd name="T12" fmla="*/ 52 w 62"/>
              <a:gd name="T13" fmla="*/ 60 h 88"/>
              <a:gd name="T14" fmla="*/ 52 w 62"/>
              <a:gd name="T15" fmla="*/ 62 h 88"/>
              <a:gd name="T16" fmla="*/ 50 w 62"/>
              <a:gd name="T17" fmla="*/ 72 h 88"/>
              <a:gd name="T18" fmla="*/ 46 w 62"/>
              <a:gd name="T19" fmla="*/ 76 h 88"/>
              <a:gd name="T20" fmla="*/ 46 w 62"/>
              <a:gd name="T21" fmla="*/ 74 h 88"/>
              <a:gd name="T22" fmla="*/ 42 w 62"/>
              <a:gd name="T23" fmla="*/ 76 h 88"/>
              <a:gd name="T24" fmla="*/ 40 w 62"/>
              <a:gd name="T25" fmla="*/ 76 h 88"/>
              <a:gd name="T26" fmla="*/ 34 w 62"/>
              <a:gd name="T27" fmla="*/ 80 h 88"/>
              <a:gd name="T28" fmla="*/ 28 w 62"/>
              <a:gd name="T29" fmla="*/ 84 h 88"/>
              <a:gd name="T30" fmla="*/ 24 w 62"/>
              <a:gd name="T31" fmla="*/ 86 h 88"/>
              <a:gd name="T32" fmla="*/ 22 w 62"/>
              <a:gd name="T33" fmla="*/ 88 h 88"/>
              <a:gd name="T34" fmla="*/ 18 w 62"/>
              <a:gd name="T35" fmla="*/ 88 h 88"/>
              <a:gd name="T36" fmla="*/ 18 w 62"/>
              <a:gd name="T37" fmla="*/ 86 h 88"/>
              <a:gd name="T38" fmla="*/ 20 w 62"/>
              <a:gd name="T39" fmla="*/ 76 h 88"/>
              <a:gd name="T40" fmla="*/ 14 w 62"/>
              <a:gd name="T41" fmla="*/ 56 h 88"/>
              <a:gd name="T42" fmla="*/ 8 w 62"/>
              <a:gd name="T43" fmla="*/ 36 h 88"/>
              <a:gd name="T44" fmla="*/ 0 w 62"/>
              <a:gd name="T45" fmla="*/ 10 h 88"/>
              <a:gd name="T46" fmla="*/ 12 w 62"/>
              <a:gd name="T47" fmla="*/ 6 h 88"/>
              <a:gd name="T48" fmla="*/ 18 w 62"/>
              <a:gd name="T49" fmla="*/ 4 h 88"/>
              <a:gd name="T50" fmla="*/ 36 w 62"/>
              <a:gd name="T51" fmla="*/ 0 h 88"/>
              <a:gd name="T52" fmla="*/ 40 w 62"/>
              <a:gd name="T53" fmla="*/ 8 h 88"/>
              <a:gd name="T54" fmla="*/ 42 w 62"/>
              <a:gd name="T55" fmla="*/ 14 h 88"/>
              <a:gd name="T56" fmla="*/ 48 w 62"/>
              <a:gd name="T57" fmla="*/ 24 h 88"/>
              <a:gd name="T58" fmla="*/ 52 w 62"/>
              <a:gd name="T59" fmla="*/ 26 h 88"/>
              <a:gd name="T60" fmla="*/ 60 w 62"/>
              <a:gd name="T61" fmla="*/ 3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88">
                <a:moveTo>
                  <a:pt x="60" y="30"/>
                </a:moveTo>
                <a:lnTo>
                  <a:pt x="62" y="34"/>
                </a:lnTo>
                <a:lnTo>
                  <a:pt x="60" y="38"/>
                </a:lnTo>
                <a:lnTo>
                  <a:pt x="56" y="36"/>
                </a:lnTo>
                <a:lnTo>
                  <a:pt x="44" y="24"/>
                </a:lnTo>
                <a:lnTo>
                  <a:pt x="48" y="46"/>
                </a:lnTo>
                <a:lnTo>
                  <a:pt x="52" y="60"/>
                </a:lnTo>
                <a:lnTo>
                  <a:pt x="52" y="62"/>
                </a:lnTo>
                <a:lnTo>
                  <a:pt x="50" y="72"/>
                </a:lnTo>
                <a:lnTo>
                  <a:pt x="46" y="76"/>
                </a:lnTo>
                <a:lnTo>
                  <a:pt x="46" y="74"/>
                </a:lnTo>
                <a:lnTo>
                  <a:pt x="42" y="76"/>
                </a:lnTo>
                <a:lnTo>
                  <a:pt x="40" y="76"/>
                </a:lnTo>
                <a:lnTo>
                  <a:pt x="34" y="80"/>
                </a:lnTo>
                <a:lnTo>
                  <a:pt x="28" y="84"/>
                </a:lnTo>
                <a:lnTo>
                  <a:pt x="24" y="86"/>
                </a:lnTo>
                <a:lnTo>
                  <a:pt x="22" y="88"/>
                </a:lnTo>
                <a:lnTo>
                  <a:pt x="18" y="88"/>
                </a:lnTo>
                <a:lnTo>
                  <a:pt x="18" y="86"/>
                </a:lnTo>
                <a:lnTo>
                  <a:pt x="20" y="76"/>
                </a:lnTo>
                <a:lnTo>
                  <a:pt x="14" y="56"/>
                </a:lnTo>
                <a:lnTo>
                  <a:pt x="8" y="36"/>
                </a:lnTo>
                <a:lnTo>
                  <a:pt x="0" y="10"/>
                </a:lnTo>
                <a:lnTo>
                  <a:pt x="12" y="6"/>
                </a:lnTo>
                <a:lnTo>
                  <a:pt x="18" y="4"/>
                </a:lnTo>
                <a:lnTo>
                  <a:pt x="36" y="0"/>
                </a:lnTo>
                <a:lnTo>
                  <a:pt x="40" y="8"/>
                </a:lnTo>
                <a:lnTo>
                  <a:pt x="42" y="14"/>
                </a:lnTo>
                <a:lnTo>
                  <a:pt x="48" y="24"/>
                </a:lnTo>
                <a:lnTo>
                  <a:pt x="52" y="26"/>
                </a:lnTo>
                <a:lnTo>
                  <a:pt x="60" y="3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8" name="Freeform 415"/>
          <p:cNvSpPr>
            <a:spLocks/>
          </p:cNvSpPr>
          <p:nvPr/>
        </p:nvSpPr>
        <p:spPr bwMode="auto">
          <a:xfrm>
            <a:off x="8078788" y="2251075"/>
            <a:ext cx="19050" cy="34925"/>
          </a:xfrm>
          <a:custGeom>
            <a:avLst/>
            <a:gdLst>
              <a:gd name="T0" fmla="*/ 0 w 12"/>
              <a:gd name="T1" fmla="*/ 0 h 22"/>
              <a:gd name="T2" fmla="*/ 4 w 12"/>
              <a:gd name="T3" fmla="*/ 0 h 22"/>
              <a:gd name="T4" fmla="*/ 6 w 12"/>
              <a:gd name="T5" fmla="*/ 2 h 22"/>
              <a:gd name="T6" fmla="*/ 6 w 12"/>
              <a:gd name="T7" fmla="*/ 6 h 22"/>
              <a:gd name="T8" fmla="*/ 12 w 12"/>
              <a:gd name="T9" fmla="*/ 16 h 22"/>
              <a:gd name="T10" fmla="*/ 10 w 12"/>
              <a:gd name="T11" fmla="*/ 18 h 22"/>
              <a:gd name="T12" fmla="*/ 8 w 12"/>
              <a:gd name="T13" fmla="*/ 22 h 22"/>
              <a:gd name="T14" fmla="*/ 4 w 12"/>
              <a:gd name="T15" fmla="*/ 20 h 22"/>
              <a:gd name="T16" fmla="*/ 2 w 12"/>
              <a:gd name="T17" fmla="*/ 14 h 22"/>
              <a:gd name="T18" fmla="*/ 0 w 12"/>
              <a:gd name="T19" fmla="*/ 4 h 22"/>
              <a:gd name="T20" fmla="*/ 0 w 1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0" y="0"/>
                </a:moveTo>
                <a:lnTo>
                  <a:pt x="4" y="0"/>
                </a:lnTo>
                <a:lnTo>
                  <a:pt x="6" y="2"/>
                </a:lnTo>
                <a:lnTo>
                  <a:pt x="6" y="6"/>
                </a:lnTo>
                <a:lnTo>
                  <a:pt x="12" y="16"/>
                </a:lnTo>
                <a:lnTo>
                  <a:pt x="10" y="18"/>
                </a:lnTo>
                <a:lnTo>
                  <a:pt x="8" y="22"/>
                </a:lnTo>
                <a:lnTo>
                  <a:pt x="4" y="20"/>
                </a:lnTo>
                <a:lnTo>
                  <a:pt x="2" y="14"/>
                </a:lnTo>
                <a:lnTo>
                  <a:pt x="0" y="4"/>
                </a:lnTo>
                <a:lnTo>
                  <a:pt x="0"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09" name="Freeform 416"/>
          <p:cNvSpPr>
            <a:spLocks/>
          </p:cNvSpPr>
          <p:nvPr/>
        </p:nvSpPr>
        <p:spPr bwMode="auto">
          <a:xfrm>
            <a:off x="8066088" y="2254250"/>
            <a:ext cx="15875" cy="41275"/>
          </a:xfrm>
          <a:custGeom>
            <a:avLst/>
            <a:gdLst>
              <a:gd name="T0" fmla="*/ 8 w 10"/>
              <a:gd name="T1" fmla="*/ 2 h 26"/>
              <a:gd name="T2" fmla="*/ 10 w 10"/>
              <a:gd name="T3" fmla="*/ 14 h 26"/>
              <a:gd name="T4" fmla="*/ 10 w 10"/>
              <a:gd name="T5" fmla="*/ 18 h 26"/>
              <a:gd name="T6" fmla="*/ 6 w 10"/>
              <a:gd name="T7" fmla="*/ 24 h 26"/>
              <a:gd name="T8" fmla="*/ 0 w 10"/>
              <a:gd name="T9" fmla="*/ 26 h 26"/>
              <a:gd name="T10" fmla="*/ 0 w 10"/>
              <a:gd name="T11" fmla="*/ 12 h 26"/>
              <a:gd name="T12" fmla="*/ 2 w 10"/>
              <a:gd name="T13" fmla="*/ 4 h 26"/>
              <a:gd name="T14" fmla="*/ 6 w 10"/>
              <a:gd name="T15" fmla="*/ 0 h 26"/>
              <a:gd name="T16" fmla="*/ 8 w 10"/>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6">
                <a:moveTo>
                  <a:pt x="8" y="2"/>
                </a:moveTo>
                <a:lnTo>
                  <a:pt x="10" y="14"/>
                </a:lnTo>
                <a:lnTo>
                  <a:pt x="10" y="18"/>
                </a:lnTo>
                <a:lnTo>
                  <a:pt x="6" y="24"/>
                </a:lnTo>
                <a:lnTo>
                  <a:pt x="0" y="26"/>
                </a:lnTo>
                <a:lnTo>
                  <a:pt x="0" y="12"/>
                </a:lnTo>
                <a:lnTo>
                  <a:pt x="2" y="4"/>
                </a:lnTo>
                <a:lnTo>
                  <a:pt x="6" y="0"/>
                </a:lnTo>
                <a:lnTo>
                  <a:pt x="8" y="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10" name="Group 417"/>
          <p:cNvGrpSpPr>
            <a:grpSpLocks/>
          </p:cNvGrpSpPr>
          <p:nvPr/>
        </p:nvGrpSpPr>
        <p:grpSpPr bwMode="auto">
          <a:xfrm>
            <a:off x="7726363" y="2022475"/>
            <a:ext cx="549275" cy="276225"/>
            <a:chOff x="5000" y="1274"/>
            <a:chExt cx="346" cy="174"/>
          </a:xfrm>
          <a:solidFill>
            <a:schemeClr val="bg2">
              <a:lumMod val="90000"/>
            </a:schemeClr>
          </a:solidFill>
        </p:grpSpPr>
        <p:sp>
          <p:nvSpPr>
            <p:cNvPr id="211" name="Freeform 418"/>
            <p:cNvSpPr>
              <a:spLocks/>
            </p:cNvSpPr>
            <p:nvPr/>
          </p:nvSpPr>
          <p:spPr bwMode="auto">
            <a:xfrm>
              <a:off x="5000" y="1274"/>
              <a:ext cx="334" cy="160"/>
            </a:xfrm>
            <a:custGeom>
              <a:avLst/>
              <a:gdLst>
                <a:gd name="T0" fmla="*/ 224 w 334"/>
                <a:gd name="T1" fmla="*/ 138 h 160"/>
                <a:gd name="T2" fmla="*/ 224 w 334"/>
                <a:gd name="T3" fmla="*/ 128 h 160"/>
                <a:gd name="T4" fmla="*/ 216 w 334"/>
                <a:gd name="T5" fmla="*/ 140 h 160"/>
                <a:gd name="T6" fmla="*/ 204 w 334"/>
                <a:gd name="T7" fmla="*/ 134 h 160"/>
                <a:gd name="T8" fmla="*/ 196 w 334"/>
                <a:gd name="T9" fmla="*/ 118 h 160"/>
                <a:gd name="T10" fmla="*/ 174 w 334"/>
                <a:gd name="T11" fmla="*/ 114 h 160"/>
                <a:gd name="T12" fmla="*/ 156 w 334"/>
                <a:gd name="T13" fmla="*/ 120 h 160"/>
                <a:gd name="T14" fmla="*/ 138 w 334"/>
                <a:gd name="T15" fmla="*/ 122 h 160"/>
                <a:gd name="T16" fmla="*/ 94 w 334"/>
                <a:gd name="T17" fmla="*/ 134 h 160"/>
                <a:gd name="T18" fmla="*/ 58 w 334"/>
                <a:gd name="T19" fmla="*/ 140 h 160"/>
                <a:gd name="T20" fmla="*/ 28 w 334"/>
                <a:gd name="T21" fmla="*/ 146 h 160"/>
                <a:gd name="T22" fmla="*/ 2 w 334"/>
                <a:gd name="T23" fmla="*/ 152 h 160"/>
                <a:gd name="T24" fmla="*/ 0 w 334"/>
                <a:gd name="T25" fmla="*/ 140 h 160"/>
                <a:gd name="T26" fmla="*/ 2 w 334"/>
                <a:gd name="T27" fmla="*/ 76 h 160"/>
                <a:gd name="T28" fmla="*/ 2 w 334"/>
                <a:gd name="T29" fmla="*/ 70 h 160"/>
                <a:gd name="T30" fmla="*/ 4 w 334"/>
                <a:gd name="T31" fmla="*/ 68 h 160"/>
                <a:gd name="T32" fmla="*/ 56 w 334"/>
                <a:gd name="T33" fmla="*/ 58 h 160"/>
                <a:gd name="T34" fmla="*/ 74 w 334"/>
                <a:gd name="T35" fmla="*/ 54 h 160"/>
                <a:gd name="T36" fmla="*/ 132 w 334"/>
                <a:gd name="T37" fmla="*/ 42 h 160"/>
                <a:gd name="T38" fmla="*/ 188 w 334"/>
                <a:gd name="T39" fmla="*/ 16 h 160"/>
                <a:gd name="T40" fmla="*/ 200 w 334"/>
                <a:gd name="T41" fmla="*/ 6 h 160"/>
                <a:gd name="T42" fmla="*/ 206 w 334"/>
                <a:gd name="T43" fmla="*/ 0 h 160"/>
                <a:gd name="T44" fmla="*/ 214 w 334"/>
                <a:gd name="T45" fmla="*/ 0 h 160"/>
                <a:gd name="T46" fmla="*/ 222 w 334"/>
                <a:gd name="T47" fmla="*/ 18 h 160"/>
                <a:gd name="T48" fmla="*/ 236 w 334"/>
                <a:gd name="T49" fmla="*/ 22 h 160"/>
                <a:gd name="T50" fmla="*/ 236 w 334"/>
                <a:gd name="T51" fmla="*/ 18 h 160"/>
                <a:gd name="T52" fmla="*/ 244 w 334"/>
                <a:gd name="T53" fmla="*/ 20 h 160"/>
                <a:gd name="T54" fmla="*/ 228 w 334"/>
                <a:gd name="T55" fmla="*/ 34 h 160"/>
                <a:gd name="T56" fmla="*/ 222 w 334"/>
                <a:gd name="T57" fmla="*/ 42 h 160"/>
                <a:gd name="T58" fmla="*/ 214 w 334"/>
                <a:gd name="T59" fmla="*/ 68 h 160"/>
                <a:gd name="T60" fmla="*/ 232 w 334"/>
                <a:gd name="T61" fmla="*/ 70 h 160"/>
                <a:gd name="T62" fmla="*/ 242 w 334"/>
                <a:gd name="T63" fmla="*/ 68 h 160"/>
                <a:gd name="T64" fmla="*/ 258 w 334"/>
                <a:gd name="T65" fmla="*/ 88 h 160"/>
                <a:gd name="T66" fmla="*/ 262 w 334"/>
                <a:gd name="T67" fmla="*/ 98 h 160"/>
                <a:gd name="T68" fmla="*/ 268 w 334"/>
                <a:gd name="T69" fmla="*/ 98 h 160"/>
                <a:gd name="T70" fmla="*/ 276 w 334"/>
                <a:gd name="T71" fmla="*/ 106 h 160"/>
                <a:gd name="T72" fmla="*/ 276 w 334"/>
                <a:gd name="T73" fmla="*/ 112 h 160"/>
                <a:gd name="T74" fmla="*/ 298 w 334"/>
                <a:gd name="T75" fmla="*/ 118 h 160"/>
                <a:gd name="T76" fmla="*/ 308 w 334"/>
                <a:gd name="T77" fmla="*/ 112 h 160"/>
                <a:gd name="T78" fmla="*/ 312 w 334"/>
                <a:gd name="T79" fmla="*/ 110 h 160"/>
                <a:gd name="T80" fmla="*/ 318 w 334"/>
                <a:gd name="T81" fmla="*/ 106 h 160"/>
                <a:gd name="T82" fmla="*/ 324 w 334"/>
                <a:gd name="T83" fmla="*/ 98 h 160"/>
                <a:gd name="T84" fmla="*/ 306 w 334"/>
                <a:gd name="T85" fmla="*/ 76 h 160"/>
                <a:gd name="T86" fmla="*/ 300 w 334"/>
                <a:gd name="T87" fmla="*/ 76 h 160"/>
                <a:gd name="T88" fmla="*/ 294 w 334"/>
                <a:gd name="T89" fmla="*/ 76 h 160"/>
                <a:gd name="T90" fmla="*/ 302 w 334"/>
                <a:gd name="T91" fmla="*/ 72 h 160"/>
                <a:gd name="T92" fmla="*/ 308 w 334"/>
                <a:gd name="T93" fmla="*/ 74 h 160"/>
                <a:gd name="T94" fmla="*/ 318 w 334"/>
                <a:gd name="T95" fmla="*/ 80 h 160"/>
                <a:gd name="T96" fmla="*/ 320 w 334"/>
                <a:gd name="T97" fmla="*/ 82 h 160"/>
                <a:gd name="T98" fmla="*/ 328 w 334"/>
                <a:gd name="T99" fmla="*/ 92 h 160"/>
                <a:gd name="T100" fmla="*/ 334 w 334"/>
                <a:gd name="T101" fmla="*/ 108 h 160"/>
                <a:gd name="T102" fmla="*/ 330 w 334"/>
                <a:gd name="T103" fmla="*/ 116 h 160"/>
                <a:gd name="T104" fmla="*/ 324 w 334"/>
                <a:gd name="T105" fmla="*/ 116 h 160"/>
                <a:gd name="T106" fmla="*/ 312 w 334"/>
                <a:gd name="T107" fmla="*/ 122 h 160"/>
                <a:gd name="T108" fmla="*/ 298 w 334"/>
                <a:gd name="T109" fmla="*/ 128 h 160"/>
                <a:gd name="T110" fmla="*/ 292 w 334"/>
                <a:gd name="T111" fmla="*/ 134 h 160"/>
                <a:gd name="T112" fmla="*/ 276 w 334"/>
                <a:gd name="T113" fmla="*/ 146 h 160"/>
                <a:gd name="T114" fmla="*/ 272 w 334"/>
                <a:gd name="T115" fmla="*/ 134 h 160"/>
                <a:gd name="T116" fmla="*/ 262 w 334"/>
                <a:gd name="T117" fmla="*/ 126 h 160"/>
                <a:gd name="T118" fmla="*/ 250 w 334"/>
                <a:gd name="T119" fmla="*/ 150 h 160"/>
                <a:gd name="T120" fmla="*/ 234 w 334"/>
                <a:gd name="T121" fmla="*/ 160 h 160"/>
                <a:gd name="T122" fmla="*/ 228 w 334"/>
                <a:gd name="T123" fmla="*/ 146 h 160"/>
                <a:gd name="T124" fmla="*/ 222 w 334"/>
                <a:gd name="T125" fmla="*/ 1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4" h="160">
                  <a:moveTo>
                    <a:pt x="222" y="144"/>
                  </a:moveTo>
                  <a:lnTo>
                    <a:pt x="224" y="138"/>
                  </a:lnTo>
                  <a:lnTo>
                    <a:pt x="224" y="134"/>
                  </a:lnTo>
                  <a:lnTo>
                    <a:pt x="224" y="128"/>
                  </a:lnTo>
                  <a:lnTo>
                    <a:pt x="218" y="138"/>
                  </a:lnTo>
                  <a:lnTo>
                    <a:pt x="216" y="140"/>
                  </a:lnTo>
                  <a:lnTo>
                    <a:pt x="208" y="136"/>
                  </a:lnTo>
                  <a:lnTo>
                    <a:pt x="204" y="134"/>
                  </a:lnTo>
                  <a:lnTo>
                    <a:pt x="198" y="124"/>
                  </a:lnTo>
                  <a:lnTo>
                    <a:pt x="196" y="118"/>
                  </a:lnTo>
                  <a:lnTo>
                    <a:pt x="192" y="110"/>
                  </a:lnTo>
                  <a:lnTo>
                    <a:pt x="174" y="114"/>
                  </a:lnTo>
                  <a:lnTo>
                    <a:pt x="168" y="116"/>
                  </a:lnTo>
                  <a:lnTo>
                    <a:pt x="156" y="120"/>
                  </a:lnTo>
                  <a:lnTo>
                    <a:pt x="156" y="118"/>
                  </a:lnTo>
                  <a:lnTo>
                    <a:pt x="138" y="122"/>
                  </a:lnTo>
                  <a:lnTo>
                    <a:pt x="122" y="126"/>
                  </a:lnTo>
                  <a:lnTo>
                    <a:pt x="94" y="134"/>
                  </a:lnTo>
                  <a:lnTo>
                    <a:pt x="88" y="134"/>
                  </a:lnTo>
                  <a:lnTo>
                    <a:pt x="58" y="140"/>
                  </a:lnTo>
                  <a:lnTo>
                    <a:pt x="38" y="146"/>
                  </a:lnTo>
                  <a:lnTo>
                    <a:pt x="28" y="146"/>
                  </a:lnTo>
                  <a:lnTo>
                    <a:pt x="4" y="152"/>
                  </a:lnTo>
                  <a:lnTo>
                    <a:pt x="2" y="152"/>
                  </a:lnTo>
                  <a:lnTo>
                    <a:pt x="0" y="150"/>
                  </a:lnTo>
                  <a:lnTo>
                    <a:pt x="0" y="140"/>
                  </a:lnTo>
                  <a:lnTo>
                    <a:pt x="2" y="84"/>
                  </a:lnTo>
                  <a:lnTo>
                    <a:pt x="2" y="76"/>
                  </a:lnTo>
                  <a:lnTo>
                    <a:pt x="2" y="74"/>
                  </a:lnTo>
                  <a:lnTo>
                    <a:pt x="2" y="70"/>
                  </a:lnTo>
                  <a:lnTo>
                    <a:pt x="2" y="68"/>
                  </a:lnTo>
                  <a:lnTo>
                    <a:pt x="4" y="68"/>
                  </a:lnTo>
                  <a:lnTo>
                    <a:pt x="22" y="64"/>
                  </a:lnTo>
                  <a:lnTo>
                    <a:pt x="56" y="58"/>
                  </a:lnTo>
                  <a:lnTo>
                    <a:pt x="68" y="56"/>
                  </a:lnTo>
                  <a:lnTo>
                    <a:pt x="74" y="54"/>
                  </a:lnTo>
                  <a:lnTo>
                    <a:pt x="104" y="48"/>
                  </a:lnTo>
                  <a:lnTo>
                    <a:pt x="132" y="42"/>
                  </a:lnTo>
                  <a:lnTo>
                    <a:pt x="180" y="30"/>
                  </a:lnTo>
                  <a:lnTo>
                    <a:pt x="188" y="16"/>
                  </a:lnTo>
                  <a:lnTo>
                    <a:pt x="188" y="14"/>
                  </a:lnTo>
                  <a:lnTo>
                    <a:pt x="200" y="6"/>
                  </a:lnTo>
                  <a:lnTo>
                    <a:pt x="204" y="2"/>
                  </a:lnTo>
                  <a:lnTo>
                    <a:pt x="206" y="0"/>
                  </a:lnTo>
                  <a:lnTo>
                    <a:pt x="212" y="2"/>
                  </a:lnTo>
                  <a:lnTo>
                    <a:pt x="214" y="0"/>
                  </a:lnTo>
                  <a:lnTo>
                    <a:pt x="220" y="14"/>
                  </a:lnTo>
                  <a:lnTo>
                    <a:pt x="222" y="18"/>
                  </a:lnTo>
                  <a:lnTo>
                    <a:pt x="228" y="22"/>
                  </a:lnTo>
                  <a:lnTo>
                    <a:pt x="236" y="22"/>
                  </a:lnTo>
                  <a:lnTo>
                    <a:pt x="236" y="20"/>
                  </a:lnTo>
                  <a:lnTo>
                    <a:pt x="236" y="18"/>
                  </a:lnTo>
                  <a:lnTo>
                    <a:pt x="238" y="16"/>
                  </a:lnTo>
                  <a:lnTo>
                    <a:pt x="244" y="20"/>
                  </a:lnTo>
                  <a:lnTo>
                    <a:pt x="242" y="26"/>
                  </a:lnTo>
                  <a:lnTo>
                    <a:pt x="228" y="34"/>
                  </a:lnTo>
                  <a:lnTo>
                    <a:pt x="222" y="38"/>
                  </a:lnTo>
                  <a:lnTo>
                    <a:pt x="222" y="42"/>
                  </a:lnTo>
                  <a:lnTo>
                    <a:pt x="212" y="62"/>
                  </a:lnTo>
                  <a:lnTo>
                    <a:pt x="214" y="68"/>
                  </a:lnTo>
                  <a:lnTo>
                    <a:pt x="224" y="74"/>
                  </a:lnTo>
                  <a:lnTo>
                    <a:pt x="232" y="70"/>
                  </a:lnTo>
                  <a:lnTo>
                    <a:pt x="232" y="68"/>
                  </a:lnTo>
                  <a:lnTo>
                    <a:pt x="242" y="68"/>
                  </a:lnTo>
                  <a:lnTo>
                    <a:pt x="246" y="72"/>
                  </a:lnTo>
                  <a:lnTo>
                    <a:pt x="258" y="88"/>
                  </a:lnTo>
                  <a:lnTo>
                    <a:pt x="256" y="96"/>
                  </a:lnTo>
                  <a:lnTo>
                    <a:pt x="262" y="98"/>
                  </a:lnTo>
                  <a:lnTo>
                    <a:pt x="266" y="98"/>
                  </a:lnTo>
                  <a:lnTo>
                    <a:pt x="268" y="98"/>
                  </a:lnTo>
                  <a:lnTo>
                    <a:pt x="272" y="98"/>
                  </a:lnTo>
                  <a:lnTo>
                    <a:pt x="276" y="106"/>
                  </a:lnTo>
                  <a:lnTo>
                    <a:pt x="276" y="110"/>
                  </a:lnTo>
                  <a:lnTo>
                    <a:pt x="276" y="112"/>
                  </a:lnTo>
                  <a:lnTo>
                    <a:pt x="286" y="116"/>
                  </a:lnTo>
                  <a:lnTo>
                    <a:pt x="298" y="118"/>
                  </a:lnTo>
                  <a:lnTo>
                    <a:pt x="302" y="118"/>
                  </a:lnTo>
                  <a:lnTo>
                    <a:pt x="308" y="112"/>
                  </a:lnTo>
                  <a:lnTo>
                    <a:pt x="310" y="110"/>
                  </a:lnTo>
                  <a:lnTo>
                    <a:pt x="312" y="110"/>
                  </a:lnTo>
                  <a:lnTo>
                    <a:pt x="316" y="108"/>
                  </a:lnTo>
                  <a:lnTo>
                    <a:pt x="318" y="106"/>
                  </a:lnTo>
                  <a:lnTo>
                    <a:pt x="322" y="102"/>
                  </a:lnTo>
                  <a:lnTo>
                    <a:pt x="324" y="98"/>
                  </a:lnTo>
                  <a:lnTo>
                    <a:pt x="322" y="88"/>
                  </a:lnTo>
                  <a:lnTo>
                    <a:pt x="306" y="76"/>
                  </a:lnTo>
                  <a:lnTo>
                    <a:pt x="304" y="74"/>
                  </a:lnTo>
                  <a:lnTo>
                    <a:pt x="300" y="76"/>
                  </a:lnTo>
                  <a:lnTo>
                    <a:pt x="300" y="80"/>
                  </a:lnTo>
                  <a:lnTo>
                    <a:pt x="294" y="76"/>
                  </a:lnTo>
                  <a:lnTo>
                    <a:pt x="294" y="74"/>
                  </a:lnTo>
                  <a:lnTo>
                    <a:pt x="302" y="72"/>
                  </a:lnTo>
                  <a:lnTo>
                    <a:pt x="304" y="72"/>
                  </a:lnTo>
                  <a:lnTo>
                    <a:pt x="308" y="74"/>
                  </a:lnTo>
                  <a:lnTo>
                    <a:pt x="314" y="76"/>
                  </a:lnTo>
                  <a:lnTo>
                    <a:pt x="318" y="80"/>
                  </a:lnTo>
                  <a:lnTo>
                    <a:pt x="320" y="80"/>
                  </a:lnTo>
                  <a:lnTo>
                    <a:pt x="320" y="82"/>
                  </a:lnTo>
                  <a:lnTo>
                    <a:pt x="324" y="86"/>
                  </a:lnTo>
                  <a:lnTo>
                    <a:pt x="328" y="92"/>
                  </a:lnTo>
                  <a:lnTo>
                    <a:pt x="330" y="96"/>
                  </a:lnTo>
                  <a:lnTo>
                    <a:pt x="334" y="108"/>
                  </a:lnTo>
                  <a:lnTo>
                    <a:pt x="334" y="114"/>
                  </a:lnTo>
                  <a:lnTo>
                    <a:pt x="330" y="116"/>
                  </a:lnTo>
                  <a:lnTo>
                    <a:pt x="328" y="116"/>
                  </a:lnTo>
                  <a:lnTo>
                    <a:pt x="324" y="116"/>
                  </a:lnTo>
                  <a:lnTo>
                    <a:pt x="320" y="118"/>
                  </a:lnTo>
                  <a:lnTo>
                    <a:pt x="312" y="122"/>
                  </a:lnTo>
                  <a:lnTo>
                    <a:pt x="308" y="124"/>
                  </a:lnTo>
                  <a:lnTo>
                    <a:pt x="298" y="128"/>
                  </a:lnTo>
                  <a:lnTo>
                    <a:pt x="292" y="130"/>
                  </a:lnTo>
                  <a:lnTo>
                    <a:pt x="292" y="134"/>
                  </a:lnTo>
                  <a:lnTo>
                    <a:pt x="290" y="140"/>
                  </a:lnTo>
                  <a:lnTo>
                    <a:pt x="276" y="146"/>
                  </a:lnTo>
                  <a:lnTo>
                    <a:pt x="272" y="140"/>
                  </a:lnTo>
                  <a:lnTo>
                    <a:pt x="272" y="134"/>
                  </a:lnTo>
                  <a:lnTo>
                    <a:pt x="272" y="128"/>
                  </a:lnTo>
                  <a:lnTo>
                    <a:pt x="262" y="126"/>
                  </a:lnTo>
                  <a:lnTo>
                    <a:pt x="258" y="140"/>
                  </a:lnTo>
                  <a:lnTo>
                    <a:pt x="250" y="150"/>
                  </a:lnTo>
                  <a:lnTo>
                    <a:pt x="238" y="158"/>
                  </a:lnTo>
                  <a:lnTo>
                    <a:pt x="234" y="160"/>
                  </a:lnTo>
                  <a:lnTo>
                    <a:pt x="228" y="150"/>
                  </a:lnTo>
                  <a:lnTo>
                    <a:pt x="228" y="146"/>
                  </a:lnTo>
                  <a:lnTo>
                    <a:pt x="226" y="144"/>
                  </a:lnTo>
                  <a:lnTo>
                    <a:pt x="222" y="14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12" name="Freeform 419"/>
            <p:cNvSpPr>
              <a:spLocks/>
            </p:cNvSpPr>
            <p:nvPr/>
          </p:nvSpPr>
          <p:spPr bwMode="auto">
            <a:xfrm>
              <a:off x="5266" y="1426"/>
              <a:ext cx="28" cy="22"/>
            </a:xfrm>
            <a:custGeom>
              <a:avLst/>
              <a:gdLst>
                <a:gd name="T0" fmla="*/ 20 w 28"/>
                <a:gd name="T1" fmla="*/ 0 h 22"/>
                <a:gd name="T2" fmla="*/ 22 w 28"/>
                <a:gd name="T3" fmla="*/ 0 h 22"/>
                <a:gd name="T4" fmla="*/ 26 w 28"/>
                <a:gd name="T5" fmla="*/ 6 h 22"/>
                <a:gd name="T6" fmla="*/ 28 w 28"/>
                <a:gd name="T7" fmla="*/ 12 h 22"/>
                <a:gd name="T8" fmla="*/ 24 w 28"/>
                <a:gd name="T9" fmla="*/ 12 h 22"/>
                <a:gd name="T10" fmla="*/ 22 w 28"/>
                <a:gd name="T11" fmla="*/ 12 h 22"/>
                <a:gd name="T12" fmla="*/ 20 w 28"/>
                <a:gd name="T13" fmla="*/ 12 h 22"/>
                <a:gd name="T14" fmla="*/ 18 w 28"/>
                <a:gd name="T15" fmla="*/ 14 h 22"/>
                <a:gd name="T16" fmla="*/ 14 w 28"/>
                <a:gd name="T17" fmla="*/ 16 h 22"/>
                <a:gd name="T18" fmla="*/ 12 w 28"/>
                <a:gd name="T19" fmla="*/ 16 h 22"/>
                <a:gd name="T20" fmla="*/ 10 w 28"/>
                <a:gd name="T21" fmla="*/ 18 h 22"/>
                <a:gd name="T22" fmla="*/ 8 w 28"/>
                <a:gd name="T23" fmla="*/ 18 h 22"/>
                <a:gd name="T24" fmla="*/ 8 w 28"/>
                <a:gd name="T25" fmla="*/ 20 h 22"/>
                <a:gd name="T26" fmla="*/ 8 w 28"/>
                <a:gd name="T27" fmla="*/ 22 h 22"/>
                <a:gd name="T28" fmla="*/ 6 w 28"/>
                <a:gd name="T29" fmla="*/ 22 h 22"/>
                <a:gd name="T30" fmla="*/ 2 w 28"/>
                <a:gd name="T31" fmla="*/ 20 h 22"/>
                <a:gd name="T32" fmla="*/ 0 w 28"/>
                <a:gd name="T33" fmla="*/ 18 h 22"/>
                <a:gd name="T34" fmla="*/ 12 w 28"/>
                <a:gd name="T35" fmla="*/ 2 h 22"/>
                <a:gd name="T36" fmla="*/ 14 w 28"/>
                <a:gd name="T37" fmla="*/ 0 h 22"/>
                <a:gd name="T38" fmla="*/ 20 w 28"/>
                <a:gd name="T3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2">
                  <a:moveTo>
                    <a:pt x="20" y="0"/>
                  </a:moveTo>
                  <a:lnTo>
                    <a:pt x="22" y="0"/>
                  </a:lnTo>
                  <a:lnTo>
                    <a:pt x="26" y="6"/>
                  </a:lnTo>
                  <a:lnTo>
                    <a:pt x="28" y="12"/>
                  </a:lnTo>
                  <a:lnTo>
                    <a:pt x="24" y="12"/>
                  </a:lnTo>
                  <a:lnTo>
                    <a:pt x="22" y="12"/>
                  </a:lnTo>
                  <a:lnTo>
                    <a:pt x="20" y="12"/>
                  </a:lnTo>
                  <a:lnTo>
                    <a:pt x="18" y="14"/>
                  </a:lnTo>
                  <a:lnTo>
                    <a:pt x="14" y="16"/>
                  </a:lnTo>
                  <a:lnTo>
                    <a:pt x="12" y="16"/>
                  </a:lnTo>
                  <a:lnTo>
                    <a:pt x="10" y="18"/>
                  </a:lnTo>
                  <a:lnTo>
                    <a:pt x="8" y="18"/>
                  </a:lnTo>
                  <a:lnTo>
                    <a:pt x="8" y="20"/>
                  </a:lnTo>
                  <a:lnTo>
                    <a:pt x="8" y="22"/>
                  </a:lnTo>
                  <a:lnTo>
                    <a:pt x="6" y="22"/>
                  </a:lnTo>
                  <a:lnTo>
                    <a:pt x="2" y="20"/>
                  </a:lnTo>
                  <a:lnTo>
                    <a:pt x="0" y="18"/>
                  </a:lnTo>
                  <a:lnTo>
                    <a:pt x="12" y="2"/>
                  </a:lnTo>
                  <a:lnTo>
                    <a:pt x="14" y="0"/>
                  </a:lnTo>
                  <a:lnTo>
                    <a:pt x="20"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13" name="Freeform 420"/>
            <p:cNvSpPr>
              <a:spLocks/>
            </p:cNvSpPr>
            <p:nvPr/>
          </p:nvSpPr>
          <p:spPr bwMode="auto">
            <a:xfrm>
              <a:off x="5322" y="1422"/>
              <a:ext cx="24" cy="16"/>
            </a:xfrm>
            <a:custGeom>
              <a:avLst/>
              <a:gdLst>
                <a:gd name="T0" fmla="*/ 16 w 24"/>
                <a:gd name="T1" fmla="*/ 0 h 16"/>
                <a:gd name="T2" fmla="*/ 20 w 24"/>
                <a:gd name="T3" fmla="*/ 6 h 16"/>
                <a:gd name="T4" fmla="*/ 24 w 24"/>
                <a:gd name="T5" fmla="*/ 10 h 16"/>
                <a:gd name="T6" fmla="*/ 24 w 24"/>
                <a:gd name="T7" fmla="*/ 12 h 16"/>
                <a:gd name="T8" fmla="*/ 24 w 24"/>
                <a:gd name="T9" fmla="*/ 14 h 16"/>
                <a:gd name="T10" fmla="*/ 22 w 24"/>
                <a:gd name="T11" fmla="*/ 14 h 16"/>
                <a:gd name="T12" fmla="*/ 20 w 24"/>
                <a:gd name="T13" fmla="*/ 16 h 16"/>
                <a:gd name="T14" fmla="*/ 18 w 24"/>
                <a:gd name="T15" fmla="*/ 16 h 16"/>
                <a:gd name="T16" fmla="*/ 14 w 24"/>
                <a:gd name="T17" fmla="*/ 16 h 16"/>
                <a:gd name="T18" fmla="*/ 12 w 24"/>
                <a:gd name="T19" fmla="*/ 16 h 16"/>
                <a:gd name="T20" fmla="*/ 8 w 24"/>
                <a:gd name="T21" fmla="*/ 16 h 16"/>
                <a:gd name="T22" fmla="*/ 0 w 24"/>
                <a:gd name="T23" fmla="*/ 16 h 16"/>
                <a:gd name="T24" fmla="*/ 2 w 24"/>
                <a:gd name="T25" fmla="*/ 14 h 16"/>
                <a:gd name="T26" fmla="*/ 4 w 24"/>
                <a:gd name="T27" fmla="*/ 14 h 16"/>
                <a:gd name="T28" fmla="*/ 10 w 24"/>
                <a:gd name="T29" fmla="*/ 12 h 16"/>
                <a:gd name="T30" fmla="*/ 14 w 24"/>
                <a:gd name="T31" fmla="*/ 4 h 16"/>
                <a:gd name="T32" fmla="*/ 16 w 24"/>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6">
                  <a:moveTo>
                    <a:pt x="16" y="0"/>
                  </a:moveTo>
                  <a:lnTo>
                    <a:pt x="20" y="6"/>
                  </a:lnTo>
                  <a:lnTo>
                    <a:pt x="24" y="10"/>
                  </a:lnTo>
                  <a:lnTo>
                    <a:pt x="24" y="12"/>
                  </a:lnTo>
                  <a:lnTo>
                    <a:pt x="24" y="14"/>
                  </a:lnTo>
                  <a:lnTo>
                    <a:pt x="22" y="14"/>
                  </a:lnTo>
                  <a:lnTo>
                    <a:pt x="20" y="16"/>
                  </a:lnTo>
                  <a:lnTo>
                    <a:pt x="18" y="16"/>
                  </a:lnTo>
                  <a:lnTo>
                    <a:pt x="14" y="16"/>
                  </a:lnTo>
                  <a:lnTo>
                    <a:pt x="12" y="16"/>
                  </a:lnTo>
                  <a:lnTo>
                    <a:pt x="8" y="16"/>
                  </a:lnTo>
                  <a:lnTo>
                    <a:pt x="0" y="16"/>
                  </a:lnTo>
                  <a:lnTo>
                    <a:pt x="2" y="14"/>
                  </a:lnTo>
                  <a:lnTo>
                    <a:pt x="4" y="14"/>
                  </a:lnTo>
                  <a:lnTo>
                    <a:pt x="10" y="12"/>
                  </a:lnTo>
                  <a:lnTo>
                    <a:pt x="14" y="4"/>
                  </a:lnTo>
                  <a:lnTo>
                    <a:pt x="16"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214" name="Freeform 421"/>
          <p:cNvSpPr>
            <a:spLocks/>
          </p:cNvSpPr>
          <p:nvPr/>
        </p:nvSpPr>
        <p:spPr bwMode="auto">
          <a:xfrm>
            <a:off x="7542213" y="2428875"/>
            <a:ext cx="212725" cy="447675"/>
          </a:xfrm>
          <a:custGeom>
            <a:avLst/>
            <a:gdLst>
              <a:gd name="T0" fmla="*/ 116 w 134"/>
              <a:gd name="T1" fmla="*/ 30 h 282"/>
              <a:gd name="T2" fmla="*/ 112 w 134"/>
              <a:gd name="T3" fmla="*/ 60 h 282"/>
              <a:gd name="T4" fmla="*/ 104 w 134"/>
              <a:gd name="T5" fmla="*/ 66 h 282"/>
              <a:gd name="T6" fmla="*/ 104 w 134"/>
              <a:gd name="T7" fmla="*/ 62 h 282"/>
              <a:gd name="T8" fmla="*/ 98 w 134"/>
              <a:gd name="T9" fmla="*/ 72 h 282"/>
              <a:gd name="T10" fmla="*/ 94 w 134"/>
              <a:gd name="T11" fmla="*/ 86 h 282"/>
              <a:gd name="T12" fmla="*/ 98 w 134"/>
              <a:gd name="T13" fmla="*/ 94 h 282"/>
              <a:gd name="T14" fmla="*/ 114 w 134"/>
              <a:gd name="T15" fmla="*/ 92 h 282"/>
              <a:gd name="T16" fmla="*/ 126 w 134"/>
              <a:gd name="T17" fmla="*/ 94 h 282"/>
              <a:gd name="T18" fmla="*/ 132 w 134"/>
              <a:gd name="T19" fmla="*/ 138 h 282"/>
              <a:gd name="T20" fmla="*/ 130 w 134"/>
              <a:gd name="T21" fmla="*/ 156 h 282"/>
              <a:gd name="T22" fmla="*/ 130 w 134"/>
              <a:gd name="T23" fmla="*/ 144 h 282"/>
              <a:gd name="T24" fmla="*/ 128 w 134"/>
              <a:gd name="T25" fmla="*/ 134 h 282"/>
              <a:gd name="T26" fmla="*/ 126 w 134"/>
              <a:gd name="T27" fmla="*/ 148 h 282"/>
              <a:gd name="T28" fmla="*/ 126 w 134"/>
              <a:gd name="T29" fmla="*/ 172 h 282"/>
              <a:gd name="T30" fmla="*/ 130 w 134"/>
              <a:gd name="T31" fmla="*/ 176 h 282"/>
              <a:gd name="T32" fmla="*/ 126 w 134"/>
              <a:gd name="T33" fmla="*/ 184 h 282"/>
              <a:gd name="T34" fmla="*/ 112 w 134"/>
              <a:gd name="T35" fmla="*/ 204 h 282"/>
              <a:gd name="T36" fmla="*/ 114 w 134"/>
              <a:gd name="T37" fmla="*/ 212 h 282"/>
              <a:gd name="T38" fmla="*/ 110 w 134"/>
              <a:gd name="T39" fmla="*/ 212 h 282"/>
              <a:gd name="T40" fmla="*/ 110 w 134"/>
              <a:gd name="T41" fmla="*/ 218 h 282"/>
              <a:gd name="T42" fmla="*/ 114 w 134"/>
              <a:gd name="T43" fmla="*/ 222 h 282"/>
              <a:gd name="T44" fmla="*/ 106 w 134"/>
              <a:gd name="T45" fmla="*/ 226 h 282"/>
              <a:gd name="T46" fmla="*/ 94 w 134"/>
              <a:gd name="T47" fmla="*/ 234 h 282"/>
              <a:gd name="T48" fmla="*/ 100 w 134"/>
              <a:gd name="T49" fmla="*/ 236 h 282"/>
              <a:gd name="T50" fmla="*/ 94 w 134"/>
              <a:gd name="T51" fmla="*/ 258 h 282"/>
              <a:gd name="T52" fmla="*/ 88 w 134"/>
              <a:gd name="T53" fmla="*/ 274 h 282"/>
              <a:gd name="T54" fmla="*/ 84 w 134"/>
              <a:gd name="T55" fmla="*/ 278 h 282"/>
              <a:gd name="T56" fmla="*/ 78 w 134"/>
              <a:gd name="T57" fmla="*/ 282 h 282"/>
              <a:gd name="T58" fmla="*/ 74 w 134"/>
              <a:gd name="T59" fmla="*/ 276 h 282"/>
              <a:gd name="T60" fmla="*/ 76 w 134"/>
              <a:gd name="T61" fmla="*/ 268 h 282"/>
              <a:gd name="T62" fmla="*/ 78 w 134"/>
              <a:gd name="T63" fmla="*/ 260 h 282"/>
              <a:gd name="T64" fmla="*/ 76 w 134"/>
              <a:gd name="T65" fmla="*/ 254 h 282"/>
              <a:gd name="T66" fmla="*/ 60 w 134"/>
              <a:gd name="T67" fmla="*/ 250 h 282"/>
              <a:gd name="T68" fmla="*/ 48 w 134"/>
              <a:gd name="T69" fmla="*/ 252 h 282"/>
              <a:gd name="T70" fmla="*/ 24 w 134"/>
              <a:gd name="T71" fmla="*/ 242 h 282"/>
              <a:gd name="T72" fmla="*/ 8 w 134"/>
              <a:gd name="T73" fmla="*/ 232 h 282"/>
              <a:gd name="T74" fmla="*/ 0 w 134"/>
              <a:gd name="T75" fmla="*/ 216 h 282"/>
              <a:gd name="T76" fmla="*/ 8 w 134"/>
              <a:gd name="T77" fmla="*/ 194 h 282"/>
              <a:gd name="T78" fmla="*/ 12 w 134"/>
              <a:gd name="T79" fmla="*/ 188 h 282"/>
              <a:gd name="T80" fmla="*/ 20 w 134"/>
              <a:gd name="T81" fmla="*/ 184 h 282"/>
              <a:gd name="T82" fmla="*/ 32 w 134"/>
              <a:gd name="T83" fmla="*/ 178 h 282"/>
              <a:gd name="T84" fmla="*/ 36 w 134"/>
              <a:gd name="T85" fmla="*/ 166 h 282"/>
              <a:gd name="T86" fmla="*/ 42 w 134"/>
              <a:gd name="T87" fmla="*/ 156 h 282"/>
              <a:gd name="T88" fmla="*/ 62 w 134"/>
              <a:gd name="T89" fmla="*/ 136 h 282"/>
              <a:gd name="T90" fmla="*/ 44 w 134"/>
              <a:gd name="T91" fmla="*/ 124 h 282"/>
              <a:gd name="T92" fmla="*/ 22 w 134"/>
              <a:gd name="T93" fmla="*/ 104 h 282"/>
              <a:gd name="T94" fmla="*/ 6 w 134"/>
              <a:gd name="T95" fmla="*/ 90 h 282"/>
              <a:gd name="T96" fmla="*/ 4 w 134"/>
              <a:gd name="T97" fmla="*/ 78 h 282"/>
              <a:gd name="T98" fmla="*/ 10 w 134"/>
              <a:gd name="T99" fmla="*/ 74 h 282"/>
              <a:gd name="T100" fmla="*/ 12 w 134"/>
              <a:gd name="T101" fmla="*/ 62 h 282"/>
              <a:gd name="T102" fmla="*/ 4 w 134"/>
              <a:gd name="T103" fmla="*/ 56 h 282"/>
              <a:gd name="T104" fmla="*/ 4 w 134"/>
              <a:gd name="T105" fmla="*/ 48 h 282"/>
              <a:gd name="T106" fmla="*/ 10 w 134"/>
              <a:gd name="T107" fmla="*/ 44 h 282"/>
              <a:gd name="T108" fmla="*/ 20 w 134"/>
              <a:gd name="T109" fmla="*/ 24 h 282"/>
              <a:gd name="T110" fmla="*/ 20 w 134"/>
              <a:gd name="T111" fmla="*/ 18 h 282"/>
              <a:gd name="T112" fmla="*/ 24 w 134"/>
              <a:gd name="T113" fmla="*/ 6 h 282"/>
              <a:gd name="T114" fmla="*/ 30 w 134"/>
              <a:gd name="T115" fmla="*/ 0 h 282"/>
              <a:gd name="T116" fmla="*/ 52 w 134"/>
              <a:gd name="T117" fmla="*/ 6 h 282"/>
              <a:gd name="T118" fmla="*/ 76 w 134"/>
              <a:gd name="T119" fmla="*/ 14 h 282"/>
              <a:gd name="T120" fmla="*/ 104 w 134"/>
              <a:gd name="T121" fmla="*/ 22 h 282"/>
              <a:gd name="T122" fmla="*/ 114 w 134"/>
              <a:gd name="T123" fmla="*/ 2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282">
                <a:moveTo>
                  <a:pt x="114" y="26"/>
                </a:moveTo>
                <a:lnTo>
                  <a:pt x="116" y="30"/>
                </a:lnTo>
                <a:lnTo>
                  <a:pt x="114" y="36"/>
                </a:lnTo>
                <a:lnTo>
                  <a:pt x="112" y="60"/>
                </a:lnTo>
                <a:lnTo>
                  <a:pt x="106" y="66"/>
                </a:lnTo>
                <a:lnTo>
                  <a:pt x="104" y="66"/>
                </a:lnTo>
                <a:lnTo>
                  <a:pt x="104" y="64"/>
                </a:lnTo>
                <a:lnTo>
                  <a:pt x="104" y="62"/>
                </a:lnTo>
                <a:lnTo>
                  <a:pt x="102" y="64"/>
                </a:lnTo>
                <a:lnTo>
                  <a:pt x="98" y="72"/>
                </a:lnTo>
                <a:lnTo>
                  <a:pt x="94" y="82"/>
                </a:lnTo>
                <a:lnTo>
                  <a:pt x="94" y="86"/>
                </a:lnTo>
                <a:lnTo>
                  <a:pt x="96" y="92"/>
                </a:lnTo>
                <a:lnTo>
                  <a:pt x="98" y="94"/>
                </a:lnTo>
                <a:lnTo>
                  <a:pt x="104" y="94"/>
                </a:lnTo>
                <a:lnTo>
                  <a:pt x="114" y="92"/>
                </a:lnTo>
                <a:lnTo>
                  <a:pt x="122" y="88"/>
                </a:lnTo>
                <a:lnTo>
                  <a:pt x="126" y="94"/>
                </a:lnTo>
                <a:lnTo>
                  <a:pt x="130" y="104"/>
                </a:lnTo>
                <a:lnTo>
                  <a:pt x="132" y="138"/>
                </a:lnTo>
                <a:lnTo>
                  <a:pt x="134" y="168"/>
                </a:lnTo>
                <a:lnTo>
                  <a:pt x="130" y="156"/>
                </a:lnTo>
                <a:lnTo>
                  <a:pt x="130" y="148"/>
                </a:lnTo>
                <a:lnTo>
                  <a:pt x="130" y="144"/>
                </a:lnTo>
                <a:lnTo>
                  <a:pt x="130" y="140"/>
                </a:lnTo>
                <a:lnTo>
                  <a:pt x="128" y="134"/>
                </a:lnTo>
                <a:lnTo>
                  <a:pt x="126" y="136"/>
                </a:lnTo>
                <a:lnTo>
                  <a:pt x="126" y="148"/>
                </a:lnTo>
                <a:lnTo>
                  <a:pt x="126" y="168"/>
                </a:lnTo>
                <a:lnTo>
                  <a:pt x="126" y="172"/>
                </a:lnTo>
                <a:lnTo>
                  <a:pt x="128" y="174"/>
                </a:lnTo>
                <a:lnTo>
                  <a:pt x="130" y="176"/>
                </a:lnTo>
                <a:lnTo>
                  <a:pt x="128" y="180"/>
                </a:lnTo>
                <a:lnTo>
                  <a:pt x="126" y="184"/>
                </a:lnTo>
                <a:lnTo>
                  <a:pt x="118" y="196"/>
                </a:lnTo>
                <a:lnTo>
                  <a:pt x="112" y="204"/>
                </a:lnTo>
                <a:lnTo>
                  <a:pt x="116" y="208"/>
                </a:lnTo>
                <a:lnTo>
                  <a:pt x="114" y="212"/>
                </a:lnTo>
                <a:lnTo>
                  <a:pt x="112" y="210"/>
                </a:lnTo>
                <a:lnTo>
                  <a:pt x="110" y="212"/>
                </a:lnTo>
                <a:lnTo>
                  <a:pt x="108" y="216"/>
                </a:lnTo>
                <a:lnTo>
                  <a:pt x="110" y="218"/>
                </a:lnTo>
                <a:lnTo>
                  <a:pt x="112" y="218"/>
                </a:lnTo>
                <a:lnTo>
                  <a:pt x="114" y="222"/>
                </a:lnTo>
                <a:lnTo>
                  <a:pt x="106" y="228"/>
                </a:lnTo>
                <a:lnTo>
                  <a:pt x="106" y="226"/>
                </a:lnTo>
                <a:lnTo>
                  <a:pt x="102" y="228"/>
                </a:lnTo>
                <a:lnTo>
                  <a:pt x="94" y="234"/>
                </a:lnTo>
                <a:lnTo>
                  <a:pt x="98" y="234"/>
                </a:lnTo>
                <a:lnTo>
                  <a:pt x="100" y="236"/>
                </a:lnTo>
                <a:lnTo>
                  <a:pt x="98" y="246"/>
                </a:lnTo>
                <a:lnTo>
                  <a:pt x="94" y="258"/>
                </a:lnTo>
                <a:lnTo>
                  <a:pt x="92" y="266"/>
                </a:lnTo>
                <a:lnTo>
                  <a:pt x="88" y="274"/>
                </a:lnTo>
                <a:lnTo>
                  <a:pt x="86" y="278"/>
                </a:lnTo>
                <a:lnTo>
                  <a:pt x="84" y="278"/>
                </a:lnTo>
                <a:lnTo>
                  <a:pt x="82" y="280"/>
                </a:lnTo>
                <a:lnTo>
                  <a:pt x="78" y="282"/>
                </a:lnTo>
                <a:lnTo>
                  <a:pt x="76" y="282"/>
                </a:lnTo>
                <a:lnTo>
                  <a:pt x="74" y="276"/>
                </a:lnTo>
                <a:lnTo>
                  <a:pt x="74" y="272"/>
                </a:lnTo>
                <a:lnTo>
                  <a:pt x="76" y="268"/>
                </a:lnTo>
                <a:lnTo>
                  <a:pt x="76" y="264"/>
                </a:lnTo>
                <a:lnTo>
                  <a:pt x="78" y="260"/>
                </a:lnTo>
                <a:lnTo>
                  <a:pt x="78" y="256"/>
                </a:lnTo>
                <a:lnTo>
                  <a:pt x="76" y="254"/>
                </a:lnTo>
                <a:lnTo>
                  <a:pt x="72" y="252"/>
                </a:lnTo>
                <a:lnTo>
                  <a:pt x="60" y="250"/>
                </a:lnTo>
                <a:lnTo>
                  <a:pt x="56" y="252"/>
                </a:lnTo>
                <a:lnTo>
                  <a:pt x="48" y="252"/>
                </a:lnTo>
                <a:lnTo>
                  <a:pt x="32" y="246"/>
                </a:lnTo>
                <a:lnTo>
                  <a:pt x="24" y="242"/>
                </a:lnTo>
                <a:lnTo>
                  <a:pt x="20" y="240"/>
                </a:lnTo>
                <a:lnTo>
                  <a:pt x="8" y="232"/>
                </a:lnTo>
                <a:lnTo>
                  <a:pt x="6" y="228"/>
                </a:lnTo>
                <a:lnTo>
                  <a:pt x="0" y="216"/>
                </a:lnTo>
                <a:lnTo>
                  <a:pt x="6" y="198"/>
                </a:lnTo>
                <a:lnTo>
                  <a:pt x="8" y="194"/>
                </a:lnTo>
                <a:lnTo>
                  <a:pt x="10" y="192"/>
                </a:lnTo>
                <a:lnTo>
                  <a:pt x="12" y="188"/>
                </a:lnTo>
                <a:lnTo>
                  <a:pt x="14" y="186"/>
                </a:lnTo>
                <a:lnTo>
                  <a:pt x="20" y="184"/>
                </a:lnTo>
                <a:lnTo>
                  <a:pt x="28" y="180"/>
                </a:lnTo>
                <a:lnTo>
                  <a:pt x="32" y="178"/>
                </a:lnTo>
                <a:lnTo>
                  <a:pt x="36" y="174"/>
                </a:lnTo>
                <a:lnTo>
                  <a:pt x="36" y="166"/>
                </a:lnTo>
                <a:lnTo>
                  <a:pt x="40" y="160"/>
                </a:lnTo>
                <a:lnTo>
                  <a:pt x="42" y="156"/>
                </a:lnTo>
                <a:lnTo>
                  <a:pt x="62" y="140"/>
                </a:lnTo>
                <a:lnTo>
                  <a:pt x="62" y="136"/>
                </a:lnTo>
                <a:lnTo>
                  <a:pt x="56" y="132"/>
                </a:lnTo>
                <a:lnTo>
                  <a:pt x="44" y="124"/>
                </a:lnTo>
                <a:lnTo>
                  <a:pt x="30" y="114"/>
                </a:lnTo>
                <a:lnTo>
                  <a:pt x="22" y="104"/>
                </a:lnTo>
                <a:lnTo>
                  <a:pt x="8" y="100"/>
                </a:lnTo>
                <a:lnTo>
                  <a:pt x="6" y="90"/>
                </a:lnTo>
                <a:lnTo>
                  <a:pt x="4" y="86"/>
                </a:lnTo>
                <a:lnTo>
                  <a:pt x="4" y="78"/>
                </a:lnTo>
                <a:lnTo>
                  <a:pt x="6" y="76"/>
                </a:lnTo>
                <a:lnTo>
                  <a:pt x="10" y="74"/>
                </a:lnTo>
                <a:lnTo>
                  <a:pt x="12" y="66"/>
                </a:lnTo>
                <a:lnTo>
                  <a:pt x="12" y="62"/>
                </a:lnTo>
                <a:lnTo>
                  <a:pt x="8" y="58"/>
                </a:lnTo>
                <a:lnTo>
                  <a:pt x="4" y="56"/>
                </a:lnTo>
                <a:lnTo>
                  <a:pt x="2" y="52"/>
                </a:lnTo>
                <a:lnTo>
                  <a:pt x="4" y="48"/>
                </a:lnTo>
                <a:lnTo>
                  <a:pt x="6" y="48"/>
                </a:lnTo>
                <a:lnTo>
                  <a:pt x="10" y="44"/>
                </a:lnTo>
                <a:lnTo>
                  <a:pt x="14" y="38"/>
                </a:lnTo>
                <a:lnTo>
                  <a:pt x="20" y="24"/>
                </a:lnTo>
                <a:lnTo>
                  <a:pt x="20" y="20"/>
                </a:lnTo>
                <a:lnTo>
                  <a:pt x="20" y="18"/>
                </a:lnTo>
                <a:lnTo>
                  <a:pt x="20" y="12"/>
                </a:lnTo>
                <a:lnTo>
                  <a:pt x="24" y="6"/>
                </a:lnTo>
                <a:lnTo>
                  <a:pt x="26" y="4"/>
                </a:lnTo>
                <a:lnTo>
                  <a:pt x="30" y="0"/>
                </a:lnTo>
                <a:lnTo>
                  <a:pt x="46" y="6"/>
                </a:lnTo>
                <a:lnTo>
                  <a:pt x="52" y="6"/>
                </a:lnTo>
                <a:lnTo>
                  <a:pt x="70" y="12"/>
                </a:lnTo>
                <a:lnTo>
                  <a:pt x="76" y="14"/>
                </a:lnTo>
                <a:lnTo>
                  <a:pt x="100" y="22"/>
                </a:lnTo>
                <a:lnTo>
                  <a:pt x="104" y="22"/>
                </a:lnTo>
                <a:lnTo>
                  <a:pt x="110" y="24"/>
                </a:lnTo>
                <a:lnTo>
                  <a:pt x="114" y="2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15" name="Freeform 422"/>
          <p:cNvSpPr>
            <a:spLocks/>
          </p:cNvSpPr>
          <p:nvPr/>
        </p:nvSpPr>
        <p:spPr bwMode="auto">
          <a:xfrm>
            <a:off x="2395538" y="2711450"/>
            <a:ext cx="1155700" cy="841375"/>
          </a:xfrm>
          <a:custGeom>
            <a:avLst/>
            <a:gdLst>
              <a:gd name="T0" fmla="*/ 0 w 728"/>
              <a:gd name="T1" fmla="*/ 456 h 530"/>
              <a:gd name="T2" fmla="*/ 16 w 728"/>
              <a:gd name="T3" fmla="*/ 356 h 530"/>
              <a:gd name="T4" fmla="*/ 28 w 728"/>
              <a:gd name="T5" fmla="*/ 274 h 530"/>
              <a:gd name="T6" fmla="*/ 40 w 728"/>
              <a:gd name="T7" fmla="*/ 194 h 530"/>
              <a:gd name="T8" fmla="*/ 66 w 728"/>
              <a:gd name="T9" fmla="*/ 34 h 530"/>
              <a:gd name="T10" fmla="*/ 70 w 728"/>
              <a:gd name="T11" fmla="*/ 0 h 530"/>
              <a:gd name="T12" fmla="*/ 258 w 728"/>
              <a:gd name="T13" fmla="*/ 24 h 530"/>
              <a:gd name="T14" fmla="*/ 446 w 728"/>
              <a:gd name="T15" fmla="*/ 44 h 530"/>
              <a:gd name="T16" fmla="*/ 588 w 728"/>
              <a:gd name="T17" fmla="*/ 56 h 530"/>
              <a:gd name="T18" fmla="*/ 614 w 728"/>
              <a:gd name="T19" fmla="*/ 58 h 530"/>
              <a:gd name="T20" fmla="*/ 632 w 728"/>
              <a:gd name="T21" fmla="*/ 58 h 530"/>
              <a:gd name="T22" fmla="*/ 656 w 728"/>
              <a:gd name="T23" fmla="*/ 60 h 530"/>
              <a:gd name="T24" fmla="*/ 676 w 728"/>
              <a:gd name="T25" fmla="*/ 62 h 530"/>
              <a:gd name="T26" fmla="*/ 692 w 728"/>
              <a:gd name="T27" fmla="*/ 64 h 530"/>
              <a:gd name="T28" fmla="*/ 704 w 728"/>
              <a:gd name="T29" fmla="*/ 64 h 530"/>
              <a:gd name="T30" fmla="*/ 722 w 728"/>
              <a:gd name="T31" fmla="*/ 64 h 530"/>
              <a:gd name="T32" fmla="*/ 724 w 728"/>
              <a:gd name="T33" fmla="*/ 110 h 530"/>
              <a:gd name="T34" fmla="*/ 720 w 728"/>
              <a:gd name="T35" fmla="*/ 170 h 530"/>
              <a:gd name="T36" fmla="*/ 720 w 728"/>
              <a:gd name="T37" fmla="*/ 182 h 530"/>
              <a:gd name="T38" fmla="*/ 718 w 728"/>
              <a:gd name="T39" fmla="*/ 212 h 530"/>
              <a:gd name="T40" fmla="*/ 716 w 728"/>
              <a:gd name="T41" fmla="*/ 238 h 530"/>
              <a:gd name="T42" fmla="*/ 714 w 728"/>
              <a:gd name="T43" fmla="*/ 258 h 530"/>
              <a:gd name="T44" fmla="*/ 708 w 728"/>
              <a:gd name="T45" fmla="*/ 358 h 530"/>
              <a:gd name="T46" fmla="*/ 706 w 728"/>
              <a:gd name="T47" fmla="*/ 388 h 530"/>
              <a:gd name="T48" fmla="*/ 696 w 728"/>
              <a:gd name="T49" fmla="*/ 530 h 530"/>
              <a:gd name="T50" fmla="*/ 640 w 728"/>
              <a:gd name="T51" fmla="*/ 528 h 530"/>
              <a:gd name="T52" fmla="*/ 626 w 728"/>
              <a:gd name="T53" fmla="*/ 526 h 530"/>
              <a:gd name="T54" fmla="*/ 604 w 728"/>
              <a:gd name="T55" fmla="*/ 524 h 530"/>
              <a:gd name="T56" fmla="*/ 570 w 728"/>
              <a:gd name="T57" fmla="*/ 522 h 530"/>
              <a:gd name="T58" fmla="*/ 550 w 728"/>
              <a:gd name="T59" fmla="*/ 520 h 530"/>
              <a:gd name="T60" fmla="*/ 534 w 728"/>
              <a:gd name="T61" fmla="*/ 520 h 530"/>
              <a:gd name="T62" fmla="*/ 516 w 728"/>
              <a:gd name="T63" fmla="*/ 518 h 530"/>
              <a:gd name="T64" fmla="*/ 498 w 728"/>
              <a:gd name="T65" fmla="*/ 516 h 530"/>
              <a:gd name="T66" fmla="*/ 460 w 728"/>
              <a:gd name="T67" fmla="*/ 514 h 530"/>
              <a:gd name="T68" fmla="*/ 432 w 728"/>
              <a:gd name="T69" fmla="*/ 510 h 530"/>
              <a:gd name="T70" fmla="*/ 354 w 728"/>
              <a:gd name="T71" fmla="*/ 504 h 530"/>
              <a:gd name="T72" fmla="*/ 318 w 728"/>
              <a:gd name="T73" fmla="*/ 500 h 530"/>
              <a:gd name="T74" fmla="*/ 288 w 728"/>
              <a:gd name="T75" fmla="*/ 496 h 530"/>
              <a:gd name="T76" fmla="*/ 272 w 728"/>
              <a:gd name="T77" fmla="*/ 494 h 530"/>
              <a:gd name="T78" fmla="*/ 258 w 728"/>
              <a:gd name="T79" fmla="*/ 494 h 530"/>
              <a:gd name="T80" fmla="*/ 246 w 728"/>
              <a:gd name="T81" fmla="*/ 492 h 530"/>
              <a:gd name="T82" fmla="*/ 192 w 728"/>
              <a:gd name="T83" fmla="*/ 486 h 530"/>
              <a:gd name="T84" fmla="*/ 164 w 728"/>
              <a:gd name="T85" fmla="*/ 482 h 530"/>
              <a:gd name="T86" fmla="*/ 124 w 728"/>
              <a:gd name="T87" fmla="*/ 478 h 530"/>
              <a:gd name="T88" fmla="*/ 106 w 728"/>
              <a:gd name="T89" fmla="*/ 476 h 530"/>
              <a:gd name="T90" fmla="*/ 84 w 728"/>
              <a:gd name="T91" fmla="*/ 472 h 530"/>
              <a:gd name="T92" fmla="*/ 70 w 728"/>
              <a:gd name="T93" fmla="*/ 470 h 530"/>
              <a:gd name="T94" fmla="*/ 60 w 728"/>
              <a:gd name="T95" fmla="*/ 47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8" h="530">
                <a:moveTo>
                  <a:pt x="0" y="462"/>
                </a:moveTo>
                <a:lnTo>
                  <a:pt x="0" y="456"/>
                </a:lnTo>
                <a:lnTo>
                  <a:pt x="4" y="438"/>
                </a:lnTo>
                <a:lnTo>
                  <a:pt x="16" y="356"/>
                </a:lnTo>
                <a:lnTo>
                  <a:pt x="22" y="314"/>
                </a:lnTo>
                <a:lnTo>
                  <a:pt x="28" y="274"/>
                </a:lnTo>
                <a:lnTo>
                  <a:pt x="34" y="234"/>
                </a:lnTo>
                <a:lnTo>
                  <a:pt x="40" y="194"/>
                </a:lnTo>
                <a:lnTo>
                  <a:pt x="62" y="54"/>
                </a:lnTo>
                <a:lnTo>
                  <a:pt x="66" y="34"/>
                </a:lnTo>
                <a:lnTo>
                  <a:pt x="68" y="10"/>
                </a:lnTo>
                <a:lnTo>
                  <a:pt x="70" y="0"/>
                </a:lnTo>
                <a:lnTo>
                  <a:pt x="164" y="12"/>
                </a:lnTo>
                <a:lnTo>
                  <a:pt x="258" y="24"/>
                </a:lnTo>
                <a:lnTo>
                  <a:pt x="352" y="34"/>
                </a:lnTo>
                <a:lnTo>
                  <a:pt x="446" y="44"/>
                </a:lnTo>
                <a:lnTo>
                  <a:pt x="540" y="52"/>
                </a:lnTo>
                <a:lnTo>
                  <a:pt x="588" y="56"/>
                </a:lnTo>
                <a:lnTo>
                  <a:pt x="602" y="56"/>
                </a:lnTo>
                <a:lnTo>
                  <a:pt x="614" y="58"/>
                </a:lnTo>
                <a:lnTo>
                  <a:pt x="624" y="58"/>
                </a:lnTo>
                <a:lnTo>
                  <a:pt x="632" y="58"/>
                </a:lnTo>
                <a:lnTo>
                  <a:pt x="640" y="60"/>
                </a:lnTo>
                <a:lnTo>
                  <a:pt x="656" y="60"/>
                </a:lnTo>
                <a:lnTo>
                  <a:pt x="662" y="62"/>
                </a:lnTo>
                <a:lnTo>
                  <a:pt x="676" y="62"/>
                </a:lnTo>
                <a:lnTo>
                  <a:pt x="686" y="62"/>
                </a:lnTo>
                <a:lnTo>
                  <a:pt x="692" y="64"/>
                </a:lnTo>
                <a:lnTo>
                  <a:pt x="698" y="64"/>
                </a:lnTo>
                <a:lnTo>
                  <a:pt x="704" y="64"/>
                </a:lnTo>
                <a:lnTo>
                  <a:pt x="708" y="64"/>
                </a:lnTo>
                <a:lnTo>
                  <a:pt x="722" y="64"/>
                </a:lnTo>
                <a:lnTo>
                  <a:pt x="728" y="66"/>
                </a:lnTo>
                <a:lnTo>
                  <a:pt x="724" y="110"/>
                </a:lnTo>
                <a:lnTo>
                  <a:pt x="724" y="136"/>
                </a:lnTo>
                <a:lnTo>
                  <a:pt x="720" y="170"/>
                </a:lnTo>
                <a:lnTo>
                  <a:pt x="720" y="176"/>
                </a:lnTo>
                <a:lnTo>
                  <a:pt x="720" y="182"/>
                </a:lnTo>
                <a:lnTo>
                  <a:pt x="720" y="188"/>
                </a:lnTo>
                <a:lnTo>
                  <a:pt x="718" y="212"/>
                </a:lnTo>
                <a:lnTo>
                  <a:pt x="716" y="222"/>
                </a:lnTo>
                <a:lnTo>
                  <a:pt x="716" y="238"/>
                </a:lnTo>
                <a:lnTo>
                  <a:pt x="714" y="250"/>
                </a:lnTo>
                <a:lnTo>
                  <a:pt x="714" y="258"/>
                </a:lnTo>
                <a:lnTo>
                  <a:pt x="708" y="344"/>
                </a:lnTo>
                <a:lnTo>
                  <a:pt x="708" y="358"/>
                </a:lnTo>
                <a:lnTo>
                  <a:pt x="708" y="366"/>
                </a:lnTo>
                <a:lnTo>
                  <a:pt x="706" y="388"/>
                </a:lnTo>
                <a:lnTo>
                  <a:pt x="704" y="420"/>
                </a:lnTo>
                <a:lnTo>
                  <a:pt x="696" y="530"/>
                </a:lnTo>
                <a:lnTo>
                  <a:pt x="648" y="528"/>
                </a:lnTo>
                <a:lnTo>
                  <a:pt x="640" y="528"/>
                </a:lnTo>
                <a:lnTo>
                  <a:pt x="630" y="526"/>
                </a:lnTo>
                <a:lnTo>
                  <a:pt x="626" y="526"/>
                </a:lnTo>
                <a:lnTo>
                  <a:pt x="612" y="524"/>
                </a:lnTo>
                <a:lnTo>
                  <a:pt x="604" y="524"/>
                </a:lnTo>
                <a:lnTo>
                  <a:pt x="580" y="522"/>
                </a:lnTo>
                <a:lnTo>
                  <a:pt x="570" y="522"/>
                </a:lnTo>
                <a:lnTo>
                  <a:pt x="564" y="522"/>
                </a:lnTo>
                <a:lnTo>
                  <a:pt x="550" y="520"/>
                </a:lnTo>
                <a:lnTo>
                  <a:pt x="540" y="520"/>
                </a:lnTo>
                <a:lnTo>
                  <a:pt x="534" y="520"/>
                </a:lnTo>
                <a:lnTo>
                  <a:pt x="524" y="518"/>
                </a:lnTo>
                <a:lnTo>
                  <a:pt x="516" y="518"/>
                </a:lnTo>
                <a:lnTo>
                  <a:pt x="504" y="516"/>
                </a:lnTo>
                <a:lnTo>
                  <a:pt x="498" y="516"/>
                </a:lnTo>
                <a:lnTo>
                  <a:pt x="490" y="516"/>
                </a:lnTo>
                <a:lnTo>
                  <a:pt x="460" y="514"/>
                </a:lnTo>
                <a:lnTo>
                  <a:pt x="448" y="512"/>
                </a:lnTo>
                <a:lnTo>
                  <a:pt x="432" y="510"/>
                </a:lnTo>
                <a:lnTo>
                  <a:pt x="412" y="508"/>
                </a:lnTo>
                <a:lnTo>
                  <a:pt x="354" y="504"/>
                </a:lnTo>
                <a:lnTo>
                  <a:pt x="336" y="502"/>
                </a:lnTo>
                <a:lnTo>
                  <a:pt x="318" y="500"/>
                </a:lnTo>
                <a:lnTo>
                  <a:pt x="298" y="498"/>
                </a:lnTo>
                <a:lnTo>
                  <a:pt x="288" y="496"/>
                </a:lnTo>
                <a:lnTo>
                  <a:pt x="280" y="496"/>
                </a:lnTo>
                <a:lnTo>
                  <a:pt x="272" y="494"/>
                </a:lnTo>
                <a:lnTo>
                  <a:pt x="266" y="494"/>
                </a:lnTo>
                <a:lnTo>
                  <a:pt x="258" y="494"/>
                </a:lnTo>
                <a:lnTo>
                  <a:pt x="252" y="492"/>
                </a:lnTo>
                <a:lnTo>
                  <a:pt x="246" y="492"/>
                </a:lnTo>
                <a:lnTo>
                  <a:pt x="196" y="486"/>
                </a:lnTo>
                <a:lnTo>
                  <a:pt x="192" y="486"/>
                </a:lnTo>
                <a:lnTo>
                  <a:pt x="172" y="484"/>
                </a:lnTo>
                <a:lnTo>
                  <a:pt x="164" y="482"/>
                </a:lnTo>
                <a:lnTo>
                  <a:pt x="160" y="482"/>
                </a:lnTo>
                <a:lnTo>
                  <a:pt x="124" y="478"/>
                </a:lnTo>
                <a:lnTo>
                  <a:pt x="110" y="476"/>
                </a:lnTo>
                <a:lnTo>
                  <a:pt x="106" y="476"/>
                </a:lnTo>
                <a:lnTo>
                  <a:pt x="94" y="474"/>
                </a:lnTo>
                <a:lnTo>
                  <a:pt x="84" y="472"/>
                </a:lnTo>
                <a:lnTo>
                  <a:pt x="78" y="472"/>
                </a:lnTo>
                <a:lnTo>
                  <a:pt x="70" y="470"/>
                </a:lnTo>
                <a:lnTo>
                  <a:pt x="64" y="470"/>
                </a:lnTo>
                <a:lnTo>
                  <a:pt x="60" y="470"/>
                </a:lnTo>
                <a:lnTo>
                  <a:pt x="0" y="46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16" name="Freeform 423">
            <a:hlinkClick r:id="rId2" action="ppaction://hlinksldjump" tooltip="State of West Virginia"/>
          </p:cNvPr>
          <p:cNvSpPr>
            <a:spLocks/>
          </p:cNvSpPr>
          <p:nvPr/>
        </p:nvSpPr>
        <p:spPr bwMode="auto">
          <a:xfrm>
            <a:off x="6526213" y="2724150"/>
            <a:ext cx="704850" cy="654050"/>
          </a:xfrm>
          <a:custGeom>
            <a:avLst/>
            <a:gdLst>
              <a:gd name="T0" fmla="*/ 58 w 444"/>
              <a:gd name="T1" fmla="*/ 376 h 412"/>
              <a:gd name="T2" fmla="*/ 38 w 444"/>
              <a:gd name="T3" fmla="*/ 360 h 412"/>
              <a:gd name="T4" fmla="*/ 20 w 444"/>
              <a:gd name="T5" fmla="*/ 336 h 412"/>
              <a:gd name="T6" fmla="*/ 0 w 444"/>
              <a:gd name="T7" fmla="*/ 314 h 412"/>
              <a:gd name="T8" fmla="*/ 0 w 444"/>
              <a:gd name="T9" fmla="*/ 292 h 412"/>
              <a:gd name="T10" fmla="*/ 26 w 444"/>
              <a:gd name="T11" fmla="*/ 276 h 412"/>
              <a:gd name="T12" fmla="*/ 26 w 444"/>
              <a:gd name="T13" fmla="*/ 262 h 412"/>
              <a:gd name="T14" fmla="*/ 34 w 444"/>
              <a:gd name="T15" fmla="*/ 258 h 412"/>
              <a:gd name="T16" fmla="*/ 36 w 444"/>
              <a:gd name="T17" fmla="*/ 216 h 412"/>
              <a:gd name="T18" fmla="*/ 54 w 444"/>
              <a:gd name="T19" fmla="*/ 214 h 412"/>
              <a:gd name="T20" fmla="*/ 68 w 444"/>
              <a:gd name="T21" fmla="*/ 216 h 412"/>
              <a:gd name="T22" fmla="*/ 70 w 444"/>
              <a:gd name="T23" fmla="*/ 176 h 412"/>
              <a:gd name="T24" fmla="*/ 94 w 444"/>
              <a:gd name="T25" fmla="*/ 158 h 412"/>
              <a:gd name="T26" fmla="*/ 112 w 444"/>
              <a:gd name="T27" fmla="*/ 154 h 412"/>
              <a:gd name="T28" fmla="*/ 128 w 444"/>
              <a:gd name="T29" fmla="*/ 132 h 412"/>
              <a:gd name="T30" fmla="*/ 140 w 444"/>
              <a:gd name="T31" fmla="*/ 114 h 412"/>
              <a:gd name="T32" fmla="*/ 144 w 444"/>
              <a:gd name="T33" fmla="*/ 86 h 412"/>
              <a:gd name="T34" fmla="*/ 142 w 444"/>
              <a:gd name="T35" fmla="*/ 66 h 412"/>
              <a:gd name="T36" fmla="*/ 148 w 444"/>
              <a:gd name="T37" fmla="*/ 20 h 412"/>
              <a:gd name="T38" fmla="*/ 170 w 444"/>
              <a:gd name="T39" fmla="*/ 106 h 412"/>
              <a:gd name="T40" fmla="*/ 214 w 444"/>
              <a:gd name="T41" fmla="*/ 98 h 412"/>
              <a:gd name="T42" fmla="*/ 280 w 444"/>
              <a:gd name="T43" fmla="*/ 148 h 412"/>
              <a:gd name="T44" fmla="*/ 310 w 444"/>
              <a:gd name="T45" fmla="*/ 112 h 412"/>
              <a:gd name="T46" fmla="*/ 324 w 444"/>
              <a:gd name="T47" fmla="*/ 112 h 412"/>
              <a:gd name="T48" fmla="*/ 352 w 444"/>
              <a:gd name="T49" fmla="*/ 96 h 412"/>
              <a:gd name="T50" fmla="*/ 372 w 444"/>
              <a:gd name="T51" fmla="*/ 90 h 412"/>
              <a:gd name="T52" fmla="*/ 392 w 444"/>
              <a:gd name="T53" fmla="*/ 70 h 412"/>
              <a:gd name="T54" fmla="*/ 442 w 444"/>
              <a:gd name="T55" fmla="*/ 100 h 412"/>
              <a:gd name="T56" fmla="*/ 438 w 444"/>
              <a:gd name="T57" fmla="*/ 124 h 412"/>
              <a:gd name="T58" fmla="*/ 384 w 444"/>
              <a:gd name="T59" fmla="*/ 100 h 412"/>
              <a:gd name="T60" fmla="*/ 372 w 444"/>
              <a:gd name="T61" fmla="*/ 154 h 412"/>
              <a:gd name="T62" fmla="*/ 360 w 444"/>
              <a:gd name="T63" fmla="*/ 168 h 412"/>
              <a:gd name="T64" fmla="*/ 352 w 444"/>
              <a:gd name="T65" fmla="*/ 176 h 412"/>
              <a:gd name="T66" fmla="*/ 330 w 444"/>
              <a:gd name="T67" fmla="*/ 188 h 412"/>
              <a:gd name="T68" fmla="*/ 324 w 444"/>
              <a:gd name="T69" fmla="*/ 220 h 412"/>
              <a:gd name="T70" fmla="*/ 304 w 444"/>
              <a:gd name="T71" fmla="*/ 234 h 412"/>
              <a:gd name="T72" fmla="*/ 278 w 444"/>
              <a:gd name="T73" fmla="*/ 222 h 412"/>
              <a:gd name="T74" fmla="*/ 276 w 444"/>
              <a:gd name="T75" fmla="*/ 248 h 412"/>
              <a:gd name="T76" fmla="*/ 258 w 444"/>
              <a:gd name="T77" fmla="*/ 290 h 412"/>
              <a:gd name="T78" fmla="*/ 248 w 444"/>
              <a:gd name="T79" fmla="*/ 308 h 412"/>
              <a:gd name="T80" fmla="*/ 238 w 444"/>
              <a:gd name="T81" fmla="*/ 340 h 412"/>
              <a:gd name="T82" fmla="*/ 224 w 444"/>
              <a:gd name="T83" fmla="*/ 366 h 412"/>
              <a:gd name="T84" fmla="*/ 214 w 444"/>
              <a:gd name="T85" fmla="*/ 366 h 412"/>
              <a:gd name="T86" fmla="*/ 182 w 444"/>
              <a:gd name="T87" fmla="*/ 390 h 412"/>
              <a:gd name="T88" fmla="*/ 162 w 444"/>
              <a:gd name="T89" fmla="*/ 396 h 412"/>
              <a:gd name="T90" fmla="*/ 140 w 444"/>
              <a:gd name="T91" fmla="*/ 392 h 412"/>
              <a:gd name="T92" fmla="*/ 118 w 444"/>
              <a:gd name="T93" fmla="*/ 412 h 412"/>
              <a:gd name="T94" fmla="*/ 82 w 444"/>
              <a:gd name="T95" fmla="*/ 39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412">
                <a:moveTo>
                  <a:pt x="76" y="378"/>
                </a:moveTo>
                <a:lnTo>
                  <a:pt x="70" y="378"/>
                </a:lnTo>
                <a:lnTo>
                  <a:pt x="66" y="378"/>
                </a:lnTo>
                <a:lnTo>
                  <a:pt x="58" y="376"/>
                </a:lnTo>
                <a:lnTo>
                  <a:pt x="58" y="374"/>
                </a:lnTo>
                <a:lnTo>
                  <a:pt x="52" y="370"/>
                </a:lnTo>
                <a:lnTo>
                  <a:pt x="48" y="368"/>
                </a:lnTo>
                <a:lnTo>
                  <a:pt x="38" y="360"/>
                </a:lnTo>
                <a:lnTo>
                  <a:pt x="28" y="352"/>
                </a:lnTo>
                <a:lnTo>
                  <a:pt x="28" y="350"/>
                </a:lnTo>
                <a:lnTo>
                  <a:pt x="26" y="344"/>
                </a:lnTo>
                <a:lnTo>
                  <a:pt x="20" y="336"/>
                </a:lnTo>
                <a:lnTo>
                  <a:pt x="14" y="332"/>
                </a:lnTo>
                <a:lnTo>
                  <a:pt x="10" y="328"/>
                </a:lnTo>
                <a:lnTo>
                  <a:pt x="0" y="316"/>
                </a:lnTo>
                <a:lnTo>
                  <a:pt x="0" y="314"/>
                </a:lnTo>
                <a:lnTo>
                  <a:pt x="0" y="310"/>
                </a:lnTo>
                <a:lnTo>
                  <a:pt x="2" y="306"/>
                </a:lnTo>
                <a:lnTo>
                  <a:pt x="2" y="296"/>
                </a:lnTo>
                <a:lnTo>
                  <a:pt x="0" y="292"/>
                </a:lnTo>
                <a:lnTo>
                  <a:pt x="0" y="286"/>
                </a:lnTo>
                <a:lnTo>
                  <a:pt x="4" y="286"/>
                </a:lnTo>
                <a:lnTo>
                  <a:pt x="24" y="278"/>
                </a:lnTo>
                <a:lnTo>
                  <a:pt x="26" y="276"/>
                </a:lnTo>
                <a:lnTo>
                  <a:pt x="24" y="272"/>
                </a:lnTo>
                <a:lnTo>
                  <a:pt x="24" y="270"/>
                </a:lnTo>
                <a:lnTo>
                  <a:pt x="24" y="266"/>
                </a:lnTo>
                <a:lnTo>
                  <a:pt x="26" y="262"/>
                </a:lnTo>
                <a:lnTo>
                  <a:pt x="28" y="260"/>
                </a:lnTo>
                <a:lnTo>
                  <a:pt x="30" y="260"/>
                </a:lnTo>
                <a:lnTo>
                  <a:pt x="32" y="260"/>
                </a:lnTo>
                <a:lnTo>
                  <a:pt x="34" y="258"/>
                </a:lnTo>
                <a:lnTo>
                  <a:pt x="32" y="244"/>
                </a:lnTo>
                <a:lnTo>
                  <a:pt x="32" y="234"/>
                </a:lnTo>
                <a:lnTo>
                  <a:pt x="34" y="220"/>
                </a:lnTo>
                <a:lnTo>
                  <a:pt x="36" y="216"/>
                </a:lnTo>
                <a:lnTo>
                  <a:pt x="42" y="210"/>
                </a:lnTo>
                <a:lnTo>
                  <a:pt x="42" y="208"/>
                </a:lnTo>
                <a:lnTo>
                  <a:pt x="52" y="212"/>
                </a:lnTo>
                <a:lnTo>
                  <a:pt x="54" y="214"/>
                </a:lnTo>
                <a:lnTo>
                  <a:pt x="54" y="218"/>
                </a:lnTo>
                <a:lnTo>
                  <a:pt x="54" y="222"/>
                </a:lnTo>
                <a:lnTo>
                  <a:pt x="58" y="224"/>
                </a:lnTo>
                <a:lnTo>
                  <a:pt x="68" y="216"/>
                </a:lnTo>
                <a:lnTo>
                  <a:pt x="66" y="206"/>
                </a:lnTo>
                <a:lnTo>
                  <a:pt x="64" y="186"/>
                </a:lnTo>
                <a:lnTo>
                  <a:pt x="66" y="182"/>
                </a:lnTo>
                <a:lnTo>
                  <a:pt x="70" y="176"/>
                </a:lnTo>
                <a:lnTo>
                  <a:pt x="82" y="164"/>
                </a:lnTo>
                <a:lnTo>
                  <a:pt x="88" y="156"/>
                </a:lnTo>
                <a:lnTo>
                  <a:pt x="92" y="156"/>
                </a:lnTo>
                <a:lnTo>
                  <a:pt x="94" y="158"/>
                </a:lnTo>
                <a:lnTo>
                  <a:pt x="96" y="160"/>
                </a:lnTo>
                <a:lnTo>
                  <a:pt x="98" y="162"/>
                </a:lnTo>
                <a:lnTo>
                  <a:pt x="102" y="160"/>
                </a:lnTo>
                <a:lnTo>
                  <a:pt x="112" y="154"/>
                </a:lnTo>
                <a:lnTo>
                  <a:pt x="120" y="144"/>
                </a:lnTo>
                <a:lnTo>
                  <a:pt x="122" y="140"/>
                </a:lnTo>
                <a:lnTo>
                  <a:pt x="126" y="134"/>
                </a:lnTo>
                <a:lnTo>
                  <a:pt x="128" y="132"/>
                </a:lnTo>
                <a:lnTo>
                  <a:pt x="130" y="130"/>
                </a:lnTo>
                <a:lnTo>
                  <a:pt x="134" y="126"/>
                </a:lnTo>
                <a:lnTo>
                  <a:pt x="138" y="122"/>
                </a:lnTo>
                <a:lnTo>
                  <a:pt x="140" y="114"/>
                </a:lnTo>
                <a:lnTo>
                  <a:pt x="140" y="108"/>
                </a:lnTo>
                <a:lnTo>
                  <a:pt x="140" y="102"/>
                </a:lnTo>
                <a:lnTo>
                  <a:pt x="142" y="94"/>
                </a:lnTo>
                <a:lnTo>
                  <a:pt x="144" y="86"/>
                </a:lnTo>
                <a:lnTo>
                  <a:pt x="144" y="78"/>
                </a:lnTo>
                <a:lnTo>
                  <a:pt x="144" y="74"/>
                </a:lnTo>
                <a:lnTo>
                  <a:pt x="142" y="68"/>
                </a:lnTo>
                <a:lnTo>
                  <a:pt x="142" y="66"/>
                </a:lnTo>
                <a:lnTo>
                  <a:pt x="146" y="56"/>
                </a:lnTo>
                <a:lnTo>
                  <a:pt x="150" y="42"/>
                </a:lnTo>
                <a:lnTo>
                  <a:pt x="150" y="38"/>
                </a:lnTo>
                <a:lnTo>
                  <a:pt x="148" y="20"/>
                </a:lnTo>
                <a:lnTo>
                  <a:pt x="142" y="14"/>
                </a:lnTo>
                <a:lnTo>
                  <a:pt x="146" y="4"/>
                </a:lnTo>
                <a:lnTo>
                  <a:pt x="152" y="0"/>
                </a:lnTo>
                <a:lnTo>
                  <a:pt x="170" y="106"/>
                </a:lnTo>
                <a:lnTo>
                  <a:pt x="178" y="104"/>
                </a:lnTo>
                <a:lnTo>
                  <a:pt x="194" y="102"/>
                </a:lnTo>
                <a:lnTo>
                  <a:pt x="204" y="100"/>
                </a:lnTo>
                <a:lnTo>
                  <a:pt x="214" y="98"/>
                </a:lnTo>
                <a:lnTo>
                  <a:pt x="270" y="90"/>
                </a:lnTo>
                <a:lnTo>
                  <a:pt x="270" y="92"/>
                </a:lnTo>
                <a:lnTo>
                  <a:pt x="276" y="128"/>
                </a:lnTo>
                <a:lnTo>
                  <a:pt x="280" y="148"/>
                </a:lnTo>
                <a:lnTo>
                  <a:pt x="282" y="146"/>
                </a:lnTo>
                <a:lnTo>
                  <a:pt x="304" y="124"/>
                </a:lnTo>
                <a:lnTo>
                  <a:pt x="308" y="118"/>
                </a:lnTo>
                <a:lnTo>
                  <a:pt x="310" y="112"/>
                </a:lnTo>
                <a:lnTo>
                  <a:pt x="316" y="110"/>
                </a:lnTo>
                <a:lnTo>
                  <a:pt x="318" y="110"/>
                </a:lnTo>
                <a:lnTo>
                  <a:pt x="322" y="112"/>
                </a:lnTo>
                <a:lnTo>
                  <a:pt x="324" y="112"/>
                </a:lnTo>
                <a:lnTo>
                  <a:pt x="330" y="102"/>
                </a:lnTo>
                <a:lnTo>
                  <a:pt x="340" y="92"/>
                </a:lnTo>
                <a:lnTo>
                  <a:pt x="350" y="96"/>
                </a:lnTo>
                <a:lnTo>
                  <a:pt x="352" y="96"/>
                </a:lnTo>
                <a:lnTo>
                  <a:pt x="356" y="96"/>
                </a:lnTo>
                <a:lnTo>
                  <a:pt x="366" y="96"/>
                </a:lnTo>
                <a:lnTo>
                  <a:pt x="370" y="94"/>
                </a:lnTo>
                <a:lnTo>
                  <a:pt x="372" y="90"/>
                </a:lnTo>
                <a:lnTo>
                  <a:pt x="370" y="88"/>
                </a:lnTo>
                <a:lnTo>
                  <a:pt x="372" y="84"/>
                </a:lnTo>
                <a:lnTo>
                  <a:pt x="372" y="82"/>
                </a:lnTo>
                <a:lnTo>
                  <a:pt x="392" y="70"/>
                </a:lnTo>
                <a:lnTo>
                  <a:pt x="394" y="70"/>
                </a:lnTo>
                <a:lnTo>
                  <a:pt x="396" y="70"/>
                </a:lnTo>
                <a:lnTo>
                  <a:pt x="422" y="76"/>
                </a:lnTo>
                <a:lnTo>
                  <a:pt x="442" y="100"/>
                </a:lnTo>
                <a:lnTo>
                  <a:pt x="444" y="104"/>
                </a:lnTo>
                <a:lnTo>
                  <a:pt x="442" y="112"/>
                </a:lnTo>
                <a:lnTo>
                  <a:pt x="440" y="122"/>
                </a:lnTo>
                <a:lnTo>
                  <a:pt x="438" y="124"/>
                </a:lnTo>
                <a:lnTo>
                  <a:pt x="436" y="126"/>
                </a:lnTo>
                <a:lnTo>
                  <a:pt x="420" y="118"/>
                </a:lnTo>
                <a:lnTo>
                  <a:pt x="404" y="110"/>
                </a:lnTo>
                <a:lnTo>
                  <a:pt x="384" y="100"/>
                </a:lnTo>
                <a:lnTo>
                  <a:pt x="382" y="104"/>
                </a:lnTo>
                <a:lnTo>
                  <a:pt x="382" y="124"/>
                </a:lnTo>
                <a:lnTo>
                  <a:pt x="382" y="132"/>
                </a:lnTo>
                <a:lnTo>
                  <a:pt x="372" y="154"/>
                </a:lnTo>
                <a:lnTo>
                  <a:pt x="372" y="158"/>
                </a:lnTo>
                <a:lnTo>
                  <a:pt x="370" y="160"/>
                </a:lnTo>
                <a:lnTo>
                  <a:pt x="364" y="166"/>
                </a:lnTo>
                <a:lnTo>
                  <a:pt x="360" y="168"/>
                </a:lnTo>
                <a:lnTo>
                  <a:pt x="356" y="168"/>
                </a:lnTo>
                <a:lnTo>
                  <a:pt x="356" y="172"/>
                </a:lnTo>
                <a:lnTo>
                  <a:pt x="354" y="174"/>
                </a:lnTo>
                <a:lnTo>
                  <a:pt x="352" y="176"/>
                </a:lnTo>
                <a:lnTo>
                  <a:pt x="348" y="186"/>
                </a:lnTo>
                <a:lnTo>
                  <a:pt x="338" y="182"/>
                </a:lnTo>
                <a:lnTo>
                  <a:pt x="336" y="182"/>
                </a:lnTo>
                <a:lnTo>
                  <a:pt x="330" y="188"/>
                </a:lnTo>
                <a:lnTo>
                  <a:pt x="330" y="194"/>
                </a:lnTo>
                <a:lnTo>
                  <a:pt x="324" y="212"/>
                </a:lnTo>
                <a:lnTo>
                  <a:pt x="324" y="216"/>
                </a:lnTo>
                <a:lnTo>
                  <a:pt x="324" y="220"/>
                </a:lnTo>
                <a:lnTo>
                  <a:pt x="322" y="222"/>
                </a:lnTo>
                <a:lnTo>
                  <a:pt x="320" y="230"/>
                </a:lnTo>
                <a:lnTo>
                  <a:pt x="318" y="234"/>
                </a:lnTo>
                <a:lnTo>
                  <a:pt x="304" y="234"/>
                </a:lnTo>
                <a:lnTo>
                  <a:pt x="294" y="230"/>
                </a:lnTo>
                <a:lnTo>
                  <a:pt x="292" y="226"/>
                </a:lnTo>
                <a:lnTo>
                  <a:pt x="288" y="224"/>
                </a:lnTo>
                <a:lnTo>
                  <a:pt x="278" y="222"/>
                </a:lnTo>
                <a:lnTo>
                  <a:pt x="276" y="234"/>
                </a:lnTo>
                <a:lnTo>
                  <a:pt x="276" y="236"/>
                </a:lnTo>
                <a:lnTo>
                  <a:pt x="278" y="240"/>
                </a:lnTo>
                <a:lnTo>
                  <a:pt x="276" y="248"/>
                </a:lnTo>
                <a:lnTo>
                  <a:pt x="270" y="256"/>
                </a:lnTo>
                <a:lnTo>
                  <a:pt x="262" y="274"/>
                </a:lnTo>
                <a:lnTo>
                  <a:pt x="262" y="284"/>
                </a:lnTo>
                <a:lnTo>
                  <a:pt x="258" y="290"/>
                </a:lnTo>
                <a:lnTo>
                  <a:pt x="258" y="294"/>
                </a:lnTo>
                <a:lnTo>
                  <a:pt x="254" y="302"/>
                </a:lnTo>
                <a:lnTo>
                  <a:pt x="250" y="304"/>
                </a:lnTo>
                <a:lnTo>
                  <a:pt x="248" y="308"/>
                </a:lnTo>
                <a:lnTo>
                  <a:pt x="246" y="310"/>
                </a:lnTo>
                <a:lnTo>
                  <a:pt x="242" y="318"/>
                </a:lnTo>
                <a:lnTo>
                  <a:pt x="236" y="336"/>
                </a:lnTo>
                <a:lnTo>
                  <a:pt x="238" y="340"/>
                </a:lnTo>
                <a:lnTo>
                  <a:pt x="244" y="340"/>
                </a:lnTo>
                <a:lnTo>
                  <a:pt x="240" y="354"/>
                </a:lnTo>
                <a:lnTo>
                  <a:pt x="224" y="368"/>
                </a:lnTo>
                <a:lnTo>
                  <a:pt x="224" y="366"/>
                </a:lnTo>
                <a:lnTo>
                  <a:pt x="222" y="364"/>
                </a:lnTo>
                <a:lnTo>
                  <a:pt x="218" y="364"/>
                </a:lnTo>
                <a:lnTo>
                  <a:pt x="216" y="364"/>
                </a:lnTo>
                <a:lnTo>
                  <a:pt x="214" y="366"/>
                </a:lnTo>
                <a:lnTo>
                  <a:pt x="208" y="370"/>
                </a:lnTo>
                <a:lnTo>
                  <a:pt x="206" y="372"/>
                </a:lnTo>
                <a:lnTo>
                  <a:pt x="198" y="378"/>
                </a:lnTo>
                <a:lnTo>
                  <a:pt x="182" y="390"/>
                </a:lnTo>
                <a:lnTo>
                  <a:pt x="180" y="392"/>
                </a:lnTo>
                <a:lnTo>
                  <a:pt x="172" y="392"/>
                </a:lnTo>
                <a:lnTo>
                  <a:pt x="170" y="394"/>
                </a:lnTo>
                <a:lnTo>
                  <a:pt x="162" y="396"/>
                </a:lnTo>
                <a:lnTo>
                  <a:pt x="160" y="396"/>
                </a:lnTo>
                <a:lnTo>
                  <a:pt x="158" y="398"/>
                </a:lnTo>
                <a:lnTo>
                  <a:pt x="154" y="400"/>
                </a:lnTo>
                <a:lnTo>
                  <a:pt x="140" y="392"/>
                </a:lnTo>
                <a:lnTo>
                  <a:pt x="130" y="402"/>
                </a:lnTo>
                <a:lnTo>
                  <a:pt x="124" y="410"/>
                </a:lnTo>
                <a:lnTo>
                  <a:pt x="120" y="410"/>
                </a:lnTo>
                <a:lnTo>
                  <a:pt x="118" y="412"/>
                </a:lnTo>
                <a:lnTo>
                  <a:pt x="116" y="412"/>
                </a:lnTo>
                <a:lnTo>
                  <a:pt x="114" y="412"/>
                </a:lnTo>
                <a:lnTo>
                  <a:pt x="94" y="404"/>
                </a:lnTo>
                <a:lnTo>
                  <a:pt x="82" y="396"/>
                </a:lnTo>
                <a:lnTo>
                  <a:pt x="78" y="382"/>
                </a:lnTo>
                <a:lnTo>
                  <a:pt x="76" y="378"/>
                </a:lnTo>
                <a:close/>
              </a:path>
            </a:pathLst>
          </a:custGeom>
          <a:solidFill>
            <a:srgbClr val="194F90"/>
          </a:solidFill>
          <a:ln w="3175" cmpd="sng">
            <a:solidFill>
              <a:schemeClr val="bg2">
                <a:lumMod val="75000"/>
              </a:schemeClr>
            </a:solidFill>
            <a:round/>
            <a:headEnd/>
            <a:tailEnd/>
          </a:ln>
        </p:spPr>
        <p:txBody>
          <a:bodyPr/>
          <a:lstStyle/>
          <a:p>
            <a:endParaRPr lang="en-US">
              <a:solidFill>
                <a:prstClr val="black"/>
              </a:solidFill>
            </a:endParaRPr>
          </a:p>
        </p:txBody>
      </p:sp>
      <p:sp>
        <p:nvSpPr>
          <p:cNvPr id="217" name="Freeform 424"/>
          <p:cNvSpPr>
            <a:spLocks/>
          </p:cNvSpPr>
          <p:nvPr/>
        </p:nvSpPr>
        <p:spPr bwMode="auto">
          <a:xfrm>
            <a:off x="4484688" y="2898775"/>
            <a:ext cx="1054100" cy="844550"/>
          </a:xfrm>
          <a:custGeom>
            <a:avLst/>
            <a:gdLst>
              <a:gd name="T0" fmla="*/ 660 w 664"/>
              <a:gd name="T1" fmla="*/ 428 h 532"/>
              <a:gd name="T2" fmla="*/ 662 w 664"/>
              <a:gd name="T3" fmla="*/ 446 h 532"/>
              <a:gd name="T4" fmla="*/ 650 w 664"/>
              <a:gd name="T5" fmla="*/ 456 h 532"/>
              <a:gd name="T6" fmla="*/ 636 w 664"/>
              <a:gd name="T7" fmla="*/ 472 h 532"/>
              <a:gd name="T8" fmla="*/ 630 w 664"/>
              <a:gd name="T9" fmla="*/ 460 h 532"/>
              <a:gd name="T10" fmla="*/ 624 w 664"/>
              <a:gd name="T11" fmla="*/ 468 h 532"/>
              <a:gd name="T12" fmla="*/ 624 w 664"/>
              <a:gd name="T13" fmla="*/ 486 h 532"/>
              <a:gd name="T14" fmla="*/ 616 w 664"/>
              <a:gd name="T15" fmla="*/ 516 h 532"/>
              <a:gd name="T16" fmla="*/ 550 w 664"/>
              <a:gd name="T17" fmla="*/ 532 h 532"/>
              <a:gd name="T18" fmla="*/ 552 w 664"/>
              <a:gd name="T19" fmla="*/ 520 h 532"/>
              <a:gd name="T20" fmla="*/ 570 w 664"/>
              <a:gd name="T21" fmla="*/ 506 h 532"/>
              <a:gd name="T22" fmla="*/ 540 w 664"/>
              <a:gd name="T23" fmla="*/ 474 h 532"/>
              <a:gd name="T24" fmla="*/ 480 w 664"/>
              <a:gd name="T25" fmla="*/ 476 h 532"/>
              <a:gd name="T26" fmla="*/ 438 w 664"/>
              <a:gd name="T27" fmla="*/ 478 h 532"/>
              <a:gd name="T28" fmla="*/ 394 w 664"/>
              <a:gd name="T29" fmla="*/ 480 h 532"/>
              <a:gd name="T30" fmla="*/ 366 w 664"/>
              <a:gd name="T31" fmla="*/ 482 h 532"/>
              <a:gd name="T32" fmla="*/ 320 w 664"/>
              <a:gd name="T33" fmla="*/ 484 h 532"/>
              <a:gd name="T34" fmla="*/ 284 w 664"/>
              <a:gd name="T35" fmla="*/ 484 h 532"/>
              <a:gd name="T36" fmla="*/ 258 w 664"/>
              <a:gd name="T37" fmla="*/ 486 h 532"/>
              <a:gd name="T38" fmla="*/ 232 w 664"/>
              <a:gd name="T39" fmla="*/ 486 h 532"/>
              <a:gd name="T40" fmla="*/ 196 w 664"/>
              <a:gd name="T41" fmla="*/ 488 h 532"/>
              <a:gd name="T42" fmla="*/ 152 w 664"/>
              <a:gd name="T43" fmla="*/ 488 h 532"/>
              <a:gd name="T44" fmla="*/ 116 w 664"/>
              <a:gd name="T45" fmla="*/ 430 h 532"/>
              <a:gd name="T46" fmla="*/ 116 w 664"/>
              <a:gd name="T47" fmla="*/ 374 h 532"/>
              <a:gd name="T48" fmla="*/ 114 w 664"/>
              <a:gd name="T49" fmla="*/ 270 h 532"/>
              <a:gd name="T50" fmla="*/ 92 w 664"/>
              <a:gd name="T51" fmla="*/ 174 h 532"/>
              <a:gd name="T52" fmla="*/ 72 w 664"/>
              <a:gd name="T53" fmla="*/ 144 h 532"/>
              <a:gd name="T54" fmla="*/ 80 w 664"/>
              <a:gd name="T55" fmla="*/ 112 h 532"/>
              <a:gd name="T56" fmla="*/ 80 w 664"/>
              <a:gd name="T57" fmla="*/ 92 h 532"/>
              <a:gd name="T58" fmla="*/ 62 w 664"/>
              <a:gd name="T59" fmla="*/ 96 h 532"/>
              <a:gd name="T60" fmla="*/ 40 w 664"/>
              <a:gd name="T61" fmla="*/ 78 h 532"/>
              <a:gd name="T62" fmla="*/ 14 w 664"/>
              <a:gd name="T63" fmla="*/ 42 h 532"/>
              <a:gd name="T64" fmla="*/ 2 w 664"/>
              <a:gd name="T65" fmla="*/ 18 h 532"/>
              <a:gd name="T66" fmla="*/ 14 w 664"/>
              <a:gd name="T67" fmla="*/ 12 h 532"/>
              <a:gd name="T68" fmla="*/ 90 w 664"/>
              <a:gd name="T69" fmla="*/ 12 h 532"/>
              <a:gd name="T70" fmla="*/ 190 w 664"/>
              <a:gd name="T71" fmla="*/ 12 h 532"/>
              <a:gd name="T72" fmla="*/ 334 w 664"/>
              <a:gd name="T73" fmla="*/ 4 h 532"/>
              <a:gd name="T74" fmla="*/ 380 w 664"/>
              <a:gd name="T75" fmla="*/ 0 h 532"/>
              <a:gd name="T76" fmla="*/ 406 w 664"/>
              <a:gd name="T77" fmla="*/ 24 h 532"/>
              <a:gd name="T78" fmla="*/ 408 w 664"/>
              <a:gd name="T79" fmla="*/ 40 h 532"/>
              <a:gd name="T80" fmla="*/ 406 w 664"/>
              <a:gd name="T81" fmla="*/ 56 h 532"/>
              <a:gd name="T82" fmla="*/ 422 w 664"/>
              <a:gd name="T83" fmla="*/ 102 h 532"/>
              <a:gd name="T84" fmla="*/ 434 w 664"/>
              <a:gd name="T85" fmla="*/ 112 h 532"/>
              <a:gd name="T86" fmla="*/ 454 w 664"/>
              <a:gd name="T87" fmla="*/ 132 h 532"/>
              <a:gd name="T88" fmla="*/ 472 w 664"/>
              <a:gd name="T89" fmla="*/ 142 h 532"/>
              <a:gd name="T90" fmla="*/ 488 w 664"/>
              <a:gd name="T91" fmla="*/ 162 h 532"/>
              <a:gd name="T92" fmla="*/ 496 w 664"/>
              <a:gd name="T93" fmla="*/ 190 h 532"/>
              <a:gd name="T94" fmla="*/ 508 w 664"/>
              <a:gd name="T95" fmla="*/ 196 h 532"/>
              <a:gd name="T96" fmla="*/ 518 w 664"/>
              <a:gd name="T97" fmla="*/ 186 h 532"/>
              <a:gd name="T98" fmla="*/ 550 w 664"/>
              <a:gd name="T99" fmla="*/ 200 h 532"/>
              <a:gd name="T100" fmla="*/ 544 w 664"/>
              <a:gd name="T101" fmla="*/ 210 h 532"/>
              <a:gd name="T102" fmla="*/ 538 w 664"/>
              <a:gd name="T103" fmla="*/ 242 h 532"/>
              <a:gd name="T104" fmla="*/ 528 w 664"/>
              <a:gd name="T105" fmla="*/ 262 h 532"/>
              <a:gd name="T106" fmla="*/ 532 w 664"/>
              <a:gd name="T107" fmla="*/ 274 h 532"/>
              <a:gd name="T108" fmla="*/ 572 w 664"/>
              <a:gd name="T109" fmla="*/ 308 h 532"/>
              <a:gd name="T110" fmla="*/ 602 w 664"/>
              <a:gd name="T111" fmla="*/ 320 h 532"/>
              <a:gd name="T112" fmla="*/ 614 w 664"/>
              <a:gd name="T113" fmla="*/ 328 h 532"/>
              <a:gd name="T114" fmla="*/ 618 w 664"/>
              <a:gd name="T115" fmla="*/ 344 h 532"/>
              <a:gd name="T116" fmla="*/ 626 w 664"/>
              <a:gd name="T117" fmla="*/ 356 h 532"/>
              <a:gd name="T118" fmla="*/ 624 w 664"/>
              <a:gd name="T119" fmla="*/ 370 h 532"/>
              <a:gd name="T120" fmla="*/ 628 w 664"/>
              <a:gd name="T121" fmla="*/ 386 h 532"/>
              <a:gd name="T122" fmla="*/ 646 w 664"/>
              <a:gd name="T123" fmla="*/ 40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32">
                <a:moveTo>
                  <a:pt x="664" y="410"/>
                </a:moveTo>
                <a:lnTo>
                  <a:pt x="664" y="420"/>
                </a:lnTo>
                <a:lnTo>
                  <a:pt x="664" y="424"/>
                </a:lnTo>
                <a:lnTo>
                  <a:pt x="660" y="428"/>
                </a:lnTo>
                <a:lnTo>
                  <a:pt x="658" y="438"/>
                </a:lnTo>
                <a:lnTo>
                  <a:pt x="658" y="442"/>
                </a:lnTo>
                <a:lnTo>
                  <a:pt x="662" y="444"/>
                </a:lnTo>
                <a:lnTo>
                  <a:pt x="662" y="446"/>
                </a:lnTo>
                <a:lnTo>
                  <a:pt x="656" y="458"/>
                </a:lnTo>
                <a:lnTo>
                  <a:pt x="654" y="458"/>
                </a:lnTo>
                <a:lnTo>
                  <a:pt x="652" y="458"/>
                </a:lnTo>
                <a:lnTo>
                  <a:pt x="650" y="456"/>
                </a:lnTo>
                <a:lnTo>
                  <a:pt x="646" y="452"/>
                </a:lnTo>
                <a:lnTo>
                  <a:pt x="642" y="452"/>
                </a:lnTo>
                <a:lnTo>
                  <a:pt x="638" y="468"/>
                </a:lnTo>
                <a:lnTo>
                  <a:pt x="636" y="472"/>
                </a:lnTo>
                <a:lnTo>
                  <a:pt x="632" y="472"/>
                </a:lnTo>
                <a:lnTo>
                  <a:pt x="632" y="468"/>
                </a:lnTo>
                <a:lnTo>
                  <a:pt x="632" y="464"/>
                </a:lnTo>
                <a:lnTo>
                  <a:pt x="630" y="460"/>
                </a:lnTo>
                <a:lnTo>
                  <a:pt x="626" y="460"/>
                </a:lnTo>
                <a:lnTo>
                  <a:pt x="624" y="462"/>
                </a:lnTo>
                <a:lnTo>
                  <a:pt x="624" y="466"/>
                </a:lnTo>
                <a:lnTo>
                  <a:pt x="624" y="468"/>
                </a:lnTo>
                <a:lnTo>
                  <a:pt x="626" y="470"/>
                </a:lnTo>
                <a:lnTo>
                  <a:pt x="628" y="482"/>
                </a:lnTo>
                <a:lnTo>
                  <a:pt x="628" y="484"/>
                </a:lnTo>
                <a:lnTo>
                  <a:pt x="624" y="486"/>
                </a:lnTo>
                <a:lnTo>
                  <a:pt x="622" y="486"/>
                </a:lnTo>
                <a:lnTo>
                  <a:pt x="620" y="488"/>
                </a:lnTo>
                <a:lnTo>
                  <a:pt x="616" y="502"/>
                </a:lnTo>
                <a:lnTo>
                  <a:pt x="616" y="516"/>
                </a:lnTo>
                <a:lnTo>
                  <a:pt x="612" y="528"/>
                </a:lnTo>
                <a:lnTo>
                  <a:pt x="594" y="528"/>
                </a:lnTo>
                <a:lnTo>
                  <a:pt x="560" y="532"/>
                </a:lnTo>
                <a:lnTo>
                  <a:pt x="550" y="532"/>
                </a:lnTo>
                <a:lnTo>
                  <a:pt x="546" y="532"/>
                </a:lnTo>
                <a:lnTo>
                  <a:pt x="548" y="530"/>
                </a:lnTo>
                <a:lnTo>
                  <a:pt x="550" y="524"/>
                </a:lnTo>
                <a:lnTo>
                  <a:pt x="552" y="520"/>
                </a:lnTo>
                <a:lnTo>
                  <a:pt x="554" y="518"/>
                </a:lnTo>
                <a:lnTo>
                  <a:pt x="560" y="508"/>
                </a:lnTo>
                <a:lnTo>
                  <a:pt x="564" y="508"/>
                </a:lnTo>
                <a:lnTo>
                  <a:pt x="570" y="506"/>
                </a:lnTo>
                <a:lnTo>
                  <a:pt x="576" y="496"/>
                </a:lnTo>
                <a:lnTo>
                  <a:pt x="576" y="486"/>
                </a:lnTo>
                <a:lnTo>
                  <a:pt x="564" y="472"/>
                </a:lnTo>
                <a:lnTo>
                  <a:pt x="540" y="474"/>
                </a:lnTo>
                <a:lnTo>
                  <a:pt x="520" y="474"/>
                </a:lnTo>
                <a:lnTo>
                  <a:pt x="504" y="476"/>
                </a:lnTo>
                <a:lnTo>
                  <a:pt x="492" y="476"/>
                </a:lnTo>
                <a:lnTo>
                  <a:pt x="480" y="476"/>
                </a:lnTo>
                <a:lnTo>
                  <a:pt x="470" y="476"/>
                </a:lnTo>
                <a:lnTo>
                  <a:pt x="462" y="478"/>
                </a:lnTo>
                <a:lnTo>
                  <a:pt x="446" y="478"/>
                </a:lnTo>
                <a:lnTo>
                  <a:pt x="438" y="478"/>
                </a:lnTo>
                <a:lnTo>
                  <a:pt x="434" y="478"/>
                </a:lnTo>
                <a:lnTo>
                  <a:pt x="408" y="480"/>
                </a:lnTo>
                <a:lnTo>
                  <a:pt x="398" y="480"/>
                </a:lnTo>
                <a:lnTo>
                  <a:pt x="394" y="480"/>
                </a:lnTo>
                <a:lnTo>
                  <a:pt x="388" y="482"/>
                </a:lnTo>
                <a:lnTo>
                  <a:pt x="378" y="482"/>
                </a:lnTo>
                <a:lnTo>
                  <a:pt x="374" y="482"/>
                </a:lnTo>
                <a:lnTo>
                  <a:pt x="366" y="482"/>
                </a:lnTo>
                <a:lnTo>
                  <a:pt x="358" y="482"/>
                </a:lnTo>
                <a:lnTo>
                  <a:pt x="326" y="482"/>
                </a:lnTo>
                <a:lnTo>
                  <a:pt x="324" y="482"/>
                </a:lnTo>
                <a:lnTo>
                  <a:pt x="320" y="484"/>
                </a:lnTo>
                <a:lnTo>
                  <a:pt x="314" y="484"/>
                </a:lnTo>
                <a:lnTo>
                  <a:pt x="310" y="484"/>
                </a:lnTo>
                <a:lnTo>
                  <a:pt x="288" y="484"/>
                </a:lnTo>
                <a:lnTo>
                  <a:pt x="284" y="484"/>
                </a:lnTo>
                <a:lnTo>
                  <a:pt x="276" y="484"/>
                </a:lnTo>
                <a:lnTo>
                  <a:pt x="272" y="484"/>
                </a:lnTo>
                <a:lnTo>
                  <a:pt x="262" y="486"/>
                </a:lnTo>
                <a:lnTo>
                  <a:pt x="258" y="486"/>
                </a:lnTo>
                <a:lnTo>
                  <a:pt x="254" y="486"/>
                </a:lnTo>
                <a:lnTo>
                  <a:pt x="250" y="486"/>
                </a:lnTo>
                <a:lnTo>
                  <a:pt x="244" y="486"/>
                </a:lnTo>
                <a:lnTo>
                  <a:pt x="232" y="486"/>
                </a:lnTo>
                <a:lnTo>
                  <a:pt x="214" y="486"/>
                </a:lnTo>
                <a:lnTo>
                  <a:pt x="210" y="486"/>
                </a:lnTo>
                <a:lnTo>
                  <a:pt x="202" y="488"/>
                </a:lnTo>
                <a:lnTo>
                  <a:pt x="196" y="488"/>
                </a:lnTo>
                <a:lnTo>
                  <a:pt x="192" y="488"/>
                </a:lnTo>
                <a:lnTo>
                  <a:pt x="168" y="488"/>
                </a:lnTo>
                <a:lnTo>
                  <a:pt x="160" y="488"/>
                </a:lnTo>
                <a:lnTo>
                  <a:pt x="152" y="488"/>
                </a:lnTo>
                <a:lnTo>
                  <a:pt x="118" y="488"/>
                </a:lnTo>
                <a:lnTo>
                  <a:pt x="118" y="484"/>
                </a:lnTo>
                <a:lnTo>
                  <a:pt x="118" y="450"/>
                </a:lnTo>
                <a:lnTo>
                  <a:pt x="116" y="430"/>
                </a:lnTo>
                <a:lnTo>
                  <a:pt x="116" y="414"/>
                </a:lnTo>
                <a:lnTo>
                  <a:pt x="116" y="410"/>
                </a:lnTo>
                <a:lnTo>
                  <a:pt x="116" y="398"/>
                </a:lnTo>
                <a:lnTo>
                  <a:pt x="116" y="374"/>
                </a:lnTo>
                <a:lnTo>
                  <a:pt x="116" y="348"/>
                </a:lnTo>
                <a:lnTo>
                  <a:pt x="116" y="338"/>
                </a:lnTo>
                <a:lnTo>
                  <a:pt x="114" y="330"/>
                </a:lnTo>
                <a:lnTo>
                  <a:pt x="114" y="270"/>
                </a:lnTo>
                <a:lnTo>
                  <a:pt x="114" y="184"/>
                </a:lnTo>
                <a:lnTo>
                  <a:pt x="102" y="178"/>
                </a:lnTo>
                <a:lnTo>
                  <a:pt x="100" y="176"/>
                </a:lnTo>
                <a:lnTo>
                  <a:pt x="92" y="174"/>
                </a:lnTo>
                <a:lnTo>
                  <a:pt x="86" y="162"/>
                </a:lnTo>
                <a:lnTo>
                  <a:pt x="84" y="158"/>
                </a:lnTo>
                <a:lnTo>
                  <a:pt x="80" y="152"/>
                </a:lnTo>
                <a:lnTo>
                  <a:pt x="72" y="144"/>
                </a:lnTo>
                <a:lnTo>
                  <a:pt x="66" y="138"/>
                </a:lnTo>
                <a:lnTo>
                  <a:pt x="64" y="132"/>
                </a:lnTo>
                <a:lnTo>
                  <a:pt x="78" y="112"/>
                </a:lnTo>
                <a:lnTo>
                  <a:pt x="80" y="112"/>
                </a:lnTo>
                <a:lnTo>
                  <a:pt x="84" y="112"/>
                </a:lnTo>
                <a:lnTo>
                  <a:pt x="88" y="112"/>
                </a:lnTo>
                <a:lnTo>
                  <a:pt x="86" y="102"/>
                </a:lnTo>
                <a:lnTo>
                  <a:pt x="80" y="92"/>
                </a:lnTo>
                <a:lnTo>
                  <a:pt x="72" y="92"/>
                </a:lnTo>
                <a:lnTo>
                  <a:pt x="70" y="96"/>
                </a:lnTo>
                <a:lnTo>
                  <a:pt x="66" y="96"/>
                </a:lnTo>
                <a:lnTo>
                  <a:pt x="62" y="96"/>
                </a:lnTo>
                <a:lnTo>
                  <a:pt x="48" y="84"/>
                </a:lnTo>
                <a:lnTo>
                  <a:pt x="46" y="82"/>
                </a:lnTo>
                <a:lnTo>
                  <a:pt x="44" y="82"/>
                </a:lnTo>
                <a:lnTo>
                  <a:pt x="40" y="78"/>
                </a:lnTo>
                <a:lnTo>
                  <a:pt x="36" y="70"/>
                </a:lnTo>
                <a:lnTo>
                  <a:pt x="28" y="58"/>
                </a:lnTo>
                <a:lnTo>
                  <a:pt x="20" y="48"/>
                </a:lnTo>
                <a:lnTo>
                  <a:pt x="14" y="42"/>
                </a:lnTo>
                <a:lnTo>
                  <a:pt x="10" y="30"/>
                </a:lnTo>
                <a:lnTo>
                  <a:pt x="8" y="22"/>
                </a:lnTo>
                <a:lnTo>
                  <a:pt x="4" y="20"/>
                </a:lnTo>
                <a:lnTo>
                  <a:pt x="2" y="18"/>
                </a:lnTo>
                <a:lnTo>
                  <a:pt x="0" y="14"/>
                </a:lnTo>
                <a:lnTo>
                  <a:pt x="2" y="12"/>
                </a:lnTo>
                <a:lnTo>
                  <a:pt x="4" y="12"/>
                </a:lnTo>
                <a:lnTo>
                  <a:pt x="14" y="12"/>
                </a:lnTo>
                <a:lnTo>
                  <a:pt x="38" y="12"/>
                </a:lnTo>
                <a:lnTo>
                  <a:pt x="44" y="12"/>
                </a:lnTo>
                <a:lnTo>
                  <a:pt x="80" y="12"/>
                </a:lnTo>
                <a:lnTo>
                  <a:pt x="90" y="12"/>
                </a:lnTo>
                <a:lnTo>
                  <a:pt x="118" y="12"/>
                </a:lnTo>
                <a:lnTo>
                  <a:pt x="126" y="12"/>
                </a:lnTo>
                <a:lnTo>
                  <a:pt x="158" y="12"/>
                </a:lnTo>
                <a:lnTo>
                  <a:pt x="190" y="12"/>
                </a:lnTo>
                <a:lnTo>
                  <a:pt x="244" y="8"/>
                </a:lnTo>
                <a:lnTo>
                  <a:pt x="262" y="8"/>
                </a:lnTo>
                <a:lnTo>
                  <a:pt x="300" y="6"/>
                </a:lnTo>
                <a:lnTo>
                  <a:pt x="334" y="4"/>
                </a:lnTo>
                <a:lnTo>
                  <a:pt x="344" y="4"/>
                </a:lnTo>
                <a:lnTo>
                  <a:pt x="350" y="2"/>
                </a:lnTo>
                <a:lnTo>
                  <a:pt x="358" y="2"/>
                </a:lnTo>
                <a:lnTo>
                  <a:pt x="380" y="0"/>
                </a:lnTo>
                <a:lnTo>
                  <a:pt x="386" y="6"/>
                </a:lnTo>
                <a:lnTo>
                  <a:pt x="402" y="20"/>
                </a:lnTo>
                <a:lnTo>
                  <a:pt x="404" y="24"/>
                </a:lnTo>
                <a:lnTo>
                  <a:pt x="406" y="24"/>
                </a:lnTo>
                <a:lnTo>
                  <a:pt x="412" y="28"/>
                </a:lnTo>
                <a:lnTo>
                  <a:pt x="410" y="30"/>
                </a:lnTo>
                <a:lnTo>
                  <a:pt x="408" y="36"/>
                </a:lnTo>
                <a:lnTo>
                  <a:pt x="408" y="40"/>
                </a:lnTo>
                <a:lnTo>
                  <a:pt x="406" y="42"/>
                </a:lnTo>
                <a:lnTo>
                  <a:pt x="406" y="46"/>
                </a:lnTo>
                <a:lnTo>
                  <a:pt x="406" y="48"/>
                </a:lnTo>
                <a:lnTo>
                  <a:pt x="406" y="56"/>
                </a:lnTo>
                <a:lnTo>
                  <a:pt x="410" y="72"/>
                </a:lnTo>
                <a:lnTo>
                  <a:pt x="416" y="82"/>
                </a:lnTo>
                <a:lnTo>
                  <a:pt x="420" y="92"/>
                </a:lnTo>
                <a:lnTo>
                  <a:pt x="422" y="102"/>
                </a:lnTo>
                <a:lnTo>
                  <a:pt x="424" y="104"/>
                </a:lnTo>
                <a:lnTo>
                  <a:pt x="426" y="106"/>
                </a:lnTo>
                <a:lnTo>
                  <a:pt x="428" y="108"/>
                </a:lnTo>
                <a:lnTo>
                  <a:pt x="434" y="112"/>
                </a:lnTo>
                <a:lnTo>
                  <a:pt x="436" y="114"/>
                </a:lnTo>
                <a:lnTo>
                  <a:pt x="446" y="122"/>
                </a:lnTo>
                <a:lnTo>
                  <a:pt x="454" y="130"/>
                </a:lnTo>
                <a:lnTo>
                  <a:pt x="454" y="132"/>
                </a:lnTo>
                <a:lnTo>
                  <a:pt x="456" y="134"/>
                </a:lnTo>
                <a:lnTo>
                  <a:pt x="464" y="138"/>
                </a:lnTo>
                <a:lnTo>
                  <a:pt x="468" y="140"/>
                </a:lnTo>
                <a:lnTo>
                  <a:pt x="472" y="142"/>
                </a:lnTo>
                <a:lnTo>
                  <a:pt x="474" y="144"/>
                </a:lnTo>
                <a:lnTo>
                  <a:pt x="482" y="150"/>
                </a:lnTo>
                <a:lnTo>
                  <a:pt x="486" y="156"/>
                </a:lnTo>
                <a:lnTo>
                  <a:pt x="488" y="162"/>
                </a:lnTo>
                <a:lnTo>
                  <a:pt x="490" y="170"/>
                </a:lnTo>
                <a:lnTo>
                  <a:pt x="492" y="180"/>
                </a:lnTo>
                <a:lnTo>
                  <a:pt x="494" y="186"/>
                </a:lnTo>
                <a:lnTo>
                  <a:pt x="496" y="190"/>
                </a:lnTo>
                <a:lnTo>
                  <a:pt x="498" y="196"/>
                </a:lnTo>
                <a:lnTo>
                  <a:pt x="502" y="198"/>
                </a:lnTo>
                <a:lnTo>
                  <a:pt x="504" y="198"/>
                </a:lnTo>
                <a:lnTo>
                  <a:pt x="508" y="196"/>
                </a:lnTo>
                <a:lnTo>
                  <a:pt x="510" y="192"/>
                </a:lnTo>
                <a:lnTo>
                  <a:pt x="512" y="190"/>
                </a:lnTo>
                <a:lnTo>
                  <a:pt x="514" y="186"/>
                </a:lnTo>
                <a:lnTo>
                  <a:pt x="518" y="186"/>
                </a:lnTo>
                <a:lnTo>
                  <a:pt x="520" y="186"/>
                </a:lnTo>
                <a:lnTo>
                  <a:pt x="536" y="192"/>
                </a:lnTo>
                <a:lnTo>
                  <a:pt x="546" y="196"/>
                </a:lnTo>
                <a:lnTo>
                  <a:pt x="550" y="200"/>
                </a:lnTo>
                <a:lnTo>
                  <a:pt x="550" y="202"/>
                </a:lnTo>
                <a:lnTo>
                  <a:pt x="550" y="204"/>
                </a:lnTo>
                <a:lnTo>
                  <a:pt x="546" y="206"/>
                </a:lnTo>
                <a:lnTo>
                  <a:pt x="544" y="210"/>
                </a:lnTo>
                <a:lnTo>
                  <a:pt x="542" y="216"/>
                </a:lnTo>
                <a:lnTo>
                  <a:pt x="544" y="218"/>
                </a:lnTo>
                <a:lnTo>
                  <a:pt x="544" y="224"/>
                </a:lnTo>
                <a:lnTo>
                  <a:pt x="538" y="242"/>
                </a:lnTo>
                <a:lnTo>
                  <a:pt x="532" y="254"/>
                </a:lnTo>
                <a:lnTo>
                  <a:pt x="530" y="256"/>
                </a:lnTo>
                <a:lnTo>
                  <a:pt x="528" y="260"/>
                </a:lnTo>
                <a:lnTo>
                  <a:pt x="528" y="262"/>
                </a:lnTo>
                <a:lnTo>
                  <a:pt x="528" y="266"/>
                </a:lnTo>
                <a:lnTo>
                  <a:pt x="530" y="268"/>
                </a:lnTo>
                <a:lnTo>
                  <a:pt x="530" y="272"/>
                </a:lnTo>
                <a:lnTo>
                  <a:pt x="532" y="274"/>
                </a:lnTo>
                <a:lnTo>
                  <a:pt x="534" y="276"/>
                </a:lnTo>
                <a:lnTo>
                  <a:pt x="542" y="284"/>
                </a:lnTo>
                <a:lnTo>
                  <a:pt x="556" y="294"/>
                </a:lnTo>
                <a:lnTo>
                  <a:pt x="572" y="308"/>
                </a:lnTo>
                <a:lnTo>
                  <a:pt x="582" y="308"/>
                </a:lnTo>
                <a:lnTo>
                  <a:pt x="596" y="314"/>
                </a:lnTo>
                <a:lnTo>
                  <a:pt x="598" y="314"/>
                </a:lnTo>
                <a:lnTo>
                  <a:pt x="602" y="320"/>
                </a:lnTo>
                <a:lnTo>
                  <a:pt x="604" y="324"/>
                </a:lnTo>
                <a:lnTo>
                  <a:pt x="608" y="326"/>
                </a:lnTo>
                <a:lnTo>
                  <a:pt x="612" y="328"/>
                </a:lnTo>
                <a:lnTo>
                  <a:pt x="614" y="328"/>
                </a:lnTo>
                <a:lnTo>
                  <a:pt x="618" y="330"/>
                </a:lnTo>
                <a:lnTo>
                  <a:pt x="620" y="338"/>
                </a:lnTo>
                <a:lnTo>
                  <a:pt x="618" y="342"/>
                </a:lnTo>
                <a:lnTo>
                  <a:pt x="618" y="344"/>
                </a:lnTo>
                <a:lnTo>
                  <a:pt x="620" y="348"/>
                </a:lnTo>
                <a:lnTo>
                  <a:pt x="622" y="350"/>
                </a:lnTo>
                <a:lnTo>
                  <a:pt x="624" y="354"/>
                </a:lnTo>
                <a:lnTo>
                  <a:pt x="626" y="356"/>
                </a:lnTo>
                <a:lnTo>
                  <a:pt x="628" y="360"/>
                </a:lnTo>
                <a:lnTo>
                  <a:pt x="628" y="364"/>
                </a:lnTo>
                <a:lnTo>
                  <a:pt x="626" y="368"/>
                </a:lnTo>
                <a:lnTo>
                  <a:pt x="624" y="370"/>
                </a:lnTo>
                <a:lnTo>
                  <a:pt x="622" y="372"/>
                </a:lnTo>
                <a:lnTo>
                  <a:pt x="622" y="374"/>
                </a:lnTo>
                <a:lnTo>
                  <a:pt x="622" y="378"/>
                </a:lnTo>
                <a:lnTo>
                  <a:pt x="628" y="386"/>
                </a:lnTo>
                <a:lnTo>
                  <a:pt x="632" y="392"/>
                </a:lnTo>
                <a:lnTo>
                  <a:pt x="636" y="402"/>
                </a:lnTo>
                <a:lnTo>
                  <a:pt x="640" y="404"/>
                </a:lnTo>
                <a:lnTo>
                  <a:pt x="646" y="408"/>
                </a:lnTo>
                <a:lnTo>
                  <a:pt x="660" y="410"/>
                </a:lnTo>
                <a:lnTo>
                  <a:pt x="664" y="41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18" name="Freeform 425"/>
          <p:cNvSpPr>
            <a:spLocks/>
          </p:cNvSpPr>
          <p:nvPr/>
        </p:nvSpPr>
        <p:spPr bwMode="auto">
          <a:xfrm>
            <a:off x="3500438" y="3000375"/>
            <a:ext cx="1168400" cy="584200"/>
          </a:xfrm>
          <a:custGeom>
            <a:avLst/>
            <a:gdLst>
              <a:gd name="T0" fmla="*/ 638 w 736"/>
              <a:gd name="T1" fmla="*/ 368 h 368"/>
              <a:gd name="T2" fmla="*/ 610 w 736"/>
              <a:gd name="T3" fmla="*/ 368 h 368"/>
              <a:gd name="T4" fmla="*/ 564 w 736"/>
              <a:gd name="T5" fmla="*/ 366 h 368"/>
              <a:gd name="T6" fmla="*/ 542 w 736"/>
              <a:gd name="T7" fmla="*/ 366 h 368"/>
              <a:gd name="T8" fmla="*/ 490 w 736"/>
              <a:gd name="T9" fmla="*/ 366 h 368"/>
              <a:gd name="T10" fmla="*/ 456 w 736"/>
              <a:gd name="T11" fmla="*/ 366 h 368"/>
              <a:gd name="T12" fmla="*/ 430 w 736"/>
              <a:gd name="T13" fmla="*/ 366 h 368"/>
              <a:gd name="T14" fmla="*/ 398 w 736"/>
              <a:gd name="T15" fmla="*/ 364 h 368"/>
              <a:gd name="T16" fmla="*/ 350 w 736"/>
              <a:gd name="T17" fmla="*/ 364 h 368"/>
              <a:gd name="T18" fmla="*/ 320 w 736"/>
              <a:gd name="T19" fmla="*/ 364 h 368"/>
              <a:gd name="T20" fmla="*/ 300 w 736"/>
              <a:gd name="T21" fmla="*/ 362 h 368"/>
              <a:gd name="T22" fmla="*/ 272 w 736"/>
              <a:gd name="T23" fmla="*/ 362 h 368"/>
              <a:gd name="T24" fmla="*/ 204 w 736"/>
              <a:gd name="T25" fmla="*/ 358 h 368"/>
              <a:gd name="T26" fmla="*/ 140 w 736"/>
              <a:gd name="T27" fmla="*/ 356 h 368"/>
              <a:gd name="T28" fmla="*/ 104 w 736"/>
              <a:gd name="T29" fmla="*/ 354 h 368"/>
              <a:gd name="T30" fmla="*/ 64 w 736"/>
              <a:gd name="T31" fmla="*/ 352 h 368"/>
              <a:gd name="T32" fmla="*/ 40 w 736"/>
              <a:gd name="T33" fmla="*/ 352 h 368"/>
              <a:gd name="T34" fmla="*/ 8 w 736"/>
              <a:gd name="T35" fmla="*/ 238 h 368"/>
              <a:gd name="T36" fmla="*/ 12 w 736"/>
              <a:gd name="T37" fmla="*/ 176 h 368"/>
              <a:gd name="T38" fmla="*/ 18 w 736"/>
              <a:gd name="T39" fmla="*/ 68 h 368"/>
              <a:gd name="T40" fmla="*/ 22 w 736"/>
              <a:gd name="T41" fmla="*/ 30 h 368"/>
              <a:gd name="T42" fmla="*/ 26 w 736"/>
              <a:gd name="T43" fmla="*/ 0 h 368"/>
              <a:gd name="T44" fmla="*/ 46 w 736"/>
              <a:gd name="T45" fmla="*/ 2 h 368"/>
              <a:gd name="T46" fmla="*/ 56 w 736"/>
              <a:gd name="T47" fmla="*/ 2 h 368"/>
              <a:gd name="T48" fmla="*/ 70 w 736"/>
              <a:gd name="T49" fmla="*/ 2 h 368"/>
              <a:gd name="T50" fmla="*/ 104 w 736"/>
              <a:gd name="T51" fmla="*/ 4 h 368"/>
              <a:gd name="T52" fmla="*/ 128 w 736"/>
              <a:gd name="T53" fmla="*/ 6 h 368"/>
              <a:gd name="T54" fmla="*/ 152 w 736"/>
              <a:gd name="T55" fmla="*/ 6 h 368"/>
              <a:gd name="T56" fmla="*/ 208 w 736"/>
              <a:gd name="T57" fmla="*/ 8 h 368"/>
              <a:gd name="T58" fmla="*/ 280 w 736"/>
              <a:gd name="T59" fmla="*/ 12 h 368"/>
              <a:gd name="T60" fmla="*/ 308 w 736"/>
              <a:gd name="T61" fmla="*/ 14 h 368"/>
              <a:gd name="T62" fmla="*/ 330 w 736"/>
              <a:gd name="T63" fmla="*/ 14 h 368"/>
              <a:gd name="T64" fmla="*/ 350 w 736"/>
              <a:gd name="T65" fmla="*/ 14 h 368"/>
              <a:gd name="T66" fmla="*/ 376 w 736"/>
              <a:gd name="T67" fmla="*/ 14 h 368"/>
              <a:gd name="T68" fmla="*/ 394 w 736"/>
              <a:gd name="T69" fmla="*/ 14 h 368"/>
              <a:gd name="T70" fmla="*/ 416 w 736"/>
              <a:gd name="T71" fmla="*/ 16 h 368"/>
              <a:gd name="T72" fmla="*/ 434 w 736"/>
              <a:gd name="T73" fmla="*/ 16 h 368"/>
              <a:gd name="T74" fmla="*/ 482 w 736"/>
              <a:gd name="T75" fmla="*/ 16 h 368"/>
              <a:gd name="T76" fmla="*/ 516 w 736"/>
              <a:gd name="T77" fmla="*/ 18 h 368"/>
              <a:gd name="T78" fmla="*/ 538 w 736"/>
              <a:gd name="T79" fmla="*/ 18 h 368"/>
              <a:gd name="T80" fmla="*/ 580 w 736"/>
              <a:gd name="T81" fmla="*/ 18 h 368"/>
              <a:gd name="T82" fmla="*/ 598 w 736"/>
              <a:gd name="T83" fmla="*/ 18 h 368"/>
              <a:gd name="T84" fmla="*/ 666 w 736"/>
              <a:gd name="T85" fmla="*/ 18 h 368"/>
              <a:gd name="T86" fmla="*/ 686 w 736"/>
              <a:gd name="T87" fmla="*/ 32 h 368"/>
              <a:gd name="T88" fmla="*/ 700 w 736"/>
              <a:gd name="T89" fmla="*/ 28 h 368"/>
              <a:gd name="T90" fmla="*/ 704 w 736"/>
              <a:gd name="T91" fmla="*/ 48 h 368"/>
              <a:gd name="T92" fmla="*/ 684 w 736"/>
              <a:gd name="T93" fmla="*/ 68 h 368"/>
              <a:gd name="T94" fmla="*/ 700 w 736"/>
              <a:gd name="T95" fmla="*/ 88 h 368"/>
              <a:gd name="T96" fmla="*/ 712 w 736"/>
              <a:gd name="T97" fmla="*/ 110 h 368"/>
              <a:gd name="T98" fmla="*/ 734 w 736"/>
              <a:gd name="T99" fmla="*/ 120 h 368"/>
              <a:gd name="T100" fmla="*/ 736 w 736"/>
              <a:gd name="T101" fmla="*/ 274 h 368"/>
              <a:gd name="T102" fmla="*/ 736 w 736"/>
              <a:gd name="T103" fmla="*/ 334 h 368"/>
              <a:gd name="T104" fmla="*/ 736 w 736"/>
              <a:gd name="T105" fmla="*/ 36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6" h="368">
                <a:moveTo>
                  <a:pt x="736" y="366"/>
                </a:moveTo>
                <a:lnTo>
                  <a:pt x="654" y="366"/>
                </a:lnTo>
                <a:lnTo>
                  <a:pt x="638" y="368"/>
                </a:lnTo>
                <a:lnTo>
                  <a:pt x="624" y="368"/>
                </a:lnTo>
                <a:lnTo>
                  <a:pt x="620" y="368"/>
                </a:lnTo>
                <a:lnTo>
                  <a:pt x="610" y="368"/>
                </a:lnTo>
                <a:lnTo>
                  <a:pt x="600" y="368"/>
                </a:lnTo>
                <a:lnTo>
                  <a:pt x="592" y="368"/>
                </a:lnTo>
                <a:lnTo>
                  <a:pt x="564" y="366"/>
                </a:lnTo>
                <a:lnTo>
                  <a:pt x="558" y="366"/>
                </a:lnTo>
                <a:lnTo>
                  <a:pt x="546" y="366"/>
                </a:lnTo>
                <a:lnTo>
                  <a:pt x="542" y="366"/>
                </a:lnTo>
                <a:lnTo>
                  <a:pt x="518" y="366"/>
                </a:lnTo>
                <a:lnTo>
                  <a:pt x="498" y="366"/>
                </a:lnTo>
                <a:lnTo>
                  <a:pt x="490" y="366"/>
                </a:lnTo>
                <a:lnTo>
                  <a:pt x="486" y="366"/>
                </a:lnTo>
                <a:lnTo>
                  <a:pt x="474" y="366"/>
                </a:lnTo>
                <a:lnTo>
                  <a:pt x="456" y="366"/>
                </a:lnTo>
                <a:lnTo>
                  <a:pt x="436" y="366"/>
                </a:lnTo>
                <a:lnTo>
                  <a:pt x="434" y="366"/>
                </a:lnTo>
                <a:lnTo>
                  <a:pt x="430" y="366"/>
                </a:lnTo>
                <a:lnTo>
                  <a:pt x="414" y="366"/>
                </a:lnTo>
                <a:lnTo>
                  <a:pt x="406" y="364"/>
                </a:lnTo>
                <a:lnTo>
                  <a:pt x="398" y="364"/>
                </a:lnTo>
                <a:lnTo>
                  <a:pt x="380" y="364"/>
                </a:lnTo>
                <a:lnTo>
                  <a:pt x="354" y="364"/>
                </a:lnTo>
                <a:lnTo>
                  <a:pt x="350" y="364"/>
                </a:lnTo>
                <a:lnTo>
                  <a:pt x="338" y="364"/>
                </a:lnTo>
                <a:lnTo>
                  <a:pt x="334" y="364"/>
                </a:lnTo>
                <a:lnTo>
                  <a:pt x="320" y="364"/>
                </a:lnTo>
                <a:lnTo>
                  <a:pt x="314" y="364"/>
                </a:lnTo>
                <a:lnTo>
                  <a:pt x="306" y="362"/>
                </a:lnTo>
                <a:lnTo>
                  <a:pt x="300" y="362"/>
                </a:lnTo>
                <a:lnTo>
                  <a:pt x="292" y="362"/>
                </a:lnTo>
                <a:lnTo>
                  <a:pt x="282" y="362"/>
                </a:lnTo>
                <a:lnTo>
                  <a:pt x="272" y="362"/>
                </a:lnTo>
                <a:lnTo>
                  <a:pt x="258" y="362"/>
                </a:lnTo>
                <a:lnTo>
                  <a:pt x="242" y="360"/>
                </a:lnTo>
                <a:lnTo>
                  <a:pt x="204" y="358"/>
                </a:lnTo>
                <a:lnTo>
                  <a:pt x="200" y="358"/>
                </a:lnTo>
                <a:lnTo>
                  <a:pt x="158" y="358"/>
                </a:lnTo>
                <a:lnTo>
                  <a:pt x="140" y="356"/>
                </a:lnTo>
                <a:lnTo>
                  <a:pt x="126" y="356"/>
                </a:lnTo>
                <a:lnTo>
                  <a:pt x="114" y="354"/>
                </a:lnTo>
                <a:lnTo>
                  <a:pt x="104" y="354"/>
                </a:lnTo>
                <a:lnTo>
                  <a:pt x="96" y="354"/>
                </a:lnTo>
                <a:lnTo>
                  <a:pt x="72" y="352"/>
                </a:lnTo>
                <a:lnTo>
                  <a:pt x="64" y="352"/>
                </a:lnTo>
                <a:lnTo>
                  <a:pt x="52" y="352"/>
                </a:lnTo>
                <a:lnTo>
                  <a:pt x="46" y="352"/>
                </a:lnTo>
                <a:lnTo>
                  <a:pt x="40" y="352"/>
                </a:lnTo>
                <a:lnTo>
                  <a:pt x="36" y="350"/>
                </a:lnTo>
                <a:lnTo>
                  <a:pt x="0" y="348"/>
                </a:lnTo>
                <a:lnTo>
                  <a:pt x="8" y="238"/>
                </a:lnTo>
                <a:lnTo>
                  <a:pt x="10" y="206"/>
                </a:lnTo>
                <a:lnTo>
                  <a:pt x="12" y="184"/>
                </a:lnTo>
                <a:lnTo>
                  <a:pt x="12" y="176"/>
                </a:lnTo>
                <a:lnTo>
                  <a:pt x="12" y="162"/>
                </a:lnTo>
                <a:lnTo>
                  <a:pt x="18" y="76"/>
                </a:lnTo>
                <a:lnTo>
                  <a:pt x="18" y="68"/>
                </a:lnTo>
                <a:lnTo>
                  <a:pt x="20" y="56"/>
                </a:lnTo>
                <a:lnTo>
                  <a:pt x="20" y="40"/>
                </a:lnTo>
                <a:lnTo>
                  <a:pt x="22" y="30"/>
                </a:lnTo>
                <a:lnTo>
                  <a:pt x="24" y="6"/>
                </a:lnTo>
                <a:lnTo>
                  <a:pt x="24" y="0"/>
                </a:lnTo>
                <a:lnTo>
                  <a:pt x="26" y="0"/>
                </a:lnTo>
                <a:lnTo>
                  <a:pt x="40" y="0"/>
                </a:lnTo>
                <a:lnTo>
                  <a:pt x="44" y="2"/>
                </a:lnTo>
                <a:lnTo>
                  <a:pt x="46" y="2"/>
                </a:lnTo>
                <a:lnTo>
                  <a:pt x="50" y="2"/>
                </a:lnTo>
                <a:lnTo>
                  <a:pt x="52" y="2"/>
                </a:lnTo>
                <a:lnTo>
                  <a:pt x="56" y="2"/>
                </a:lnTo>
                <a:lnTo>
                  <a:pt x="60" y="2"/>
                </a:lnTo>
                <a:lnTo>
                  <a:pt x="64" y="2"/>
                </a:lnTo>
                <a:lnTo>
                  <a:pt x="70" y="2"/>
                </a:lnTo>
                <a:lnTo>
                  <a:pt x="82" y="2"/>
                </a:lnTo>
                <a:lnTo>
                  <a:pt x="96" y="4"/>
                </a:lnTo>
                <a:lnTo>
                  <a:pt x="104" y="4"/>
                </a:lnTo>
                <a:lnTo>
                  <a:pt x="112" y="4"/>
                </a:lnTo>
                <a:lnTo>
                  <a:pt x="120" y="4"/>
                </a:lnTo>
                <a:lnTo>
                  <a:pt x="128" y="6"/>
                </a:lnTo>
                <a:lnTo>
                  <a:pt x="132" y="6"/>
                </a:lnTo>
                <a:lnTo>
                  <a:pt x="136" y="6"/>
                </a:lnTo>
                <a:lnTo>
                  <a:pt x="152" y="6"/>
                </a:lnTo>
                <a:lnTo>
                  <a:pt x="156" y="8"/>
                </a:lnTo>
                <a:lnTo>
                  <a:pt x="162" y="8"/>
                </a:lnTo>
                <a:lnTo>
                  <a:pt x="208" y="8"/>
                </a:lnTo>
                <a:lnTo>
                  <a:pt x="216" y="10"/>
                </a:lnTo>
                <a:lnTo>
                  <a:pt x="266" y="12"/>
                </a:lnTo>
                <a:lnTo>
                  <a:pt x="280" y="12"/>
                </a:lnTo>
                <a:lnTo>
                  <a:pt x="292" y="12"/>
                </a:lnTo>
                <a:lnTo>
                  <a:pt x="302" y="12"/>
                </a:lnTo>
                <a:lnTo>
                  <a:pt x="308" y="14"/>
                </a:lnTo>
                <a:lnTo>
                  <a:pt x="316" y="14"/>
                </a:lnTo>
                <a:lnTo>
                  <a:pt x="324" y="14"/>
                </a:lnTo>
                <a:lnTo>
                  <a:pt x="330" y="14"/>
                </a:lnTo>
                <a:lnTo>
                  <a:pt x="338" y="14"/>
                </a:lnTo>
                <a:lnTo>
                  <a:pt x="344" y="14"/>
                </a:lnTo>
                <a:lnTo>
                  <a:pt x="350" y="14"/>
                </a:lnTo>
                <a:lnTo>
                  <a:pt x="362" y="14"/>
                </a:lnTo>
                <a:lnTo>
                  <a:pt x="366" y="14"/>
                </a:lnTo>
                <a:lnTo>
                  <a:pt x="376" y="14"/>
                </a:lnTo>
                <a:lnTo>
                  <a:pt x="382" y="14"/>
                </a:lnTo>
                <a:lnTo>
                  <a:pt x="386" y="14"/>
                </a:lnTo>
                <a:lnTo>
                  <a:pt x="394" y="14"/>
                </a:lnTo>
                <a:lnTo>
                  <a:pt x="400" y="16"/>
                </a:lnTo>
                <a:lnTo>
                  <a:pt x="408" y="16"/>
                </a:lnTo>
                <a:lnTo>
                  <a:pt x="416" y="16"/>
                </a:lnTo>
                <a:lnTo>
                  <a:pt x="420" y="16"/>
                </a:lnTo>
                <a:lnTo>
                  <a:pt x="424" y="16"/>
                </a:lnTo>
                <a:lnTo>
                  <a:pt x="434" y="16"/>
                </a:lnTo>
                <a:lnTo>
                  <a:pt x="456" y="16"/>
                </a:lnTo>
                <a:lnTo>
                  <a:pt x="480" y="16"/>
                </a:lnTo>
                <a:lnTo>
                  <a:pt x="482" y="16"/>
                </a:lnTo>
                <a:lnTo>
                  <a:pt x="498" y="16"/>
                </a:lnTo>
                <a:lnTo>
                  <a:pt x="508" y="18"/>
                </a:lnTo>
                <a:lnTo>
                  <a:pt x="516" y="18"/>
                </a:lnTo>
                <a:lnTo>
                  <a:pt x="520" y="18"/>
                </a:lnTo>
                <a:lnTo>
                  <a:pt x="534" y="18"/>
                </a:lnTo>
                <a:lnTo>
                  <a:pt x="538" y="18"/>
                </a:lnTo>
                <a:lnTo>
                  <a:pt x="562" y="18"/>
                </a:lnTo>
                <a:lnTo>
                  <a:pt x="574" y="18"/>
                </a:lnTo>
                <a:lnTo>
                  <a:pt x="580" y="18"/>
                </a:lnTo>
                <a:lnTo>
                  <a:pt x="586" y="18"/>
                </a:lnTo>
                <a:lnTo>
                  <a:pt x="592" y="18"/>
                </a:lnTo>
                <a:lnTo>
                  <a:pt x="598" y="18"/>
                </a:lnTo>
                <a:lnTo>
                  <a:pt x="632" y="18"/>
                </a:lnTo>
                <a:lnTo>
                  <a:pt x="664" y="18"/>
                </a:lnTo>
                <a:lnTo>
                  <a:pt x="666" y="18"/>
                </a:lnTo>
                <a:lnTo>
                  <a:pt x="668" y="20"/>
                </a:lnTo>
                <a:lnTo>
                  <a:pt x="682" y="32"/>
                </a:lnTo>
                <a:lnTo>
                  <a:pt x="686" y="32"/>
                </a:lnTo>
                <a:lnTo>
                  <a:pt x="690" y="32"/>
                </a:lnTo>
                <a:lnTo>
                  <a:pt x="692" y="28"/>
                </a:lnTo>
                <a:lnTo>
                  <a:pt x="700" y="28"/>
                </a:lnTo>
                <a:lnTo>
                  <a:pt x="706" y="38"/>
                </a:lnTo>
                <a:lnTo>
                  <a:pt x="708" y="48"/>
                </a:lnTo>
                <a:lnTo>
                  <a:pt x="704" y="48"/>
                </a:lnTo>
                <a:lnTo>
                  <a:pt x="700" y="48"/>
                </a:lnTo>
                <a:lnTo>
                  <a:pt x="698" y="48"/>
                </a:lnTo>
                <a:lnTo>
                  <a:pt x="684" y="68"/>
                </a:lnTo>
                <a:lnTo>
                  <a:pt x="686" y="74"/>
                </a:lnTo>
                <a:lnTo>
                  <a:pt x="692" y="80"/>
                </a:lnTo>
                <a:lnTo>
                  <a:pt x="700" y="88"/>
                </a:lnTo>
                <a:lnTo>
                  <a:pt x="704" y="94"/>
                </a:lnTo>
                <a:lnTo>
                  <a:pt x="706" y="98"/>
                </a:lnTo>
                <a:lnTo>
                  <a:pt x="712" y="110"/>
                </a:lnTo>
                <a:lnTo>
                  <a:pt x="720" y="112"/>
                </a:lnTo>
                <a:lnTo>
                  <a:pt x="722" y="114"/>
                </a:lnTo>
                <a:lnTo>
                  <a:pt x="734" y="120"/>
                </a:lnTo>
                <a:lnTo>
                  <a:pt x="734" y="206"/>
                </a:lnTo>
                <a:lnTo>
                  <a:pt x="734" y="266"/>
                </a:lnTo>
                <a:lnTo>
                  <a:pt x="736" y="274"/>
                </a:lnTo>
                <a:lnTo>
                  <a:pt x="736" y="284"/>
                </a:lnTo>
                <a:lnTo>
                  <a:pt x="736" y="310"/>
                </a:lnTo>
                <a:lnTo>
                  <a:pt x="736" y="334"/>
                </a:lnTo>
                <a:lnTo>
                  <a:pt x="736" y="346"/>
                </a:lnTo>
                <a:lnTo>
                  <a:pt x="736" y="350"/>
                </a:lnTo>
                <a:lnTo>
                  <a:pt x="736" y="36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19" name="Freeform 426"/>
          <p:cNvSpPr>
            <a:spLocks/>
          </p:cNvSpPr>
          <p:nvPr/>
        </p:nvSpPr>
        <p:spPr bwMode="auto">
          <a:xfrm>
            <a:off x="7504113" y="2727325"/>
            <a:ext cx="168275" cy="257175"/>
          </a:xfrm>
          <a:custGeom>
            <a:avLst/>
            <a:gdLst>
              <a:gd name="T0" fmla="*/ 32 w 106"/>
              <a:gd name="T1" fmla="*/ 2 h 162"/>
              <a:gd name="T2" fmla="*/ 30 w 106"/>
              <a:gd name="T3" fmla="*/ 6 h 162"/>
              <a:gd name="T4" fmla="*/ 22 w 106"/>
              <a:gd name="T5" fmla="*/ 24 h 162"/>
              <a:gd name="T6" fmla="*/ 20 w 106"/>
              <a:gd name="T7" fmla="*/ 30 h 162"/>
              <a:gd name="T8" fmla="*/ 28 w 106"/>
              <a:gd name="T9" fmla="*/ 46 h 162"/>
              <a:gd name="T10" fmla="*/ 34 w 106"/>
              <a:gd name="T11" fmla="*/ 50 h 162"/>
              <a:gd name="T12" fmla="*/ 44 w 106"/>
              <a:gd name="T13" fmla="*/ 60 h 162"/>
              <a:gd name="T14" fmla="*/ 50 w 106"/>
              <a:gd name="T15" fmla="*/ 66 h 162"/>
              <a:gd name="T16" fmla="*/ 52 w 106"/>
              <a:gd name="T17" fmla="*/ 72 h 162"/>
              <a:gd name="T18" fmla="*/ 52 w 106"/>
              <a:gd name="T19" fmla="*/ 78 h 162"/>
              <a:gd name="T20" fmla="*/ 54 w 106"/>
              <a:gd name="T21" fmla="*/ 86 h 162"/>
              <a:gd name="T22" fmla="*/ 68 w 106"/>
              <a:gd name="T23" fmla="*/ 102 h 162"/>
              <a:gd name="T24" fmla="*/ 82 w 106"/>
              <a:gd name="T25" fmla="*/ 112 h 162"/>
              <a:gd name="T26" fmla="*/ 90 w 106"/>
              <a:gd name="T27" fmla="*/ 124 h 162"/>
              <a:gd name="T28" fmla="*/ 86 w 106"/>
              <a:gd name="T29" fmla="*/ 136 h 162"/>
              <a:gd name="T30" fmla="*/ 90 w 106"/>
              <a:gd name="T31" fmla="*/ 138 h 162"/>
              <a:gd name="T32" fmla="*/ 92 w 106"/>
              <a:gd name="T33" fmla="*/ 136 h 162"/>
              <a:gd name="T34" fmla="*/ 100 w 106"/>
              <a:gd name="T35" fmla="*/ 134 h 162"/>
              <a:gd name="T36" fmla="*/ 106 w 106"/>
              <a:gd name="T37" fmla="*/ 146 h 162"/>
              <a:gd name="T38" fmla="*/ 106 w 106"/>
              <a:gd name="T39" fmla="*/ 148 h 162"/>
              <a:gd name="T40" fmla="*/ 106 w 106"/>
              <a:gd name="T41" fmla="*/ 150 h 162"/>
              <a:gd name="T42" fmla="*/ 104 w 106"/>
              <a:gd name="T43" fmla="*/ 150 h 162"/>
              <a:gd name="T44" fmla="*/ 102 w 106"/>
              <a:gd name="T45" fmla="*/ 150 h 162"/>
              <a:gd name="T46" fmla="*/ 96 w 106"/>
              <a:gd name="T47" fmla="*/ 150 h 162"/>
              <a:gd name="T48" fmla="*/ 86 w 106"/>
              <a:gd name="T49" fmla="*/ 154 h 162"/>
              <a:gd name="T50" fmla="*/ 68 w 106"/>
              <a:gd name="T51" fmla="*/ 158 h 162"/>
              <a:gd name="T52" fmla="*/ 66 w 106"/>
              <a:gd name="T53" fmla="*/ 158 h 162"/>
              <a:gd name="T54" fmla="*/ 50 w 106"/>
              <a:gd name="T55" fmla="*/ 162 h 162"/>
              <a:gd name="T56" fmla="*/ 42 w 106"/>
              <a:gd name="T57" fmla="*/ 162 h 162"/>
              <a:gd name="T58" fmla="*/ 30 w 106"/>
              <a:gd name="T59" fmla="*/ 120 h 162"/>
              <a:gd name="T60" fmla="*/ 30 w 106"/>
              <a:gd name="T61" fmla="*/ 116 h 162"/>
              <a:gd name="T62" fmla="*/ 28 w 106"/>
              <a:gd name="T63" fmla="*/ 112 h 162"/>
              <a:gd name="T64" fmla="*/ 24 w 106"/>
              <a:gd name="T65" fmla="*/ 98 h 162"/>
              <a:gd name="T66" fmla="*/ 22 w 106"/>
              <a:gd name="T67" fmla="*/ 92 h 162"/>
              <a:gd name="T68" fmla="*/ 22 w 106"/>
              <a:gd name="T69" fmla="*/ 88 h 162"/>
              <a:gd name="T70" fmla="*/ 20 w 106"/>
              <a:gd name="T71" fmla="*/ 86 h 162"/>
              <a:gd name="T72" fmla="*/ 16 w 106"/>
              <a:gd name="T73" fmla="*/ 74 h 162"/>
              <a:gd name="T74" fmla="*/ 12 w 106"/>
              <a:gd name="T75" fmla="*/ 60 h 162"/>
              <a:gd name="T76" fmla="*/ 12 w 106"/>
              <a:gd name="T77" fmla="*/ 56 h 162"/>
              <a:gd name="T78" fmla="*/ 2 w 106"/>
              <a:gd name="T79" fmla="*/ 28 h 162"/>
              <a:gd name="T80" fmla="*/ 0 w 106"/>
              <a:gd name="T81" fmla="*/ 20 h 162"/>
              <a:gd name="T82" fmla="*/ 2 w 106"/>
              <a:gd name="T83" fmla="*/ 20 h 162"/>
              <a:gd name="T84" fmla="*/ 2 w 106"/>
              <a:gd name="T85" fmla="*/ 18 h 162"/>
              <a:gd name="T86" fmla="*/ 2 w 106"/>
              <a:gd name="T87" fmla="*/ 14 h 162"/>
              <a:gd name="T88" fmla="*/ 4 w 106"/>
              <a:gd name="T89" fmla="*/ 12 h 162"/>
              <a:gd name="T90" fmla="*/ 4 w 106"/>
              <a:gd name="T91" fmla="*/ 10 h 162"/>
              <a:gd name="T92" fmla="*/ 6 w 106"/>
              <a:gd name="T93" fmla="*/ 6 h 162"/>
              <a:gd name="T94" fmla="*/ 8 w 106"/>
              <a:gd name="T95" fmla="*/ 4 h 162"/>
              <a:gd name="T96" fmla="*/ 10 w 106"/>
              <a:gd name="T97" fmla="*/ 4 h 162"/>
              <a:gd name="T98" fmla="*/ 12 w 106"/>
              <a:gd name="T99" fmla="*/ 2 h 162"/>
              <a:gd name="T100" fmla="*/ 16 w 106"/>
              <a:gd name="T101" fmla="*/ 2 h 162"/>
              <a:gd name="T102" fmla="*/ 18 w 106"/>
              <a:gd name="T103" fmla="*/ 0 h 162"/>
              <a:gd name="T104" fmla="*/ 22 w 106"/>
              <a:gd name="T105" fmla="*/ 0 h 162"/>
              <a:gd name="T106" fmla="*/ 24 w 106"/>
              <a:gd name="T107" fmla="*/ 0 h 162"/>
              <a:gd name="T108" fmla="*/ 28 w 106"/>
              <a:gd name="T109" fmla="*/ 0 h 162"/>
              <a:gd name="T110" fmla="*/ 32 w 106"/>
              <a:gd name="T11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 h="162">
                <a:moveTo>
                  <a:pt x="32" y="2"/>
                </a:moveTo>
                <a:lnTo>
                  <a:pt x="30" y="6"/>
                </a:lnTo>
                <a:lnTo>
                  <a:pt x="22" y="24"/>
                </a:lnTo>
                <a:lnTo>
                  <a:pt x="20" y="30"/>
                </a:lnTo>
                <a:lnTo>
                  <a:pt x="28" y="46"/>
                </a:lnTo>
                <a:lnTo>
                  <a:pt x="34" y="50"/>
                </a:lnTo>
                <a:lnTo>
                  <a:pt x="44" y="60"/>
                </a:lnTo>
                <a:lnTo>
                  <a:pt x="50" y="66"/>
                </a:lnTo>
                <a:lnTo>
                  <a:pt x="52" y="72"/>
                </a:lnTo>
                <a:lnTo>
                  <a:pt x="52" y="78"/>
                </a:lnTo>
                <a:lnTo>
                  <a:pt x="54" y="86"/>
                </a:lnTo>
                <a:lnTo>
                  <a:pt x="68" y="102"/>
                </a:lnTo>
                <a:lnTo>
                  <a:pt x="82" y="112"/>
                </a:lnTo>
                <a:lnTo>
                  <a:pt x="90" y="124"/>
                </a:lnTo>
                <a:lnTo>
                  <a:pt x="86" y="136"/>
                </a:lnTo>
                <a:lnTo>
                  <a:pt x="90" y="138"/>
                </a:lnTo>
                <a:lnTo>
                  <a:pt x="92" y="136"/>
                </a:lnTo>
                <a:lnTo>
                  <a:pt x="100" y="134"/>
                </a:lnTo>
                <a:lnTo>
                  <a:pt x="106" y="146"/>
                </a:lnTo>
                <a:lnTo>
                  <a:pt x="106" y="148"/>
                </a:lnTo>
                <a:lnTo>
                  <a:pt x="106" y="150"/>
                </a:lnTo>
                <a:lnTo>
                  <a:pt x="104" y="150"/>
                </a:lnTo>
                <a:lnTo>
                  <a:pt x="102" y="150"/>
                </a:lnTo>
                <a:lnTo>
                  <a:pt x="96" y="150"/>
                </a:lnTo>
                <a:lnTo>
                  <a:pt x="86" y="154"/>
                </a:lnTo>
                <a:lnTo>
                  <a:pt x="68" y="158"/>
                </a:lnTo>
                <a:lnTo>
                  <a:pt x="66" y="158"/>
                </a:lnTo>
                <a:lnTo>
                  <a:pt x="50" y="162"/>
                </a:lnTo>
                <a:lnTo>
                  <a:pt x="42" y="162"/>
                </a:lnTo>
                <a:lnTo>
                  <a:pt x="30" y="120"/>
                </a:lnTo>
                <a:lnTo>
                  <a:pt x="30" y="116"/>
                </a:lnTo>
                <a:lnTo>
                  <a:pt x="28" y="112"/>
                </a:lnTo>
                <a:lnTo>
                  <a:pt x="24" y="98"/>
                </a:lnTo>
                <a:lnTo>
                  <a:pt x="22" y="92"/>
                </a:lnTo>
                <a:lnTo>
                  <a:pt x="22" y="88"/>
                </a:lnTo>
                <a:lnTo>
                  <a:pt x="20" y="86"/>
                </a:lnTo>
                <a:lnTo>
                  <a:pt x="16" y="74"/>
                </a:lnTo>
                <a:lnTo>
                  <a:pt x="12" y="60"/>
                </a:lnTo>
                <a:lnTo>
                  <a:pt x="12" y="56"/>
                </a:lnTo>
                <a:lnTo>
                  <a:pt x="2" y="28"/>
                </a:lnTo>
                <a:lnTo>
                  <a:pt x="0" y="20"/>
                </a:lnTo>
                <a:lnTo>
                  <a:pt x="2" y="20"/>
                </a:lnTo>
                <a:lnTo>
                  <a:pt x="2" y="18"/>
                </a:lnTo>
                <a:lnTo>
                  <a:pt x="2" y="14"/>
                </a:lnTo>
                <a:lnTo>
                  <a:pt x="4" y="12"/>
                </a:lnTo>
                <a:lnTo>
                  <a:pt x="4" y="10"/>
                </a:lnTo>
                <a:lnTo>
                  <a:pt x="6" y="6"/>
                </a:lnTo>
                <a:lnTo>
                  <a:pt x="8" y="4"/>
                </a:lnTo>
                <a:lnTo>
                  <a:pt x="10" y="4"/>
                </a:lnTo>
                <a:lnTo>
                  <a:pt x="12" y="2"/>
                </a:lnTo>
                <a:lnTo>
                  <a:pt x="16" y="2"/>
                </a:lnTo>
                <a:lnTo>
                  <a:pt x="18" y="0"/>
                </a:lnTo>
                <a:lnTo>
                  <a:pt x="22" y="0"/>
                </a:lnTo>
                <a:lnTo>
                  <a:pt x="24" y="0"/>
                </a:lnTo>
                <a:lnTo>
                  <a:pt x="28" y="0"/>
                </a:lnTo>
                <a:lnTo>
                  <a:pt x="32" y="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0" name="Freeform 427"/>
          <p:cNvSpPr>
            <a:spLocks/>
          </p:cNvSpPr>
          <p:nvPr/>
        </p:nvSpPr>
        <p:spPr bwMode="auto">
          <a:xfrm>
            <a:off x="7335838" y="2930525"/>
            <a:ext cx="34925" cy="34925"/>
          </a:xfrm>
          <a:custGeom>
            <a:avLst/>
            <a:gdLst>
              <a:gd name="T0" fmla="*/ 14 w 22"/>
              <a:gd name="T1" fmla="*/ 22 h 22"/>
              <a:gd name="T2" fmla="*/ 14 w 22"/>
              <a:gd name="T3" fmla="*/ 20 h 22"/>
              <a:gd name="T4" fmla="*/ 12 w 22"/>
              <a:gd name="T5" fmla="*/ 14 h 22"/>
              <a:gd name="T6" fmla="*/ 8 w 22"/>
              <a:gd name="T7" fmla="*/ 10 h 22"/>
              <a:gd name="T8" fmla="*/ 2 w 22"/>
              <a:gd name="T9" fmla="*/ 8 h 22"/>
              <a:gd name="T10" fmla="*/ 0 w 22"/>
              <a:gd name="T11" fmla="*/ 6 h 22"/>
              <a:gd name="T12" fmla="*/ 8 w 22"/>
              <a:gd name="T13" fmla="*/ 0 h 22"/>
              <a:gd name="T14" fmla="*/ 22 w 22"/>
              <a:gd name="T15" fmla="*/ 8 h 22"/>
              <a:gd name="T16" fmla="*/ 14 w 2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14" y="22"/>
                </a:moveTo>
                <a:lnTo>
                  <a:pt x="14" y="20"/>
                </a:lnTo>
                <a:lnTo>
                  <a:pt x="12" y="14"/>
                </a:lnTo>
                <a:lnTo>
                  <a:pt x="8" y="10"/>
                </a:lnTo>
                <a:lnTo>
                  <a:pt x="2" y="8"/>
                </a:lnTo>
                <a:lnTo>
                  <a:pt x="0" y="6"/>
                </a:lnTo>
                <a:lnTo>
                  <a:pt x="8" y="0"/>
                </a:lnTo>
                <a:lnTo>
                  <a:pt x="22" y="8"/>
                </a:lnTo>
                <a:lnTo>
                  <a:pt x="14" y="2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1" name="Freeform 428"/>
          <p:cNvSpPr>
            <a:spLocks/>
          </p:cNvSpPr>
          <p:nvPr/>
        </p:nvSpPr>
        <p:spPr bwMode="auto">
          <a:xfrm>
            <a:off x="6954838" y="2759075"/>
            <a:ext cx="714375" cy="327025"/>
          </a:xfrm>
          <a:custGeom>
            <a:avLst/>
            <a:gdLst>
              <a:gd name="T0" fmla="*/ 342 w 450"/>
              <a:gd name="T1" fmla="*/ 160 h 206"/>
              <a:gd name="T2" fmla="*/ 330 w 450"/>
              <a:gd name="T3" fmla="*/ 150 h 206"/>
              <a:gd name="T4" fmla="*/ 342 w 450"/>
              <a:gd name="T5" fmla="*/ 140 h 206"/>
              <a:gd name="T6" fmla="*/ 332 w 450"/>
              <a:gd name="T7" fmla="*/ 142 h 206"/>
              <a:gd name="T8" fmla="*/ 344 w 450"/>
              <a:gd name="T9" fmla="*/ 136 h 206"/>
              <a:gd name="T10" fmla="*/ 358 w 450"/>
              <a:gd name="T11" fmla="*/ 134 h 206"/>
              <a:gd name="T12" fmla="*/ 358 w 450"/>
              <a:gd name="T13" fmla="*/ 128 h 206"/>
              <a:gd name="T14" fmla="*/ 336 w 450"/>
              <a:gd name="T15" fmla="*/ 126 h 206"/>
              <a:gd name="T16" fmla="*/ 320 w 450"/>
              <a:gd name="T17" fmla="*/ 120 h 206"/>
              <a:gd name="T18" fmla="*/ 332 w 450"/>
              <a:gd name="T19" fmla="*/ 114 h 206"/>
              <a:gd name="T20" fmla="*/ 342 w 450"/>
              <a:gd name="T21" fmla="*/ 112 h 206"/>
              <a:gd name="T22" fmla="*/ 318 w 450"/>
              <a:gd name="T23" fmla="*/ 106 h 206"/>
              <a:gd name="T24" fmla="*/ 316 w 450"/>
              <a:gd name="T25" fmla="*/ 98 h 206"/>
              <a:gd name="T26" fmla="*/ 326 w 450"/>
              <a:gd name="T27" fmla="*/ 94 h 206"/>
              <a:gd name="T28" fmla="*/ 330 w 450"/>
              <a:gd name="T29" fmla="*/ 76 h 206"/>
              <a:gd name="T30" fmla="*/ 326 w 450"/>
              <a:gd name="T31" fmla="*/ 48 h 206"/>
              <a:gd name="T32" fmla="*/ 336 w 450"/>
              <a:gd name="T33" fmla="*/ 16 h 206"/>
              <a:gd name="T34" fmla="*/ 326 w 450"/>
              <a:gd name="T35" fmla="*/ 40 h 206"/>
              <a:gd name="T36" fmla="*/ 314 w 450"/>
              <a:gd name="T37" fmla="*/ 44 h 206"/>
              <a:gd name="T38" fmla="*/ 296 w 450"/>
              <a:gd name="T39" fmla="*/ 58 h 206"/>
              <a:gd name="T40" fmla="*/ 302 w 450"/>
              <a:gd name="T41" fmla="*/ 68 h 206"/>
              <a:gd name="T42" fmla="*/ 298 w 450"/>
              <a:gd name="T43" fmla="*/ 70 h 206"/>
              <a:gd name="T44" fmla="*/ 284 w 450"/>
              <a:gd name="T45" fmla="*/ 68 h 206"/>
              <a:gd name="T46" fmla="*/ 296 w 450"/>
              <a:gd name="T47" fmla="*/ 76 h 206"/>
              <a:gd name="T48" fmla="*/ 304 w 450"/>
              <a:gd name="T49" fmla="*/ 106 h 206"/>
              <a:gd name="T50" fmla="*/ 310 w 450"/>
              <a:gd name="T51" fmla="*/ 150 h 206"/>
              <a:gd name="T52" fmla="*/ 324 w 450"/>
              <a:gd name="T53" fmla="*/ 160 h 206"/>
              <a:gd name="T54" fmla="*/ 306 w 450"/>
              <a:gd name="T55" fmla="*/ 162 h 206"/>
              <a:gd name="T56" fmla="*/ 292 w 450"/>
              <a:gd name="T57" fmla="*/ 142 h 206"/>
              <a:gd name="T58" fmla="*/ 304 w 450"/>
              <a:gd name="T59" fmla="*/ 166 h 206"/>
              <a:gd name="T60" fmla="*/ 328 w 450"/>
              <a:gd name="T61" fmla="*/ 180 h 206"/>
              <a:gd name="T62" fmla="*/ 338 w 450"/>
              <a:gd name="T63" fmla="*/ 190 h 206"/>
              <a:gd name="T64" fmla="*/ 314 w 450"/>
              <a:gd name="T65" fmla="*/ 188 h 206"/>
              <a:gd name="T66" fmla="*/ 304 w 450"/>
              <a:gd name="T67" fmla="*/ 186 h 206"/>
              <a:gd name="T68" fmla="*/ 282 w 450"/>
              <a:gd name="T69" fmla="*/ 186 h 206"/>
              <a:gd name="T70" fmla="*/ 260 w 450"/>
              <a:gd name="T71" fmla="*/ 174 h 206"/>
              <a:gd name="T72" fmla="*/ 240 w 450"/>
              <a:gd name="T73" fmla="*/ 166 h 206"/>
              <a:gd name="T74" fmla="*/ 252 w 450"/>
              <a:gd name="T75" fmla="*/ 142 h 206"/>
              <a:gd name="T76" fmla="*/ 262 w 450"/>
              <a:gd name="T77" fmla="*/ 116 h 206"/>
              <a:gd name="T78" fmla="*/ 218 w 450"/>
              <a:gd name="T79" fmla="*/ 104 h 206"/>
              <a:gd name="T80" fmla="*/ 206 w 450"/>
              <a:gd name="T81" fmla="*/ 106 h 206"/>
              <a:gd name="T82" fmla="*/ 202 w 450"/>
              <a:gd name="T83" fmla="*/ 88 h 206"/>
              <a:gd name="T84" fmla="*/ 172 w 450"/>
              <a:gd name="T85" fmla="*/ 78 h 206"/>
              <a:gd name="T86" fmla="*/ 122 w 450"/>
              <a:gd name="T87" fmla="*/ 48 h 206"/>
              <a:gd name="T88" fmla="*/ 102 w 450"/>
              <a:gd name="T89" fmla="*/ 68 h 206"/>
              <a:gd name="T90" fmla="*/ 82 w 450"/>
              <a:gd name="T91" fmla="*/ 74 h 206"/>
              <a:gd name="T92" fmla="*/ 54 w 450"/>
              <a:gd name="T93" fmla="*/ 90 h 206"/>
              <a:gd name="T94" fmla="*/ 40 w 450"/>
              <a:gd name="T95" fmla="*/ 90 h 206"/>
              <a:gd name="T96" fmla="*/ 10 w 450"/>
              <a:gd name="T97" fmla="*/ 126 h 206"/>
              <a:gd name="T98" fmla="*/ 116 w 450"/>
              <a:gd name="T99" fmla="*/ 46 h 206"/>
              <a:gd name="T100" fmla="*/ 348 w 450"/>
              <a:gd name="T101" fmla="*/ 8 h 206"/>
              <a:gd name="T102" fmla="*/ 366 w 450"/>
              <a:gd name="T103" fmla="*/ 66 h 206"/>
              <a:gd name="T104" fmla="*/ 374 w 450"/>
              <a:gd name="T105" fmla="*/ 92 h 206"/>
              <a:gd name="T106" fmla="*/ 396 w 450"/>
              <a:gd name="T107" fmla="*/ 142 h 206"/>
              <a:gd name="T108" fmla="*/ 442 w 450"/>
              <a:gd name="T109" fmla="*/ 130 h 206"/>
              <a:gd name="T110" fmla="*/ 444 w 450"/>
              <a:gd name="T111" fmla="*/ 158 h 206"/>
              <a:gd name="T112" fmla="*/ 422 w 450"/>
              <a:gd name="T113" fmla="*/ 188 h 206"/>
              <a:gd name="T114" fmla="*/ 406 w 450"/>
              <a:gd name="T115" fmla="*/ 196 h 206"/>
              <a:gd name="T116" fmla="*/ 392 w 450"/>
              <a:gd name="T117" fmla="*/ 200 h 206"/>
              <a:gd name="T118" fmla="*/ 384 w 450"/>
              <a:gd name="T119" fmla="*/ 200 h 206"/>
              <a:gd name="T120" fmla="*/ 378 w 450"/>
              <a:gd name="T121" fmla="*/ 15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0" h="206">
                <a:moveTo>
                  <a:pt x="364" y="176"/>
                </a:moveTo>
                <a:lnTo>
                  <a:pt x="358" y="170"/>
                </a:lnTo>
                <a:lnTo>
                  <a:pt x="348" y="164"/>
                </a:lnTo>
                <a:lnTo>
                  <a:pt x="342" y="160"/>
                </a:lnTo>
                <a:lnTo>
                  <a:pt x="342" y="166"/>
                </a:lnTo>
                <a:lnTo>
                  <a:pt x="340" y="164"/>
                </a:lnTo>
                <a:lnTo>
                  <a:pt x="328" y="152"/>
                </a:lnTo>
                <a:lnTo>
                  <a:pt x="330" y="150"/>
                </a:lnTo>
                <a:lnTo>
                  <a:pt x="336" y="148"/>
                </a:lnTo>
                <a:lnTo>
                  <a:pt x="338" y="146"/>
                </a:lnTo>
                <a:lnTo>
                  <a:pt x="340" y="142"/>
                </a:lnTo>
                <a:lnTo>
                  <a:pt x="342" y="140"/>
                </a:lnTo>
                <a:lnTo>
                  <a:pt x="340" y="138"/>
                </a:lnTo>
                <a:lnTo>
                  <a:pt x="336" y="140"/>
                </a:lnTo>
                <a:lnTo>
                  <a:pt x="336" y="142"/>
                </a:lnTo>
                <a:lnTo>
                  <a:pt x="332" y="142"/>
                </a:lnTo>
                <a:lnTo>
                  <a:pt x="330" y="142"/>
                </a:lnTo>
                <a:lnTo>
                  <a:pt x="330" y="136"/>
                </a:lnTo>
                <a:lnTo>
                  <a:pt x="340" y="134"/>
                </a:lnTo>
                <a:lnTo>
                  <a:pt x="344" y="136"/>
                </a:lnTo>
                <a:lnTo>
                  <a:pt x="348" y="136"/>
                </a:lnTo>
                <a:lnTo>
                  <a:pt x="352" y="136"/>
                </a:lnTo>
                <a:lnTo>
                  <a:pt x="354" y="136"/>
                </a:lnTo>
                <a:lnTo>
                  <a:pt x="358" y="134"/>
                </a:lnTo>
                <a:lnTo>
                  <a:pt x="358" y="132"/>
                </a:lnTo>
                <a:lnTo>
                  <a:pt x="360" y="130"/>
                </a:lnTo>
                <a:lnTo>
                  <a:pt x="358" y="126"/>
                </a:lnTo>
                <a:lnTo>
                  <a:pt x="358" y="128"/>
                </a:lnTo>
                <a:lnTo>
                  <a:pt x="356" y="132"/>
                </a:lnTo>
                <a:lnTo>
                  <a:pt x="354" y="132"/>
                </a:lnTo>
                <a:lnTo>
                  <a:pt x="350" y="132"/>
                </a:lnTo>
                <a:lnTo>
                  <a:pt x="336" y="126"/>
                </a:lnTo>
                <a:lnTo>
                  <a:pt x="334" y="120"/>
                </a:lnTo>
                <a:lnTo>
                  <a:pt x="324" y="130"/>
                </a:lnTo>
                <a:lnTo>
                  <a:pt x="322" y="130"/>
                </a:lnTo>
                <a:lnTo>
                  <a:pt x="320" y="120"/>
                </a:lnTo>
                <a:lnTo>
                  <a:pt x="322" y="112"/>
                </a:lnTo>
                <a:lnTo>
                  <a:pt x="326" y="110"/>
                </a:lnTo>
                <a:lnTo>
                  <a:pt x="330" y="112"/>
                </a:lnTo>
                <a:lnTo>
                  <a:pt x="332" y="114"/>
                </a:lnTo>
                <a:lnTo>
                  <a:pt x="334" y="116"/>
                </a:lnTo>
                <a:lnTo>
                  <a:pt x="336" y="116"/>
                </a:lnTo>
                <a:lnTo>
                  <a:pt x="340" y="116"/>
                </a:lnTo>
                <a:lnTo>
                  <a:pt x="342" y="112"/>
                </a:lnTo>
                <a:lnTo>
                  <a:pt x="336" y="102"/>
                </a:lnTo>
                <a:lnTo>
                  <a:pt x="326" y="94"/>
                </a:lnTo>
                <a:lnTo>
                  <a:pt x="320" y="102"/>
                </a:lnTo>
                <a:lnTo>
                  <a:pt x="318" y="106"/>
                </a:lnTo>
                <a:lnTo>
                  <a:pt x="316" y="110"/>
                </a:lnTo>
                <a:lnTo>
                  <a:pt x="316" y="106"/>
                </a:lnTo>
                <a:lnTo>
                  <a:pt x="314" y="100"/>
                </a:lnTo>
                <a:lnTo>
                  <a:pt x="316" y="98"/>
                </a:lnTo>
                <a:lnTo>
                  <a:pt x="316" y="90"/>
                </a:lnTo>
                <a:lnTo>
                  <a:pt x="320" y="92"/>
                </a:lnTo>
                <a:lnTo>
                  <a:pt x="324" y="94"/>
                </a:lnTo>
                <a:lnTo>
                  <a:pt x="326" y="94"/>
                </a:lnTo>
                <a:lnTo>
                  <a:pt x="328" y="92"/>
                </a:lnTo>
                <a:lnTo>
                  <a:pt x="330" y="90"/>
                </a:lnTo>
                <a:lnTo>
                  <a:pt x="336" y="72"/>
                </a:lnTo>
                <a:lnTo>
                  <a:pt x="330" y="76"/>
                </a:lnTo>
                <a:lnTo>
                  <a:pt x="324" y="84"/>
                </a:lnTo>
                <a:lnTo>
                  <a:pt x="316" y="74"/>
                </a:lnTo>
                <a:lnTo>
                  <a:pt x="322" y="54"/>
                </a:lnTo>
                <a:lnTo>
                  <a:pt x="326" y="48"/>
                </a:lnTo>
                <a:lnTo>
                  <a:pt x="336" y="42"/>
                </a:lnTo>
                <a:lnTo>
                  <a:pt x="346" y="22"/>
                </a:lnTo>
                <a:lnTo>
                  <a:pt x="346" y="18"/>
                </a:lnTo>
                <a:lnTo>
                  <a:pt x="336" y="16"/>
                </a:lnTo>
                <a:lnTo>
                  <a:pt x="324" y="26"/>
                </a:lnTo>
                <a:lnTo>
                  <a:pt x="322" y="34"/>
                </a:lnTo>
                <a:lnTo>
                  <a:pt x="328" y="36"/>
                </a:lnTo>
                <a:lnTo>
                  <a:pt x="326" y="40"/>
                </a:lnTo>
                <a:lnTo>
                  <a:pt x="318" y="48"/>
                </a:lnTo>
                <a:lnTo>
                  <a:pt x="316" y="50"/>
                </a:lnTo>
                <a:lnTo>
                  <a:pt x="314" y="46"/>
                </a:lnTo>
                <a:lnTo>
                  <a:pt x="314" y="44"/>
                </a:lnTo>
                <a:lnTo>
                  <a:pt x="310" y="40"/>
                </a:lnTo>
                <a:lnTo>
                  <a:pt x="302" y="48"/>
                </a:lnTo>
                <a:lnTo>
                  <a:pt x="302" y="52"/>
                </a:lnTo>
                <a:lnTo>
                  <a:pt x="296" y="58"/>
                </a:lnTo>
                <a:lnTo>
                  <a:pt x="292" y="62"/>
                </a:lnTo>
                <a:lnTo>
                  <a:pt x="296" y="66"/>
                </a:lnTo>
                <a:lnTo>
                  <a:pt x="298" y="68"/>
                </a:lnTo>
                <a:lnTo>
                  <a:pt x="302" y="68"/>
                </a:lnTo>
                <a:lnTo>
                  <a:pt x="304" y="68"/>
                </a:lnTo>
                <a:lnTo>
                  <a:pt x="304" y="70"/>
                </a:lnTo>
                <a:lnTo>
                  <a:pt x="300" y="70"/>
                </a:lnTo>
                <a:lnTo>
                  <a:pt x="298" y="70"/>
                </a:lnTo>
                <a:lnTo>
                  <a:pt x="294" y="70"/>
                </a:lnTo>
                <a:lnTo>
                  <a:pt x="292" y="68"/>
                </a:lnTo>
                <a:lnTo>
                  <a:pt x="286" y="68"/>
                </a:lnTo>
                <a:lnTo>
                  <a:pt x="284" y="68"/>
                </a:lnTo>
                <a:lnTo>
                  <a:pt x="282" y="70"/>
                </a:lnTo>
                <a:lnTo>
                  <a:pt x="284" y="70"/>
                </a:lnTo>
                <a:lnTo>
                  <a:pt x="292" y="74"/>
                </a:lnTo>
                <a:lnTo>
                  <a:pt x="296" y="76"/>
                </a:lnTo>
                <a:lnTo>
                  <a:pt x="300" y="78"/>
                </a:lnTo>
                <a:lnTo>
                  <a:pt x="304" y="82"/>
                </a:lnTo>
                <a:lnTo>
                  <a:pt x="308" y="94"/>
                </a:lnTo>
                <a:lnTo>
                  <a:pt x="304" y="106"/>
                </a:lnTo>
                <a:lnTo>
                  <a:pt x="300" y="114"/>
                </a:lnTo>
                <a:lnTo>
                  <a:pt x="302" y="128"/>
                </a:lnTo>
                <a:lnTo>
                  <a:pt x="310" y="148"/>
                </a:lnTo>
                <a:lnTo>
                  <a:pt x="310" y="150"/>
                </a:lnTo>
                <a:lnTo>
                  <a:pt x="312" y="152"/>
                </a:lnTo>
                <a:lnTo>
                  <a:pt x="314" y="154"/>
                </a:lnTo>
                <a:lnTo>
                  <a:pt x="318" y="158"/>
                </a:lnTo>
                <a:lnTo>
                  <a:pt x="324" y="160"/>
                </a:lnTo>
                <a:lnTo>
                  <a:pt x="326" y="166"/>
                </a:lnTo>
                <a:lnTo>
                  <a:pt x="326" y="170"/>
                </a:lnTo>
                <a:lnTo>
                  <a:pt x="322" y="170"/>
                </a:lnTo>
                <a:lnTo>
                  <a:pt x="306" y="162"/>
                </a:lnTo>
                <a:lnTo>
                  <a:pt x="298" y="158"/>
                </a:lnTo>
                <a:lnTo>
                  <a:pt x="294" y="148"/>
                </a:lnTo>
                <a:lnTo>
                  <a:pt x="294" y="144"/>
                </a:lnTo>
                <a:lnTo>
                  <a:pt x="292" y="142"/>
                </a:lnTo>
                <a:lnTo>
                  <a:pt x="290" y="138"/>
                </a:lnTo>
                <a:lnTo>
                  <a:pt x="296" y="160"/>
                </a:lnTo>
                <a:lnTo>
                  <a:pt x="298" y="162"/>
                </a:lnTo>
                <a:lnTo>
                  <a:pt x="304" y="166"/>
                </a:lnTo>
                <a:lnTo>
                  <a:pt x="318" y="174"/>
                </a:lnTo>
                <a:lnTo>
                  <a:pt x="322" y="176"/>
                </a:lnTo>
                <a:lnTo>
                  <a:pt x="330" y="174"/>
                </a:lnTo>
                <a:lnTo>
                  <a:pt x="328" y="180"/>
                </a:lnTo>
                <a:lnTo>
                  <a:pt x="330" y="184"/>
                </a:lnTo>
                <a:lnTo>
                  <a:pt x="334" y="184"/>
                </a:lnTo>
                <a:lnTo>
                  <a:pt x="336" y="186"/>
                </a:lnTo>
                <a:lnTo>
                  <a:pt x="338" y="190"/>
                </a:lnTo>
                <a:lnTo>
                  <a:pt x="342" y="202"/>
                </a:lnTo>
                <a:lnTo>
                  <a:pt x="338" y="200"/>
                </a:lnTo>
                <a:lnTo>
                  <a:pt x="316" y="190"/>
                </a:lnTo>
                <a:lnTo>
                  <a:pt x="314" y="188"/>
                </a:lnTo>
                <a:lnTo>
                  <a:pt x="312" y="186"/>
                </a:lnTo>
                <a:lnTo>
                  <a:pt x="308" y="186"/>
                </a:lnTo>
                <a:lnTo>
                  <a:pt x="306" y="186"/>
                </a:lnTo>
                <a:lnTo>
                  <a:pt x="304" y="186"/>
                </a:lnTo>
                <a:lnTo>
                  <a:pt x="302" y="186"/>
                </a:lnTo>
                <a:lnTo>
                  <a:pt x="300" y="186"/>
                </a:lnTo>
                <a:lnTo>
                  <a:pt x="296" y="188"/>
                </a:lnTo>
                <a:lnTo>
                  <a:pt x="282" y="186"/>
                </a:lnTo>
                <a:lnTo>
                  <a:pt x="276" y="184"/>
                </a:lnTo>
                <a:lnTo>
                  <a:pt x="270" y="178"/>
                </a:lnTo>
                <a:lnTo>
                  <a:pt x="262" y="172"/>
                </a:lnTo>
                <a:lnTo>
                  <a:pt x="260" y="174"/>
                </a:lnTo>
                <a:lnTo>
                  <a:pt x="248" y="182"/>
                </a:lnTo>
                <a:lnTo>
                  <a:pt x="244" y="178"/>
                </a:lnTo>
                <a:lnTo>
                  <a:pt x="240" y="170"/>
                </a:lnTo>
                <a:lnTo>
                  <a:pt x="240" y="166"/>
                </a:lnTo>
                <a:lnTo>
                  <a:pt x="240" y="162"/>
                </a:lnTo>
                <a:lnTo>
                  <a:pt x="244" y="154"/>
                </a:lnTo>
                <a:lnTo>
                  <a:pt x="252" y="144"/>
                </a:lnTo>
                <a:lnTo>
                  <a:pt x="252" y="142"/>
                </a:lnTo>
                <a:lnTo>
                  <a:pt x="256" y="142"/>
                </a:lnTo>
                <a:lnTo>
                  <a:pt x="256" y="134"/>
                </a:lnTo>
                <a:lnTo>
                  <a:pt x="254" y="130"/>
                </a:lnTo>
                <a:lnTo>
                  <a:pt x="262" y="116"/>
                </a:lnTo>
                <a:lnTo>
                  <a:pt x="248" y="108"/>
                </a:lnTo>
                <a:lnTo>
                  <a:pt x="240" y="114"/>
                </a:lnTo>
                <a:lnTo>
                  <a:pt x="226" y="106"/>
                </a:lnTo>
                <a:lnTo>
                  <a:pt x="218" y="104"/>
                </a:lnTo>
                <a:lnTo>
                  <a:pt x="214" y="106"/>
                </a:lnTo>
                <a:lnTo>
                  <a:pt x="210" y="106"/>
                </a:lnTo>
                <a:lnTo>
                  <a:pt x="208" y="106"/>
                </a:lnTo>
                <a:lnTo>
                  <a:pt x="206" y="106"/>
                </a:lnTo>
                <a:lnTo>
                  <a:pt x="198" y="100"/>
                </a:lnTo>
                <a:lnTo>
                  <a:pt x="198" y="96"/>
                </a:lnTo>
                <a:lnTo>
                  <a:pt x="202" y="94"/>
                </a:lnTo>
                <a:lnTo>
                  <a:pt x="202" y="88"/>
                </a:lnTo>
                <a:lnTo>
                  <a:pt x="192" y="84"/>
                </a:lnTo>
                <a:lnTo>
                  <a:pt x="184" y="82"/>
                </a:lnTo>
                <a:lnTo>
                  <a:pt x="174" y="82"/>
                </a:lnTo>
                <a:lnTo>
                  <a:pt x="172" y="78"/>
                </a:lnTo>
                <a:lnTo>
                  <a:pt x="152" y="54"/>
                </a:lnTo>
                <a:lnTo>
                  <a:pt x="126" y="48"/>
                </a:lnTo>
                <a:lnTo>
                  <a:pt x="124" y="48"/>
                </a:lnTo>
                <a:lnTo>
                  <a:pt x="122" y="48"/>
                </a:lnTo>
                <a:lnTo>
                  <a:pt x="102" y="60"/>
                </a:lnTo>
                <a:lnTo>
                  <a:pt x="102" y="62"/>
                </a:lnTo>
                <a:lnTo>
                  <a:pt x="100" y="66"/>
                </a:lnTo>
                <a:lnTo>
                  <a:pt x="102" y="68"/>
                </a:lnTo>
                <a:lnTo>
                  <a:pt x="100" y="72"/>
                </a:lnTo>
                <a:lnTo>
                  <a:pt x="96" y="74"/>
                </a:lnTo>
                <a:lnTo>
                  <a:pt x="86" y="74"/>
                </a:lnTo>
                <a:lnTo>
                  <a:pt x="82" y="74"/>
                </a:lnTo>
                <a:lnTo>
                  <a:pt x="80" y="74"/>
                </a:lnTo>
                <a:lnTo>
                  <a:pt x="70" y="70"/>
                </a:lnTo>
                <a:lnTo>
                  <a:pt x="60" y="80"/>
                </a:lnTo>
                <a:lnTo>
                  <a:pt x="54" y="90"/>
                </a:lnTo>
                <a:lnTo>
                  <a:pt x="52" y="90"/>
                </a:lnTo>
                <a:lnTo>
                  <a:pt x="48" y="88"/>
                </a:lnTo>
                <a:lnTo>
                  <a:pt x="46" y="88"/>
                </a:lnTo>
                <a:lnTo>
                  <a:pt x="40" y="90"/>
                </a:lnTo>
                <a:lnTo>
                  <a:pt x="38" y="96"/>
                </a:lnTo>
                <a:lnTo>
                  <a:pt x="34" y="102"/>
                </a:lnTo>
                <a:lnTo>
                  <a:pt x="12" y="124"/>
                </a:lnTo>
                <a:lnTo>
                  <a:pt x="10" y="126"/>
                </a:lnTo>
                <a:lnTo>
                  <a:pt x="6" y="106"/>
                </a:lnTo>
                <a:lnTo>
                  <a:pt x="0" y="70"/>
                </a:lnTo>
                <a:lnTo>
                  <a:pt x="0" y="68"/>
                </a:lnTo>
                <a:lnTo>
                  <a:pt x="116" y="46"/>
                </a:lnTo>
                <a:lnTo>
                  <a:pt x="232" y="24"/>
                </a:lnTo>
                <a:lnTo>
                  <a:pt x="348" y="0"/>
                </a:lnTo>
                <a:lnTo>
                  <a:pt x="346" y="0"/>
                </a:lnTo>
                <a:lnTo>
                  <a:pt x="348" y="8"/>
                </a:lnTo>
                <a:lnTo>
                  <a:pt x="358" y="36"/>
                </a:lnTo>
                <a:lnTo>
                  <a:pt x="358" y="40"/>
                </a:lnTo>
                <a:lnTo>
                  <a:pt x="362" y="54"/>
                </a:lnTo>
                <a:lnTo>
                  <a:pt x="366" y="66"/>
                </a:lnTo>
                <a:lnTo>
                  <a:pt x="368" y="68"/>
                </a:lnTo>
                <a:lnTo>
                  <a:pt x="368" y="72"/>
                </a:lnTo>
                <a:lnTo>
                  <a:pt x="370" y="78"/>
                </a:lnTo>
                <a:lnTo>
                  <a:pt x="374" y="92"/>
                </a:lnTo>
                <a:lnTo>
                  <a:pt x="376" y="96"/>
                </a:lnTo>
                <a:lnTo>
                  <a:pt x="376" y="100"/>
                </a:lnTo>
                <a:lnTo>
                  <a:pt x="388" y="142"/>
                </a:lnTo>
                <a:lnTo>
                  <a:pt x="396" y="142"/>
                </a:lnTo>
                <a:lnTo>
                  <a:pt x="412" y="138"/>
                </a:lnTo>
                <a:lnTo>
                  <a:pt x="414" y="138"/>
                </a:lnTo>
                <a:lnTo>
                  <a:pt x="432" y="134"/>
                </a:lnTo>
                <a:lnTo>
                  <a:pt x="442" y="130"/>
                </a:lnTo>
                <a:lnTo>
                  <a:pt x="448" y="130"/>
                </a:lnTo>
                <a:lnTo>
                  <a:pt x="450" y="144"/>
                </a:lnTo>
                <a:lnTo>
                  <a:pt x="446" y="156"/>
                </a:lnTo>
                <a:lnTo>
                  <a:pt x="444" y="158"/>
                </a:lnTo>
                <a:lnTo>
                  <a:pt x="434" y="174"/>
                </a:lnTo>
                <a:lnTo>
                  <a:pt x="432" y="178"/>
                </a:lnTo>
                <a:lnTo>
                  <a:pt x="432" y="184"/>
                </a:lnTo>
                <a:lnTo>
                  <a:pt x="422" y="188"/>
                </a:lnTo>
                <a:lnTo>
                  <a:pt x="410" y="192"/>
                </a:lnTo>
                <a:lnTo>
                  <a:pt x="408" y="196"/>
                </a:lnTo>
                <a:lnTo>
                  <a:pt x="408" y="198"/>
                </a:lnTo>
                <a:lnTo>
                  <a:pt x="406" y="196"/>
                </a:lnTo>
                <a:lnTo>
                  <a:pt x="402" y="196"/>
                </a:lnTo>
                <a:lnTo>
                  <a:pt x="398" y="198"/>
                </a:lnTo>
                <a:lnTo>
                  <a:pt x="396" y="198"/>
                </a:lnTo>
                <a:lnTo>
                  <a:pt x="392" y="200"/>
                </a:lnTo>
                <a:lnTo>
                  <a:pt x="392" y="202"/>
                </a:lnTo>
                <a:lnTo>
                  <a:pt x="390" y="206"/>
                </a:lnTo>
                <a:lnTo>
                  <a:pt x="386" y="204"/>
                </a:lnTo>
                <a:lnTo>
                  <a:pt x="384" y="200"/>
                </a:lnTo>
                <a:lnTo>
                  <a:pt x="384" y="188"/>
                </a:lnTo>
                <a:lnTo>
                  <a:pt x="378" y="182"/>
                </a:lnTo>
                <a:lnTo>
                  <a:pt x="376" y="170"/>
                </a:lnTo>
                <a:lnTo>
                  <a:pt x="378" y="152"/>
                </a:lnTo>
                <a:lnTo>
                  <a:pt x="364" y="172"/>
                </a:lnTo>
                <a:lnTo>
                  <a:pt x="364" y="17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2" name="Freeform 429"/>
          <p:cNvSpPr>
            <a:spLocks/>
          </p:cNvSpPr>
          <p:nvPr/>
        </p:nvSpPr>
        <p:spPr bwMode="auto">
          <a:xfrm>
            <a:off x="1312863" y="3317875"/>
            <a:ext cx="1082675" cy="1168400"/>
          </a:xfrm>
          <a:custGeom>
            <a:avLst/>
            <a:gdLst>
              <a:gd name="T0" fmla="*/ 22 w 682"/>
              <a:gd name="T1" fmla="*/ 476 h 736"/>
              <a:gd name="T2" fmla="*/ 32 w 682"/>
              <a:gd name="T3" fmla="*/ 480 h 736"/>
              <a:gd name="T4" fmla="*/ 48 w 682"/>
              <a:gd name="T5" fmla="*/ 454 h 736"/>
              <a:gd name="T6" fmla="*/ 40 w 682"/>
              <a:gd name="T7" fmla="*/ 444 h 736"/>
              <a:gd name="T8" fmla="*/ 28 w 682"/>
              <a:gd name="T9" fmla="*/ 438 h 736"/>
              <a:gd name="T10" fmla="*/ 32 w 682"/>
              <a:gd name="T11" fmla="*/ 428 h 736"/>
              <a:gd name="T12" fmla="*/ 32 w 682"/>
              <a:gd name="T13" fmla="*/ 412 h 736"/>
              <a:gd name="T14" fmla="*/ 42 w 682"/>
              <a:gd name="T15" fmla="*/ 398 h 736"/>
              <a:gd name="T16" fmla="*/ 66 w 682"/>
              <a:gd name="T17" fmla="*/ 360 h 736"/>
              <a:gd name="T18" fmla="*/ 68 w 682"/>
              <a:gd name="T19" fmla="*/ 340 h 736"/>
              <a:gd name="T20" fmla="*/ 82 w 682"/>
              <a:gd name="T21" fmla="*/ 326 h 736"/>
              <a:gd name="T22" fmla="*/ 94 w 682"/>
              <a:gd name="T23" fmla="*/ 322 h 736"/>
              <a:gd name="T24" fmla="*/ 116 w 682"/>
              <a:gd name="T25" fmla="*/ 304 h 736"/>
              <a:gd name="T26" fmla="*/ 110 w 682"/>
              <a:gd name="T27" fmla="*/ 298 h 736"/>
              <a:gd name="T28" fmla="*/ 98 w 682"/>
              <a:gd name="T29" fmla="*/ 286 h 736"/>
              <a:gd name="T30" fmla="*/ 96 w 682"/>
              <a:gd name="T31" fmla="*/ 264 h 736"/>
              <a:gd name="T32" fmla="*/ 86 w 682"/>
              <a:gd name="T33" fmla="*/ 240 h 736"/>
              <a:gd name="T34" fmla="*/ 84 w 682"/>
              <a:gd name="T35" fmla="*/ 214 h 736"/>
              <a:gd name="T36" fmla="*/ 92 w 682"/>
              <a:gd name="T37" fmla="*/ 202 h 736"/>
              <a:gd name="T38" fmla="*/ 96 w 682"/>
              <a:gd name="T39" fmla="*/ 180 h 736"/>
              <a:gd name="T40" fmla="*/ 96 w 682"/>
              <a:gd name="T41" fmla="*/ 134 h 736"/>
              <a:gd name="T42" fmla="*/ 98 w 682"/>
              <a:gd name="T43" fmla="*/ 106 h 736"/>
              <a:gd name="T44" fmla="*/ 102 w 682"/>
              <a:gd name="T45" fmla="*/ 90 h 736"/>
              <a:gd name="T46" fmla="*/ 120 w 682"/>
              <a:gd name="T47" fmla="*/ 86 h 736"/>
              <a:gd name="T48" fmla="*/ 142 w 682"/>
              <a:gd name="T49" fmla="*/ 100 h 736"/>
              <a:gd name="T50" fmla="*/ 150 w 682"/>
              <a:gd name="T51" fmla="*/ 110 h 736"/>
              <a:gd name="T52" fmla="*/ 160 w 682"/>
              <a:gd name="T53" fmla="*/ 106 h 736"/>
              <a:gd name="T54" fmla="*/ 188 w 682"/>
              <a:gd name="T55" fmla="*/ 10 h 736"/>
              <a:gd name="T56" fmla="*/ 192 w 682"/>
              <a:gd name="T57" fmla="*/ 2 h 736"/>
              <a:gd name="T58" fmla="*/ 214 w 682"/>
              <a:gd name="T59" fmla="*/ 4 h 736"/>
              <a:gd name="T60" fmla="*/ 240 w 682"/>
              <a:gd name="T61" fmla="*/ 10 h 736"/>
              <a:gd name="T62" fmla="*/ 272 w 682"/>
              <a:gd name="T63" fmla="*/ 14 h 736"/>
              <a:gd name="T64" fmla="*/ 324 w 682"/>
              <a:gd name="T65" fmla="*/ 24 h 736"/>
              <a:gd name="T66" fmla="*/ 354 w 682"/>
              <a:gd name="T67" fmla="*/ 30 h 736"/>
              <a:gd name="T68" fmla="*/ 370 w 682"/>
              <a:gd name="T69" fmla="*/ 32 h 736"/>
              <a:gd name="T70" fmla="*/ 386 w 682"/>
              <a:gd name="T71" fmla="*/ 36 h 736"/>
              <a:gd name="T72" fmla="*/ 408 w 682"/>
              <a:gd name="T73" fmla="*/ 38 h 736"/>
              <a:gd name="T74" fmla="*/ 426 w 682"/>
              <a:gd name="T75" fmla="*/ 42 h 736"/>
              <a:gd name="T76" fmla="*/ 564 w 682"/>
              <a:gd name="T77" fmla="*/ 62 h 736"/>
              <a:gd name="T78" fmla="*/ 676 w 682"/>
              <a:gd name="T79" fmla="*/ 114 h 736"/>
              <a:gd name="T80" fmla="*/ 660 w 682"/>
              <a:gd name="T81" fmla="*/ 216 h 736"/>
              <a:gd name="T82" fmla="*/ 650 w 682"/>
              <a:gd name="T83" fmla="*/ 282 h 736"/>
              <a:gd name="T84" fmla="*/ 636 w 682"/>
              <a:gd name="T85" fmla="*/ 378 h 736"/>
              <a:gd name="T86" fmla="*/ 616 w 682"/>
              <a:gd name="T87" fmla="*/ 502 h 736"/>
              <a:gd name="T88" fmla="*/ 604 w 682"/>
              <a:gd name="T89" fmla="*/ 582 h 736"/>
              <a:gd name="T90" fmla="*/ 594 w 682"/>
              <a:gd name="T91" fmla="*/ 652 h 736"/>
              <a:gd name="T92" fmla="*/ 584 w 682"/>
              <a:gd name="T93" fmla="*/ 716 h 736"/>
              <a:gd name="T94" fmla="*/ 532 w 682"/>
              <a:gd name="T95" fmla="*/ 728 h 736"/>
              <a:gd name="T96" fmla="*/ 446 w 682"/>
              <a:gd name="T97" fmla="*/ 716 h 736"/>
              <a:gd name="T98" fmla="*/ 278 w 682"/>
              <a:gd name="T99" fmla="*/ 656 h 736"/>
              <a:gd name="T100" fmla="*/ 190 w 682"/>
              <a:gd name="T101" fmla="*/ 606 h 736"/>
              <a:gd name="T102" fmla="*/ 108 w 682"/>
              <a:gd name="T103" fmla="*/ 560 h 736"/>
              <a:gd name="T104" fmla="*/ 46 w 682"/>
              <a:gd name="T105" fmla="*/ 526 h 736"/>
              <a:gd name="T106" fmla="*/ 0 w 682"/>
              <a:gd name="T107" fmla="*/ 500 h 736"/>
              <a:gd name="T108" fmla="*/ 16 w 682"/>
              <a:gd name="T109" fmla="*/ 478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2" h="736">
                <a:moveTo>
                  <a:pt x="16" y="478"/>
                </a:moveTo>
                <a:lnTo>
                  <a:pt x="20" y="474"/>
                </a:lnTo>
                <a:lnTo>
                  <a:pt x="22" y="476"/>
                </a:lnTo>
                <a:lnTo>
                  <a:pt x="28" y="478"/>
                </a:lnTo>
                <a:lnTo>
                  <a:pt x="30" y="478"/>
                </a:lnTo>
                <a:lnTo>
                  <a:pt x="32" y="480"/>
                </a:lnTo>
                <a:lnTo>
                  <a:pt x="34" y="478"/>
                </a:lnTo>
                <a:lnTo>
                  <a:pt x="46" y="466"/>
                </a:lnTo>
                <a:lnTo>
                  <a:pt x="48" y="454"/>
                </a:lnTo>
                <a:lnTo>
                  <a:pt x="44" y="446"/>
                </a:lnTo>
                <a:lnTo>
                  <a:pt x="42" y="444"/>
                </a:lnTo>
                <a:lnTo>
                  <a:pt x="40" y="444"/>
                </a:lnTo>
                <a:lnTo>
                  <a:pt x="36" y="444"/>
                </a:lnTo>
                <a:lnTo>
                  <a:pt x="30" y="442"/>
                </a:lnTo>
                <a:lnTo>
                  <a:pt x="28" y="438"/>
                </a:lnTo>
                <a:lnTo>
                  <a:pt x="28" y="436"/>
                </a:lnTo>
                <a:lnTo>
                  <a:pt x="28" y="432"/>
                </a:lnTo>
                <a:lnTo>
                  <a:pt x="32" y="428"/>
                </a:lnTo>
                <a:lnTo>
                  <a:pt x="34" y="422"/>
                </a:lnTo>
                <a:lnTo>
                  <a:pt x="32" y="418"/>
                </a:lnTo>
                <a:lnTo>
                  <a:pt x="32" y="412"/>
                </a:lnTo>
                <a:lnTo>
                  <a:pt x="30" y="408"/>
                </a:lnTo>
                <a:lnTo>
                  <a:pt x="32" y="400"/>
                </a:lnTo>
                <a:lnTo>
                  <a:pt x="42" y="398"/>
                </a:lnTo>
                <a:lnTo>
                  <a:pt x="56" y="384"/>
                </a:lnTo>
                <a:lnTo>
                  <a:pt x="64" y="366"/>
                </a:lnTo>
                <a:lnTo>
                  <a:pt x="66" y="360"/>
                </a:lnTo>
                <a:lnTo>
                  <a:pt x="66" y="350"/>
                </a:lnTo>
                <a:lnTo>
                  <a:pt x="66" y="340"/>
                </a:lnTo>
                <a:lnTo>
                  <a:pt x="68" y="340"/>
                </a:lnTo>
                <a:lnTo>
                  <a:pt x="74" y="336"/>
                </a:lnTo>
                <a:lnTo>
                  <a:pt x="80" y="334"/>
                </a:lnTo>
                <a:lnTo>
                  <a:pt x="82" y="326"/>
                </a:lnTo>
                <a:lnTo>
                  <a:pt x="86" y="324"/>
                </a:lnTo>
                <a:lnTo>
                  <a:pt x="88" y="322"/>
                </a:lnTo>
                <a:lnTo>
                  <a:pt x="94" y="322"/>
                </a:lnTo>
                <a:lnTo>
                  <a:pt x="104" y="318"/>
                </a:lnTo>
                <a:lnTo>
                  <a:pt x="118" y="310"/>
                </a:lnTo>
                <a:lnTo>
                  <a:pt x="116" y="304"/>
                </a:lnTo>
                <a:lnTo>
                  <a:pt x="114" y="302"/>
                </a:lnTo>
                <a:lnTo>
                  <a:pt x="114" y="300"/>
                </a:lnTo>
                <a:lnTo>
                  <a:pt x="110" y="298"/>
                </a:lnTo>
                <a:lnTo>
                  <a:pt x="108" y="296"/>
                </a:lnTo>
                <a:lnTo>
                  <a:pt x="104" y="292"/>
                </a:lnTo>
                <a:lnTo>
                  <a:pt x="98" y="286"/>
                </a:lnTo>
                <a:lnTo>
                  <a:pt x="96" y="278"/>
                </a:lnTo>
                <a:lnTo>
                  <a:pt x="96" y="274"/>
                </a:lnTo>
                <a:lnTo>
                  <a:pt x="96" y="264"/>
                </a:lnTo>
                <a:lnTo>
                  <a:pt x="92" y="256"/>
                </a:lnTo>
                <a:lnTo>
                  <a:pt x="90" y="248"/>
                </a:lnTo>
                <a:lnTo>
                  <a:pt x="86" y="240"/>
                </a:lnTo>
                <a:lnTo>
                  <a:pt x="80" y="230"/>
                </a:lnTo>
                <a:lnTo>
                  <a:pt x="84" y="218"/>
                </a:lnTo>
                <a:lnTo>
                  <a:pt x="84" y="214"/>
                </a:lnTo>
                <a:lnTo>
                  <a:pt x="86" y="202"/>
                </a:lnTo>
                <a:lnTo>
                  <a:pt x="88" y="202"/>
                </a:lnTo>
                <a:lnTo>
                  <a:pt x="92" y="202"/>
                </a:lnTo>
                <a:lnTo>
                  <a:pt x="94" y="196"/>
                </a:lnTo>
                <a:lnTo>
                  <a:pt x="96" y="192"/>
                </a:lnTo>
                <a:lnTo>
                  <a:pt x="96" y="180"/>
                </a:lnTo>
                <a:lnTo>
                  <a:pt x="96" y="174"/>
                </a:lnTo>
                <a:lnTo>
                  <a:pt x="96" y="150"/>
                </a:lnTo>
                <a:lnTo>
                  <a:pt x="96" y="134"/>
                </a:lnTo>
                <a:lnTo>
                  <a:pt x="98" y="122"/>
                </a:lnTo>
                <a:lnTo>
                  <a:pt x="100" y="112"/>
                </a:lnTo>
                <a:lnTo>
                  <a:pt x="98" y="106"/>
                </a:lnTo>
                <a:lnTo>
                  <a:pt x="96" y="104"/>
                </a:lnTo>
                <a:lnTo>
                  <a:pt x="100" y="92"/>
                </a:lnTo>
                <a:lnTo>
                  <a:pt x="102" y="90"/>
                </a:lnTo>
                <a:lnTo>
                  <a:pt x="106" y="88"/>
                </a:lnTo>
                <a:lnTo>
                  <a:pt x="112" y="86"/>
                </a:lnTo>
                <a:lnTo>
                  <a:pt x="120" y="86"/>
                </a:lnTo>
                <a:lnTo>
                  <a:pt x="138" y="92"/>
                </a:lnTo>
                <a:lnTo>
                  <a:pt x="142" y="96"/>
                </a:lnTo>
                <a:lnTo>
                  <a:pt x="142" y="100"/>
                </a:lnTo>
                <a:lnTo>
                  <a:pt x="146" y="106"/>
                </a:lnTo>
                <a:lnTo>
                  <a:pt x="148" y="108"/>
                </a:lnTo>
                <a:lnTo>
                  <a:pt x="150" y="110"/>
                </a:lnTo>
                <a:lnTo>
                  <a:pt x="154" y="110"/>
                </a:lnTo>
                <a:lnTo>
                  <a:pt x="158" y="108"/>
                </a:lnTo>
                <a:lnTo>
                  <a:pt x="160" y="106"/>
                </a:lnTo>
                <a:lnTo>
                  <a:pt x="170" y="92"/>
                </a:lnTo>
                <a:lnTo>
                  <a:pt x="182" y="42"/>
                </a:lnTo>
                <a:lnTo>
                  <a:pt x="188" y="10"/>
                </a:lnTo>
                <a:lnTo>
                  <a:pt x="190" y="2"/>
                </a:lnTo>
                <a:lnTo>
                  <a:pt x="192" y="0"/>
                </a:lnTo>
                <a:lnTo>
                  <a:pt x="192" y="2"/>
                </a:lnTo>
                <a:lnTo>
                  <a:pt x="200" y="2"/>
                </a:lnTo>
                <a:lnTo>
                  <a:pt x="206" y="2"/>
                </a:lnTo>
                <a:lnTo>
                  <a:pt x="214" y="4"/>
                </a:lnTo>
                <a:lnTo>
                  <a:pt x="220" y="6"/>
                </a:lnTo>
                <a:lnTo>
                  <a:pt x="224" y="6"/>
                </a:lnTo>
                <a:lnTo>
                  <a:pt x="240" y="10"/>
                </a:lnTo>
                <a:lnTo>
                  <a:pt x="246" y="10"/>
                </a:lnTo>
                <a:lnTo>
                  <a:pt x="258" y="14"/>
                </a:lnTo>
                <a:lnTo>
                  <a:pt x="272" y="14"/>
                </a:lnTo>
                <a:lnTo>
                  <a:pt x="276" y="16"/>
                </a:lnTo>
                <a:lnTo>
                  <a:pt x="310" y="22"/>
                </a:lnTo>
                <a:lnTo>
                  <a:pt x="324" y="24"/>
                </a:lnTo>
                <a:lnTo>
                  <a:pt x="328" y="26"/>
                </a:lnTo>
                <a:lnTo>
                  <a:pt x="330" y="26"/>
                </a:lnTo>
                <a:lnTo>
                  <a:pt x="354" y="30"/>
                </a:lnTo>
                <a:lnTo>
                  <a:pt x="358" y="30"/>
                </a:lnTo>
                <a:lnTo>
                  <a:pt x="366" y="32"/>
                </a:lnTo>
                <a:lnTo>
                  <a:pt x="370" y="32"/>
                </a:lnTo>
                <a:lnTo>
                  <a:pt x="374" y="32"/>
                </a:lnTo>
                <a:lnTo>
                  <a:pt x="378" y="34"/>
                </a:lnTo>
                <a:lnTo>
                  <a:pt x="386" y="36"/>
                </a:lnTo>
                <a:lnTo>
                  <a:pt x="398" y="38"/>
                </a:lnTo>
                <a:lnTo>
                  <a:pt x="404" y="38"/>
                </a:lnTo>
                <a:lnTo>
                  <a:pt x="408" y="38"/>
                </a:lnTo>
                <a:lnTo>
                  <a:pt x="414" y="40"/>
                </a:lnTo>
                <a:lnTo>
                  <a:pt x="418" y="40"/>
                </a:lnTo>
                <a:lnTo>
                  <a:pt x="426" y="42"/>
                </a:lnTo>
                <a:lnTo>
                  <a:pt x="430" y="42"/>
                </a:lnTo>
                <a:lnTo>
                  <a:pt x="448" y="46"/>
                </a:lnTo>
                <a:lnTo>
                  <a:pt x="564" y="62"/>
                </a:lnTo>
                <a:lnTo>
                  <a:pt x="682" y="80"/>
                </a:lnTo>
                <a:lnTo>
                  <a:pt x="680" y="92"/>
                </a:lnTo>
                <a:lnTo>
                  <a:pt x="676" y="114"/>
                </a:lnTo>
                <a:lnTo>
                  <a:pt x="672" y="134"/>
                </a:lnTo>
                <a:lnTo>
                  <a:pt x="670" y="152"/>
                </a:lnTo>
                <a:lnTo>
                  <a:pt x="660" y="216"/>
                </a:lnTo>
                <a:lnTo>
                  <a:pt x="654" y="256"/>
                </a:lnTo>
                <a:lnTo>
                  <a:pt x="652" y="268"/>
                </a:lnTo>
                <a:lnTo>
                  <a:pt x="650" y="282"/>
                </a:lnTo>
                <a:lnTo>
                  <a:pt x="644" y="322"/>
                </a:lnTo>
                <a:lnTo>
                  <a:pt x="640" y="342"/>
                </a:lnTo>
                <a:lnTo>
                  <a:pt x="636" y="378"/>
                </a:lnTo>
                <a:lnTo>
                  <a:pt x="626" y="436"/>
                </a:lnTo>
                <a:lnTo>
                  <a:pt x="622" y="466"/>
                </a:lnTo>
                <a:lnTo>
                  <a:pt x="616" y="502"/>
                </a:lnTo>
                <a:lnTo>
                  <a:pt x="610" y="540"/>
                </a:lnTo>
                <a:lnTo>
                  <a:pt x="608" y="556"/>
                </a:lnTo>
                <a:lnTo>
                  <a:pt x="604" y="582"/>
                </a:lnTo>
                <a:lnTo>
                  <a:pt x="600" y="606"/>
                </a:lnTo>
                <a:lnTo>
                  <a:pt x="596" y="630"/>
                </a:lnTo>
                <a:lnTo>
                  <a:pt x="594" y="652"/>
                </a:lnTo>
                <a:lnTo>
                  <a:pt x="590" y="668"/>
                </a:lnTo>
                <a:lnTo>
                  <a:pt x="588" y="688"/>
                </a:lnTo>
                <a:lnTo>
                  <a:pt x="584" y="716"/>
                </a:lnTo>
                <a:lnTo>
                  <a:pt x="580" y="736"/>
                </a:lnTo>
                <a:lnTo>
                  <a:pt x="578" y="736"/>
                </a:lnTo>
                <a:lnTo>
                  <a:pt x="532" y="728"/>
                </a:lnTo>
                <a:lnTo>
                  <a:pt x="492" y="724"/>
                </a:lnTo>
                <a:lnTo>
                  <a:pt x="452" y="718"/>
                </a:lnTo>
                <a:lnTo>
                  <a:pt x="446" y="716"/>
                </a:lnTo>
                <a:lnTo>
                  <a:pt x="368" y="704"/>
                </a:lnTo>
                <a:lnTo>
                  <a:pt x="330" y="684"/>
                </a:lnTo>
                <a:lnTo>
                  <a:pt x="278" y="656"/>
                </a:lnTo>
                <a:lnTo>
                  <a:pt x="244" y="636"/>
                </a:lnTo>
                <a:lnTo>
                  <a:pt x="224" y="626"/>
                </a:lnTo>
                <a:lnTo>
                  <a:pt x="190" y="606"/>
                </a:lnTo>
                <a:lnTo>
                  <a:pt x="170" y="596"/>
                </a:lnTo>
                <a:lnTo>
                  <a:pt x="142" y="580"/>
                </a:lnTo>
                <a:lnTo>
                  <a:pt x="108" y="560"/>
                </a:lnTo>
                <a:lnTo>
                  <a:pt x="92" y="552"/>
                </a:lnTo>
                <a:lnTo>
                  <a:pt x="74" y="540"/>
                </a:lnTo>
                <a:lnTo>
                  <a:pt x="46" y="526"/>
                </a:lnTo>
                <a:lnTo>
                  <a:pt x="22" y="512"/>
                </a:lnTo>
                <a:lnTo>
                  <a:pt x="2" y="500"/>
                </a:lnTo>
                <a:lnTo>
                  <a:pt x="0" y="500"/>
                </a:lnTo>
                <a:lnTo>
                  <a:pt x="4" y="494"/>
                </a:lnTo>
                <a:lnTo>
                  <a:pt x="14" y="480"/>
                </a:lnTo>
                <a:lnTo>
                  <a:pt x="16" y="47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3" name="Freeform 430"/>
          <p:cNvSpPr>
            <a:spLocks/>
          </p:cNvSpPr>
          <p:nvPr/>
        </p:nvSpPr>
        <p:spPr bwMode="auto">
          <a:xfrm>
            <a:off x="2233613" y="3444875"/>
            <a:ext cx="1120775" cy="1060450"/>
          </a:xfrm>
          <a:custGeom>
            <a:avLst/>
            <a:gdLst>
              <a:gd name="T0" fmla="*/ 4 w 706"/>
              <a:gd name="T1" fmla="*/ 636 h 668"/>
              <a:gd name="T2" fmla="*/ 14 w 706"/>
              <a:gd name="T3" fmla="*/ 572 h 668"/>
              <a:gd name="T4" fmla="*/ 24 w 706"/>
              <a:gd name="T5" fmla="*/ 502 h 668"/>
              <a:gd name="T6" fmla="*/ 36 w 706"/>
              <a:gd name="T7" fmla="*/ 422 h 668"/>
              <a:gd name="T8" fmla="*/ 56 w 706"/>
              <a:gd name="T9" fmla="*/ 298 h 668"/>
              <a:gd name="T10" fmla="*/ 70 w 706"/>
              <a:gd name="T11" fmla="*/ 202 h 668"/>
              <a:gd name="T12" fmla="*/ 80 w 706"/>
              <a:gd name="T13" fmla="*/ 136 h 668"/>
              <a:gd name="T14" fmla="*/ 96 w 706"/>
              <a:gd name="T15" fmla="*/ 34 h 668"/>
              <a:gd name="T16" fmla="*/ 162 w 706"/>
              <a:gd name="T17" fmla="*/ 8 h 668"/>
              <a:gd name="T18" fmla="*/ 180 w 706"/>
              <a:gd name="T19" fmla="*/ 10 h 668"/>
              <a:gd name="T20" fmla="*/ 208 w 706"/>
              <a:gd name="T21" fmla="*/ 14 h 668"/>
              <a:gd name="T22" fmla="*/ 262 w 706"/>
              <a:gd name="T23" fmla="*/ 20 h 668"/>
              <a:gd name="T24" fmla="*/ 294 w 706"/>
              <a:gd name="T25" fmla="*/ 24 h 668"/>
              <a:gd name="T26" fmla="*/ 354 w 706"/>
              <a:gd name="T27" fmla="*/ 30 h 668"/>
              <a:gd name="T28" fmla="*/ 374 w 706"/>
              <a:gd name="T29" fmla="*/ 32 h 668"/>
              <a:gd name="T30" fmla="*/ 400 w 706"/>
              <a:gd name="T31" fmla="*/ 36 h 668"/>
              <a:gd name="T32" fmla="*/ 456 w 706"/>
              <a:gd name="T33" fmla="*/ 42 h 668"/>
              <a:gd name="T34" fmla="*/ 550 w 706"/>
              <a:gd name="T35" fmla="*/ 50 h 668"/>
              <a:gd name="T36" fmla="*/ 600 w 706"/>
              <a:gd name="T37" fmla="*/ 54 h 668"/>
              <a:gd name="T38" fmla="*/ 626 w 706"/>
              <a:gd name="T39" fmla="*/ 56 h 668"/>
              <a:gd name="T40" fmla="*/ 652 w 706"/>
              <a:gd name="T41" fmla="*/ 58 h 668"/>
              <a:gd name="T42" fmla="*/ 682 w 706"/>
              <a:gd name="T43" fmla="*/ 60 h 668"/>
              <a:gd name="T44" fmla="*/ 700 w 706"/>
              <a:gd name="T45" fmla="*/ 70 h 668"/>
              <a:gd name="T46" fmla="*/ 698 w 706"/>
              <a:gd name="T47" fmla="*/ 90 h 668"/>
              <a:gd name="T48" fmla="*/ 696 w 706"/>
              <a:gd name="T49" fmla="*/ 106 h 668"/>
              <a:gd name="T50" fmla="*/ 696 w 706"/>
              <a:gd name="T51" fmla="*/ 120 h 668"/>
              <a:gd name="T52" fmla="*/ 688 w 706"/>
              <a:gd name="T53" fmla="*/ 146 h 668"/>
              <a:gd name="T54" fmla="*/ 668 w 706"/>
              <a:gd name="T55" fmla="*/ 386 h 668"/>
              <a:gd name="T56" fmla="*/ 660 w 706"/>
              <a:gd name="T57" fmla="*/ 472 h 668"/>
              <a:gd name="T58" fmla="*/ 656 w 706"/>
              <a:gd name="T59" fmla="*/ 528 h 668"/>
              <a:gd name="T60" fmla="*/ 646 w 706"/>
              <a:gd name="T61" fmla="*/ 644 h 668"/>
              <a:gd name="T62" fmla="*/ 616 w 706"/>
              <a:gd name="T63" fmla="*/ 642 h 668"/>
              <a:gd name="T64" fmla="*/ 494 w 706"/>
              <a:gd name="T65" fmla="*/ 632 h 668"/>
              <a:gd name="T66" fmla="*/ 468 w 706"/>
              <a:gd name="T67" fmla="*/ 630 h 668"/>
              <a:gd name="T68" fmla="*/ 446 w 706"/>
              <a:gd name="T69" fmla="*/ 628 h 668"/>
              <a:gd name="T70" fmla="*/ 416 w 706"/>
              <a:gd name="T71" fmla="*/ 624 h 668"/>
              <a:gd name="T72" fmla="*/ 392 w 706"/>
              <a:gd name="T73" fmla="*/ 622 h 668"/>
              <a:gd name="T74" fmla="*/ 346 w 706"/>
              <a:gd name="T75" fmla="*/ 618 h 668"/>
              <a:gd name="T76" fmla="*/ 264 w 706"/>
              <a:gd name="T77" fmla="*/ 610 h 668"/>
              <a:gd name="T78" fmla="*/ 276 w 706"/>
              <a:gd name="T79" fmla="*/ 636 h 668"/>
              <a:gd name="T80" fmla="*/ 218 w 706"/>
              <a:gd name="T81" fmla="*/ 630 h 668"/>
              <a:gd name="T82" fmla="*/ 200 w 706"/>
              <a:gd name="T83" fmla="*/ 628 h 668"/>
              <a:gd name="T84" fmla="*/ 186 w 706"/>
              <a:gd name="T85" fmla="*/ 626 h 668"/>
              <a:gd name="T86" fmla="*/ 164 w 706"/>
              <a:gd name="T87" fmla="*/ 622 h 668"/>
              <a:gd name="T88" fmla="*/ 128 w 706"/>
              <a:gd name="T89" fmla="*/ 618 h 668"/>
              <a:gd name="T90" fmla="*/ 96 w 706"/>
              <a:gd name="T91" fmla="*/ 624 h 668"/>
              <a:gd name="T92" fmla="*/ 92 w 706"/>
              <a:gd name="T93" fmla="*/ 656 h 668"/>
              <a:gd name="T94" fmla="*/ 28 w 706"/>
              <a:gd name="T95" fmla="*/ 66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6" h="668">
                <a:moveTo>
                  <a:pt x="24" y="658"/>
                </a:moveTo>
                <a:lnTo>
                  <a:pt x="0" y="656"/>
                </a:lnTo>
                <a:lnTo>
                  <a:pt x="4" y="636"/>
                </a:lnTo>
                <a:lnTo>
                  <a:pt x="8" y="608"/>
                </a:lnTo>
                <a:lnTo>
                  <a:pt x="10" y="588"/>
                </a:lnTo>
                <a:lnTo>
                  <a:pt x="14" y="572"/>
                </a:lnTo>
                <a:lnTo>
                  <a:pt x="16" y="550"/>
                </a:lnTo>
                <a:lnTo>
                  <a:pt x="20" y="526"/>
                </a:lnTo>
                <a:lnTo>
                  <a:pt x="24" y="502"/>
                </a:lnTo>
                <a:lnTo>
                  <a:pt x="28" y="476"/>
                </a:lnTo>
                <a:lnTo>
                  <a:pt x="30" y="460"/>
                </a:lnTo>
                <a:lnTo>
                  <a:pt x="36" y="422"/>
                </a:lnTo>
                <a:lnTo>
                  <a:pt x="42" y="386"/>
                </a:lnTo>
                <a:lnTo>
                  <a:pt x="46" y="356"/>
                </a:lnTo>
                <a:lnTo>
                  <a:pt x="56" y="298"/>
                </a:lnTo>
                <a:lnTo>
                  <a:pt x="60" y="262"/>
                </a:lnTo>
                <a:lnTo>
                  <a:pt x="64" y="242"/>
                </a:lnTo>
                <a:lnTo>
                  <a:pt x="70" y="202"/>
                </a:lnTo>
                <a:lnTo>
                  <a:pt x="72" y="188"/>
                </a:lnTo>
                <a:lnTo>
                  <a:pt x="74" y="176"/>
                </a:lnTo>
                <a:lnTo>
                  <a:pt x="80" y="136"/>
                </a:lnTo>
                <a:lnTo>
                  <a:pt x="90" y="72"/>
                </a:lnTo>
                <a:lnTo>
                  <a:pt x="92" y="54"/>
                </a:lnTo>
                <a:lnTo>
                  <a:pt x="96" y="34"/>
                </a:lnTo>
                <a:lnTo>
                  <a:pt x="100" y="12"/>
                </a:lnTo>
                <a:lnTo>
                  <a:pt x="102" y="0"/>
                </a:lnTo>
                <a:lnTo>
                  <a:pt x="162" y="8"/>
                </a:lnTo>
                <a:lnTo>
                  <a:pt x="166" y="8"/>
                </a:lnTo>
                <a:lnTo>
                  <a:pt x="172" y="8"/>
                </a:lnTo>
                <a:lnTo>
                  <a:pt x="180" y="10"/>
                </a:lnTo>
                <a:lnTo>
                  <a:pt x="186" y="10"/>
                </a:lnTo>
                <a:lnTo>
                  <a:pt x="196" y="12"/>
                </a:lnTo>
                <a:lnTo>
                  <a:pt x="208" y="14"/>
                </a:lnTo>
                <a:lnTo>
                  <a:pt x="212" y="14"/>
                </a:lnTo>
                <a:lnTo>
                  <a:pt x="226" y="16"/>
                </a:lnTo>
                <a:lnTo>
                  <a:pt x="262" y="20"/>
                </a:lnTo>
                <a:lnTo>
                  <a:pt x="266" y="20"/>
                </a:lnTo>
                <a:lnTo>
                  <a:pt x="274" y="22"/>
                </a:lnTo>
                <a:lnTo>
                  <a:pt x="294" y="24"/>
                </a:lnTo>
                <a:lnTo>
                  <a:pt x="298" y="24"/>
                </a:lnTo>
                <a:lnTo>
                  <a:pt x="348" y="30"/>
                </a:lnTo>
                <a:lnTo>
                  <a:pt x="354" y="30"/>
                </a:lnTo>
                <a:lnTo>
                  <a:pt x="360" y="32"/>
                </a:lnTo>
                <a:lnTo>
                  <a:pt x="368" y="32"/>
                </a:lnTo>
                <a:lnTo>
                  <a:pt x="374" y="32"/>
                </a:lnTo>
                <a:lnTo>
                  <a:pt x="382" y="34"/>
                </a:lnTo>
                <a:lnTo>
                  <a:pt x="390" y="34"/>
                </a:lnTo>
                <a:lnTo>
                  <a:pt x="400" y="36"/>
                </a:lnTo>
                <a:lnTo>
                  <a:pt x="420" y="38"/>
                </a:lnTo>
                <a:lnTo>
                  <a:pt x="438" y="40"/>
                </a:lnTo>
                <a:lnTo>
                  <a:pt x="456" y="42"/>
                </a:lnTo>
                <a:lnTo>
                  <a:pt x="514" y="46"/>
                </a:lnTo>
                <a:lnTo>
                  <a:pt x="534" y="48"/>
                </a:lnTo>
                <a:lnTo>
                  <a:pt x="550" y="50"/>
                </a:lnTo>
                <a:lnTo>
                  <a:pt x="562" y="52"/>
                </a:lnTo>
                <a:lnTo>
                  <a:pt x="592" y="54"/>
                </a:lnTo>
                <a:lnTo>
                  <a:pt x="600" y="54"/>
                </a:lnTo>
                <a:lnTo>
                  <a:pt x="606" y="54"/>
                </a:lnTo>
                <a:lnTo>
                  <a:pt x="618" y="56"/>
                </a:lnTo>
                <a:lnTo>
                  <a:pt x="626" y="56"/>
                </a:lnTo>
                <a:lnTo>
                  <a:pt x="636" y="58"/>
                </a:lnTo>
                <a:lnTo>
                  <a:pt x="642" y="58"/>
                </a:lnTo>
                <a:lnTo>
                  <a:pt x="652" y="58"/>
                </a:lnTo>
                <a:lnTo>
                  <a:pt x="666" y="60"/>
                </a:lnTo>
                <a:lnTo>
                  <a:pt x="672" y="60"/>
                </a:lnTo>
                <a:lnTo>
                  <a:pt x="682" y="60"/>
                </a:lnTo>
                <a:lnTo>
                  <a:pt x="706" y="62"/>
                </a:lnTo>
                <a:lnTo>
                  <a:pt x="700" y="62"/>
                </a:lnTo>
                <a:lnTo>
                  <a:pt x="700" y="70"/>
                </a:lnTo>
                <a:lnTo>
                  <a:pt x="698" y="76"/>
                </a:lnTo>
                <a:lnTo>
                  <a:pt x="698" y="84"/>
                </a:lnTo>
                <a:lnTo>
                  <a:pt x="698" y="90"/>
                </a:lnTo>
                <a:lnTo>
                  <a:pt x="698" y="96"/>
                </a:lnTo>
                <a:lnTo>
                  <a:pt x="698" y="100"/>
                </a:lnTo>
                <a:lnTo>
                  <a:pt x="696" y="106"/>
                </a:lnTo>
                <a:lnTo>
                  <a:pt x="696" y="112"/>
                </a:lnTo>
                <a:lnTo>
                  <a:pt x="696" y="114"/>
                </a:lnTo>
                <a:lnTo>
                  <a:pt x="696" y="120"/>
                </a:lnTo>
                <a:lnTo>
                  <a:pt x="690" y="120"/>
                </a:lnTo>
                <a:lnTo>
                  <a:pt x="690" y="138"/>
                </a:lnTo>
                <a:lnTo>
                  <a:pt x="688" y="146"/>
                </a:lnTo>
                <a:lnTo>
                  <a:pt x="678" y="282"/>
                </a:lnTo>
                <a:lnTo>
                  <a:pt x="672" y="356"/>
                </a:lnTo>
                <a:lnTo>
                  <a:pt x="668" y="386"/>
                </a:lnTo>
                <a:lnTo>
                  <a:pt x="666" y="410"/>
                </a:lnTo>
                <a:lnTo>
                  <a:pt x="664" y="442"/>
                </a:lnTo>
                <a:lnTo>
                  <a:pt x="660" y="472"/>
                </a:lnTo>
                <a:lnTo>
                  <a:pt x="658" y="500"/>
                </a:lnTo>
                <a:lnTo>
                  <a:pt x="656" y="512"/>
                </a:lnTo>
                <a:lnTo>
                  <a:pt x="656" y="528"/>
                </a:lnTo>
                <a:lnTo>
                  <a:pt x="650" y="582"/>
                </a:lnTo>
                <a:lnTo>
                  <a:pt x="646" y="618"/>
                </a:lnTo>
                <a:lnTo>
                  <a:pt x="646" y="644"/>
                </a:lnTo>
                <a:lnTo>
                  <a:pt x="632" y="644"/>
                </a:lnTo>
                <a:lnTo>
                  <a:pt x="622" y="642"/>
                </a:lnTo>
                <a:lnTo>
                  <a:pt x="616" y="642"/>
                </a:lnTo>
                <a:lnTo>
                  <a:pt x="554" y="638"/>
                </a:lnTo>
                <a:lnTo>
                  <a:pt x="502" y="632"/>
                </a:lnTo>
                <a:lnTo>
                  <a:pt x="494" y="632"/>
                </a:lnTo>
                <a:lnTo>
                  <a:pt x="488" y="632"/>
                </a:lnTo>
                <a:lnTo>
                  <a:pt x="482" y="630"/>
                </a:lnTo>
                <a:lnTo>
                  <a:pt x="468" y="630"/>
                </a:lnTo>
                <a:lnTo>
                  <a:pt x="464" y="628"/>
                </a:lnTo>
                <a:lnTo>
                  <a:pt x="458" y="628"/>
                </a:lnTo>
                <a:lnTo>
                  <a:pt x="446" y="628"/>
                </a:lnTo>
                <a:lnTo>
                  <a:pt x="442" y="628"/>
                </a:lnTo>
                <a:lnTo>
                  <a:pt x="422" y="626"/>
                </a:lnTo>
                <a:lnTo>
                  <a:pt x="416" y="624"/>
                </a:lnTo>
                <a:lnTo>
                  <a:pt x="408" y="624"/>
                </a:lnTo>
                <a:lnTo>
                  <a:pt x="400" y="622"/>
                </a:lnTo>
                <a:lnTo>
                  <a:pt x="392" y="622"/>
                </a:lnTo>
                <a:lnTo>
                  <a:pt x="384" y="622"/>
                </a:lnTo>
                <a:lnTo>
                  <a:pt x="358" y="620"/>
                </a:lnTo>
                <a:lnTo>
                  <a:pt x="346" y="618"/>
                </a:lnTo>
                <a:lnTo>
                  <a:pt x="326" y="616"/>
                </a:lnTo>
                <a:lnTo>
                  <a:pt x="268" y="610"/>
                </a:lnTo>
                <a:lnTo>
                  <a:pt x="264" y="610"/>
                </a:lnTo>
                <a:lnTo>
                  <a:pt x="266" y="622"/>
                </a:lnTo>
                <a:lnTo>
                  <a:pt x="268" y="630"/>
                </a:lnTo>
                <a:lnTo>
                  <a:pt x="276" y="636"/>
                </a:lnTo>
                <a:lnTo>
                  <a:pt x="274" y="636"/>
                </a:lnTo>
                <a:lnTo>
                  <a:pt x="266" y="634"/>
                </a:lnTo>
                <a:lnTo>
                  <a:pt x="218" y="630"/>
                </a:lnTo>
                <a:lnTo>
                  <a:pt x="210" y="628"/>
                </a:lnTo>
                <a:lnTo>
                  <a:pt x="206" y="628"/>
                </a:lnTo>
                <a:lnTo>
                  <a:pt x="200" y="628"/>
                </a:lnTo>
                <a:lnTo>
                  <a:pt x="196" y="628"/>
                </a:lnTo>
                <a:lnTo>
                  <a:pt x="188" y="626"/>
                </a:lnTo>
                <a:lnTo>
                  <a:pt x="186" y="626"/>
                </a:lnTo>
                <a:lnTo>
                  <a:pt x="178" y="624"/>
                </a:lnTo>
                <a:lnTo>
                  <a:pt x="172" y="624"/>
                </a:lnTo>
                <a:lnTo>
                  <a:pt x="164" y="622"/>
                </a:lnTo>
                <a:lnTo>
                  <a:pt x="160" y="622"/>
                </a:lnTo>
                <a:lnTo>
                  <a:pt x="150" y="622"/>
                </a:lnTo>
                <a:lnTo>
                  <a:pt x="128" y="618"/>
                </a:lnTo>
                <a:lnTo>
                  <a:pt x="100" y="616"/>
                </a:lnTo>
                <a:lnTo>
                  <a:pt x="98" y="616"/>
                </a:lnTo>
                <a:lnTo>
                  <a:pt x="96" y="624"/>
                </a:lnTo>
                <a:lnTo>
                  <a:pt x="94" y="636"/>
                </a:lnTo>
                <a:lnTo>
                  <a:pt x="92" y="644"/>
                </a:lnTo>
                <a:lnTo>
                  <a:pt x="92" y="656"/>
                </a:lnTo>
                <a:lnTo>
                  <a:pt x="90" y="664"/>
                </a:lnTo>
                <a:lnTo>
                  <a:pt x="90" y="668"/>
                </a:lnTo>
                <a:lnTo>
                  <a:pt x="28" y="660"/>
                </a:lnTo>
                <a:lnTo>
                  <a:pt x="26" y="658"/>
                </a:lnTo>
                <a:lnTo>
                  <a:pt x="24" y="65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4" name="Freeform 431"/>
          <p:cNvSpPr>
            <a:spLocks/>
          </p:cNvSpPr>
          <p:nvPr/>
        </p:nvSpPr>
        <p:spPr bwMode="auto">
          <a:xfrm>
            <a:off x="3338513" y="3543300"/>
            <a:ext cx="1365250" cy="660400"/>
          </a:xfrm>
          <a:custGeom>
            <a:avLst/>
            <a:gdLst>
              <a:gd name="T0" fmla="*/ 0 w 860"/>
              <a:gd name="T1" fmla="*/ 44 h 416"/>
              <a:gd name="T2" fmla="*/ 2 w 860"/>
              <a:gd name="T3" fmla="*/ 22 h 416"/>
              <a:gd name="T4" fmla="*/ 10 w 860"/>
              <a:gd name="T5" fmla="*/ 0 h 416"/>
              <a:gd name="T6" fmla="*/ 46 w 860"/>
              <a:gd name="T7" fmla="*/ 4 h 416"/>
              <a:gd name="T8" fmla="*/ 142 w 860"/>
              <a:gd name="T9" fmla="*/ 10 h 416"/>
              <a:gd name="T10" fmla="*/ 174 w 860"/>
              <a:gd name="T11" fmla="*/ 10 h 416"/>
              <a:gd name="T12" fmla="*/ 228 w 860"/>
              <a:gd name="T13" fmla="*/ 14 h 416"/>
              <a:gd name="T14" fmla="*/ 306 w 860"/>
              <a:gd name="T15" fmla="*/ 16 h 416"/>
              <a:gd name="T16" fmla="*/ 384 w 860"/>
              <a:gd name="T17" fmla="*/ 20 h 416"/>
              <a:gd name="T18" fmla="*/ 416 w 860"/>
              <a:gd name="T19" fmla="*/ 22 h 416"/>
              <a:gd name="T20" fmla="*/ 452 w 860"/>
              <a:gd name="T21" fmla="*/ 22 h 416"/>
              <a:gd name="T22" fmla="*/ 508 w 860"/>
              <a:gd name="T23" fmla="*/ 22 h 416"/>
              <a:gd name="T24" fmla="*/ 538 w 860"/>
              <a:gd name="T25" fmla="*/ 24 h 416"/>
              <a:gd name="T26" fmla="*/ 592 w 860"/>
              <a:gd name="T27" fmla="*/ 24 h 416"/>
              <a:gd name="T28" fmla="*/ 648 w 860"/>
              <a:gd name="T29" fmla="*/ 24 h 416"/>
              <a:gd name="T30" fmla="*/ 702 w 860"/>
              <a:gd name="T31" fmla="*/ 26 h 416"/>
              <a:gd name="T32" fmla="*/ 740 w 860"/>
              <a:gd name="T33" fmla="*/ 26 h 416"/>
              <a:gd name="T34" fmla="*/ 840 w 860"/>
              <a:gd name="T35" fmla="*/ 78 h 416"/>
              <a:gd name="T36" fmla="*/ 850 w 860"/>
              <a:gd name="T37" fmla="*/ 148 h 416"/>
              <a:gd name="T38" fmla="*/ 860 w 860"/>
              <a:gd name="T39" fmla="*/ 212 h 416"/>
              <a:gd name="T40" fmla="*/ 860 w 860"/>
              <a:gd name="T41" fmla="*/ 378 h 416"/>
              <a:gd name="T42" fmla="*/ 854 w 860"/>
              <a:gd name="T43" fmla="*/ 416 h 416"/>
              <a:gd name="T44" fmla="*/ 804 w 860"/>
              <a:gd name="T45" fmla="*/ 392 h 416"/>
              <a:gd name="T46" fmla="*/ 772 w 860"/>
              <a:gd name="T47" fmla="*/ 388 h 416"/>
              <a:gd name="T48" fmla="*/ 750 w 860"/>
              <a:gd name="T49" fmla="*/ 388 h 416"/>
              <a:gd name="T50" fmla="*/ 728 w 860"/>
              <a:gd name="T51" fmla="*/ 388 h 416"/>
              <a:gd name="T52" fmla="*/ 690 w 860"/>
              <a:gd name="T53" fmla="*/ 394 h 416"/>
              <a:gd name="T54" fmla="*/ 668 w 860"/>
              <a:gd name="T55" fmla="*/ 410 h 416"/>
              <a:gd name="T56" fmla="*/ 626 w 860"/>
              <a:gd name="T57" fmla="*/ 394 h 416"/>
              <a:gd name="T58" fmla="*/ 610 w 860"/>
              <a:gd name="T59" fmla="*/ 382 h 416"/>
              <a:gd name="T60" fmla="*/ 592 w 860"/>
              <a:gd name="T61" fmla="*/ 392 h 416"/>
              <a:gd name="T62" fmla="*/ 580 w 860"/>
              <a:gd name="T63" fmla="*/ 406 h 416"/>
              <a:gd name="T64" fmla="*/ 578 w 860"/>
              <a:gd name="T65" fmla="*/ 394 h 416"/>
              <a:gd name="T66" fmla="*/ 552 w 860"/>
              <a:gd name="T67" fmla="*/ 396 h 416"/>
              <a:gd name="T68" fmla="*/ 530 w 860"/>
              <a:gd name="T69" fmla="*/ 376 h 416"/>
              <a:gd name="T70" fmla="*/ 520 w 860"/>
              <a:gd name="T71" fmla="*/ 382 h 416"/>
              <a:gd name="T72" fmla="*/ 498 w 860"/>
              <a:gd name="T73" fmla="*/ 384 h 416"/>
              <a:gd name="T74" fmla="*/ 492 w 860"/>
              <a:gd name="T75" fmla="*/ 372 h 416"/>
              <a:gd name="T76" fmla="*/ 476 w 860"/>
              <a:gd name="T77" fmla="*/ 358 h 416"/>
              <a:gd name="T78" fmla="*/ 444 w 860"/>
              <a:gd name="T79" fmla="*/ 364 h 416"/>
              <a:gd name="T80" fmla="*/ 434 w 860"/>
              <a:gd name="T81" fmla="*/ 354 h 416"/>
              <a:gd name="T82" fmla="*/ 420 w 860"/>
              <a:gd name="T83" fmla="*/ 354 h 416"/>
              <a:gd name="T84" fmla="*/ 388 w 860"/>
              <a:gd name="T85" fmla="*/ 348 h 416"/>
              <a:gd name="T86" fmla="*/ 370 w 860"/>
              <a:gd name="T87" fmla="*/ 332 h 416"/>
              <a:gd name="T88" fmla="*/ 346 w 860"/>
              <a:gd name="T89" fmla="*/ 324 h 416"/>
              <a:gd name="T90" fmla="*/ 320 w 860"/>
              <a:gd name="T91" fmla="*/ 322 h 416"/>
              <a:gd name="T92" fmla="*/ 302 w 860"/>
              <a:gd name="T93" fmla="*/ 302 h 416"/>
              <a:gd name="T94" fmla="*/ 290 w 860"/>
              <a:gd name="T95" fmla="*/ 300 h 416"/>
              <a:gd name="T96" fmla="*/ 294 w 860"/>
              <a:gd name="T97" fmla="*/ 174 h 416"/>
              <a:gd name="T98" fmla="*/ 300 w 860"/>
              <a:gd name="T99" fmla="*/ 76 h 416"/>
              <a:gd name="T100" fmla="*/ 206 w 860"/>
              <a:gd name="T101" fmla="*/ 70 h 416"/>
              <a:gd name="T102" fmla="*/ 136 w 860"/>
              <a:gd name="T103" fmla="*/ 66 h 416"/>
              <a:gd name="T104" fmla="*/ 98 w 860"/>
              <a:gd name="T105" fmla="*/ 64 h 416"/>
              <a:gd name="T106" fmla="*/ 52 w 860"/>
              <a:gd name="T107" fmla="*/ 62 h 416"/>
              <a:gd name="T108" fmla="*/ 0 w 860"/>
              <a:gd name="T109" fmla="*/ 5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0" h="416">
                <a:moveTo>
                  <a:pt x="0" y="58"/>
                </a:moveTo>
                <a:lnTo>
                  <a:pt x="0" y="52"/>
                </a:lnTo>
                <a:lnTo>
                  <a:pt x="0" y="50"/>
                </a:lnTo>
                <a:lnTo>
                  <a:pt x="0" y="44"/>
                </a:lnTo>
                <a:lnTo>
                  <a:pt x="2" y="38"/>
                </a:lnTo>
                <a:lnTo>
                  <a:pt x="2" y="34"/>
                </a:lnTo>
                <a:lnTo>
                  <a:pt x="2" y="28"/>
                </a:lnTo>
                <a:lnTo>
                  <a:pt x="2" y="22"/>
                </a:lnTo>
                <a:lnTo>
                  <a:pt x="2" y="14"/>
                </a:lnTo>
                <a:lnTo>
                  <a:pt x="4" y="8"/>
                </a:lnTo>
                <a:lnTo>
                  <a:pt x="4" y="0"/>
                </a:lnTo>
                <a:lnTo>
                  <a:pt x="10" y="0"/>
                </a:lnTo>
                <a:lnTo>
                  <a:pt x="18" y="0"/>
                </a:lnTo>
                <a:lnTo>
                  <a:pt x="32" y="2"/>
                </a:lnTo>
                <a:lnTo>
                  <a:pt x="36" y="2"/>
                </a:lnTo>
                <a:lnTo>
                  <a:pt x="46" y="4"/>
                </a:lnTo>
                <a:lnTo>
                  <a:pt x="54" y="4"/>
                </a:lnTo>
                <a:lnTo>
                  <a:pt x="102" y="6"/>
                </a:lnTo>
                <a:lnTo>
                  <a:pt x="138" y="8"/>
                </a:lnTo>
                <a:lnTo>
                  <a:pt x="142" y="10"/>
                </a:lnTo>
                <a:lnTo>
                  <a:pt x="148" y="10"/>
                </a:lnTo>
                <a:lnTo>
                  <a:pt x="154" y="10"/>
                </a:lnTo>
                <a:lnTo>
                  <a:pt x="166" y="10"/>
                </a:lnTo>
                <a:lnTo>
                  <a:pt x="174" y="10"/>
                </a:lnTo>
                <a:lnTo>
                  <a:pt x="198" y="12"/>
                </a:lnTo>
                <a:lnTo>
                  <a:pt x="206" y="12"/>
                </a:lnTo>
                <a:lnTo>
                  <a:pt x="216" y="12"/>
                </a:lnTo>
                <a:lnTo>
                  <a:pt x="228" y="14"/>
                </a:lnTo>
                <a:lnTo>
                  <a:pt x="242" y="14"/>
                </a:lnTo>
                <a:lnTo>
                  <a:pt x="260" y="16"/>
                </a:lnTo>
                <a:lnTo>
                  <a:pt x="302" y="16"/>
                </a:lnTo>
                <a:lnTo>
                  <a:pt x="306" y="16"/>
                </a:lnTo>
                <a:lnTo>
                  <a:pt x="344" y="18"/>
                </a:lnTo>
                <a:lnTo>
                  <a:pt x="360" y="20"/>
                </a:lnTo>
                <a:lnTo>
                  <a:pt x="374" y="20"/>
                </a:lnTo>
                <a:lnTo>
                  <a:pt x="384" y="20"/>
                </a:lnTo>
                <a:lnTo>
                  <a:pt x="394" y="20"/>
                </a:lnTo>
                <a:lnTo>
                  <a:pt x="402" y="20"/>
                </a:lnTo>
                <a:lnTo>
                  <a:pt x="408" y="20"/>
                </a:lnTo>
                <a:lnTo>
                  <a:pt x="416" y="22"/>
                </a:lnTo>
                <a:lnTo>
                  <a:pt x="422" y="22"/>
                </a:lnTo>
                <a:lnTo>
                  <a:pt x="436" y="22"/>
                </a:lnTo>
                <a:lnTo>
                  <a:pt x="440" y="22"/>
                </a:lnTo>
                <a:lnTo>
                  <a:pt x="452" y="22"/>
                </a:lnTo>
                <a:lnTo>
                  <a:pt x="456" y="22"/>
                </a:lnTo>
                <a:lnTo>
                  <a:pt x="482" y="22"/>
                </a:lnTo>
                <a:lnTo>
                  <a:pt x="500" y="22"/>
                </a:lnTo>
                <a:lnTo>
                  <a:pt x="508" y="22"/>
                </a:lnTo>
                <a:lnTo>
                  <a:pt x="516" y="24"/>
                </a:lnTo>
                <a:lnTo>
                  <a:pt x="532" y="24"/>
                </a:lnTo>
                <a:lnTo>
                  <a:pt x="536" y="24"/>
                </a:lnTo>
                <a:lnTo>
                  <a:pt x="538" y="24"/>
                </a:lnTo>
                <a:lnTo>
                  <a:pt x="558" y="24"/>
                </a:lnTo>
                <a:lnTo>
                  <a:pt x="576" y="24"/>
                </a:lnTo>
                <a:lnTo>
                  <a:pt x="588" y="24"/>
                </a:lnTo>
                <a:lnTo>
                  <a:pt x="592" y="24"/>
                </a:lnTo>
                <a:lnTo>
                  <a:pt x="600" y="24"/>
                </a:lnTo>
                <a:lnTo>
                  <a:pt x="620" y="24"/>
                </a:lnTo>
                <a:lnTo>
                  <a:pt x="644" y="24"/>
                </a:lnTo>
                <a:lnTo>
                  <a:pt x="648" y="24"/>
                </a:lnTo>
                <a:lnTo>
                  <a:pt x="660" y="24"/>
                </a:lnTo>
                <a:lnTo>
                  <a:pt x="666" y="24"/>
                </a:lnTo>
                <a:lnTo>
                  <a:pt x="694" y="26"/>
                </a:lnTo>
                <a:lnTo>
                  <a:pt x="702" y="26"/>
                </a:lnTo>
                <a:lnTo>
                  <a:pt x="712" y="26"/>
                </a:lnTo>
                <a:lnTo>
                  <a:pt x="722" y="26"/>
                </a:lnTo>
                <a:lnTo>
                  <a:pt x="726" y="26"/>
                </a:lnTo>
                <a:lnTo>
                  <a:pt x="740" y="26"/>
                </a:lnTo>
                <a:lnTo>
                  <a:pt x="756" y="24"/>
                </a:lnTo>
                <a:lnTo>
                  <a:pt x="838" y="24"/>
                </a:lnTo>
                <a:lnTo>
                  <a:pt x="840" y="44"/>
                </a:lnTo>
                <a:lnTo>
                  <a:pt x="840" y="78"/>
                </a:lnTo>
                <a:lnTo>
                  <a:pt x="840" y="82"/>
                </a:lnTo>
                <a:lnTo>
                  <a:pt x="844" y="104"/>
                </a:lnTo>
                <a:lnTo>
                  <a:pt x="846" y="126"/>
                </a:lnTo>
                <a:lnTo>
                  <a:pt x="850" y="148"/>
                </a:lnTo>
                <a:lnTo>
                  <a:pt x="858" y="192"/>
                </a:lnTo>
                <a:lnTo>
                  <a:pt x="858" y="196"/>
                </a:lnTo>
                <a:lnTo>
                  <a:pt x="860" y="210"/>
                </a:lnTo>
                <a:lnTo>
                  <a:pt x="860" y="212"/>
                </a:lnTo>
                <a:lnTo>
                  <a:pt x="860" y="218"/>
                </a:lnTo>
                <a:lnTo>
                  <a:pt x="860" y="274"/>
                </a:lnTo>
                <a:lnTo>
                  <a:pt x="860" y="296"/>
                </a:lnTo>
                <a:lnTo>
                  <a:pt x="860" y="378"/>
                </a:lnTo>
                <a:lnTo>
                  <a:pt x="860" y="392"/>
                </a:lnTo>
                <a:lnTo>
                  <a:pt x="858" y="416"/>
                </a:lnTo>
                <a:lnTo>
                  <a:pt x="856" y="416"/>
                </a:lnTo>
                <a:lnTo>
                  <a:pt x="854" y="416"/>
                </a:lnTo>
                <a:lnTo>
                  <a:pt x="836" y="410"/>
                </a:lnTo>
                <a:lnTo>
                  <a:pt x="820" y="404"/>
                </a:lnTo>
                <a:lnTo>
                  <a:pt x="810" y="396"/>
                </a:lnTo>
                <a:lnTo>
                  <a:pt x="804" y="392"/>
                </a:lnTo>
                <a:lnTo>
                  <a:pt x="790" y="382"/>
                </a:lnTo>
                <a:lnTo>
                  <a:pt x="782" y="378"/>
                </a:lnTo>
                <a:lnTo>
                  <a:pt x="778" y="384"/>
                </a:lnTo>
                <a:lnTo>
                  <a:pt x="772" y="388"/>
                </a:lnTo>
                <a:lnTo>
                  <a:pt x="770" y="390"/>
                </a:lnTo>
                <a:lnTo>
                  <a:pt x="766" y="390"/>
                </a:lnTo>
                <a:lnTo>
                  <a:pt x="760" y="392"/>
                </a:lnTo>
                <a:lnTo>
                  <a:pt x="750" y="388"/>
                </a:lnTo>
                <a:lnTo>
                  <a:pt x="748" y="384"/>
                </a:lnTo>
                <a:lnTo>
                  <a:pt x="746" y="382"/>
                </a:lnTo>
                <a:lnTo>
                  <a:pt x="744" y="382"/>
                </a:lnTo>
                <a:lnTo>
                  <a:pt x="728" y="388"/>
                </a:lnTo>
                <a:lnTo>
                  <a:pt x="726" y="392"/>
                </a:lnTo>
                <a:lnTo>
                  <a:pt x="714" y="392"/>
                </a:lnTo>
                <a:lnTo>
                  <a:pt x="706" y="390"/>
                </a:lnTo>
                <a:lnTo>
                  <a:pt x="690" y="394"/>
                </a:lnTo>
                <a:lnTo>
                  <a:pt x="686" y="396"/>
                </a:lnTo>
                <a:lnTo>
                  <a:pt x="684" y="400"/>
                </a:lnTo>
                <a:lnTo>
                  <a:pt x="682" y="404"/>
                </a:lnTo>
                <a:lnTo>
                  <a:pt x="668" y="410"/>
                </a:lnTo>
                <a:lnTo>
                  <a:pt x="652" y="402"/>
                </a:lnTo>
                <a:lnTo>
                  <a:pt x="640" y="392"/>
                </a:lnTo>
                <a:lnTo>
                  <a:pt x="628" y="392"/>
                </a:lnTo>
                <a:lnTo>
                  <a:pt x="626" y="394"/>
                </a:lnTo>
                <a:lnTo>
                  <a:pt x="614" y="390"/>
                </a:lnTo>
                <a:lnTo>
                  <a:pt x="612" y="390"/>
                </a:lnTo>
                <a:lnTo>
                  <a:pt x="610" y="386"/>
                </a:lnTo>
                <a:lnTo>
                  <a:pt x="610" y="382"/>
                </a:lnTo>
                <a:lnTo>
                  <a:pt x="608" y="380"/>
                </a:lnTo>
                <a:lnTo>
                  <a:pt x="602" y="380"/>
                </a:lnTo>
                <a:lnTo>
                  <a:pt x="600" y="380"/>
                </a:lnTo>
                <a:lnTo>
                  <a:pt x="592" y="392"/>
                </a:lnTo>
                <a:lnTo>
                  <a:pt x="588" y="404"/>
                </a:lnTo>
                <a:lnTo>
                  <a:pt x="584" y="408"/>
                </a:lnTo>
                <a:lnTo>
                  <a:pt x="582" y="406"/>
                </a:lnTo>
                <a:lnTo>
                  <a:pt x="580" y="406"/>
                </a:lnTo>
                <a:lnTo>
                  <a:pt x="578" y="404"/>
                </a:lnTo>
                <a:lnTo>
                  <a:pt x="576" y="400"/>
                </a:lnTo>
                <a:lnTo>
                  <a:pt x="576" y="396"/>
                </a:lnTo>
                <a:lnTo>
                  <a:pt x="578" y="394"/>
                </a:lnTo>
                <a:lnTo>
                  <a:pt x="572" y="386"/>
                </a:lnTo>
                <a:lnTo>
                  <a:pt x="560" y="394"/>
                </a:lnTo>
                <a:lnTo>
                  <a:pt x="556" y="396"/>
                </a:lnTo>
                <a:lnTo>
                  <a:pt x="552" y="396"/>
                </a:lnTo>
                <a:lnTo>
                  <a:pt x="550" y="392"/>
                </a:lnTo>
                <a:lnTo>
                  <a:pt x="544" y="386"/>
                </a:lnTo>
                <a:lnTo>
                  <a:pt x="536" y="378"/>
                </a:lnTo>
                <a:lnTo>
                  <a:pt x="530" y="376"/>
                </a:lnTo>
                <a:lnTo>
                  <a:pt x="528" y="376"/>
                </a:lnTo>
                <a:lnTo>
                  <a:pt x="526" y="378"/>
                </a:lnTo>
                <a:lnTo>
                  <a:pt x="524" y="378"/>
                </a:lnTo>
                <a:lnTo>
                  <a:pt x="520" y="382"/>
                </a:lnTo>
                <a:lnTo>
                  <a:pt x="516" y="386"/>
                </a:lnTo>
                <a:lnTo>
                  <a:pt x="508" y="390"/>
                </a:lnTo>
                <a:lnTo>
                  <a:pt x="498" y="388"/>
                </a:lnTo>
                <a:lnTo>
                  <a:pt x="498" y="384"/>
                </a:lnTo>
                <a:lnTo>
                  <a:pt x="498" y="380"/>
                </a:lnTo>
                <a:lnTo>
                  <a:pt x="498" y="374"/>
                </a:lnTo>
                <a:lnTo>
                  <a:pt x="496" y="374"/>
                </a:lnTo>
                <a:lnTo>
                  <a:pt x="492" y="372"/>
                </a:lnTo>
                <a:lnTo>
                  <a:pt x="488" y="372"/>
                </a:lnTo>
                <a:lnTo>
                  <a:pt x="484" y="370"/>
                </a:lnTo>
                <a:lnTo>
                  <a:pt x="484" y="366"/>
                </a:lnTo>
                <a:lnTo>
                  <a:pt x="476" y="358"/>
                </a:lnTo>
                <a:lnTo>
                  <a:pt x="464" y="356"/>
                </a:lnTo>
                <a:lnTo>
                  <a:pt x="452" y="362"/>
                </a:lnTo>
                <a:lnTo>
                  <a:pt x="446" y="364"/>
                </a:lnTo>
                <a:lnTo>
                  <a:pt x="444" y="364"/>
                </a:lnTo>
                <a:lnTo>
                  <a:pt x="440" y="362"/>
                </a:lnTo>
                <a:lnTo>
                  <a:pt x="438" y="360"/>
                </a:lnTo>
                <a:lnTo>
                  <a:pt x="436" y="356"/>
                </a:lnTo>
                <a:lnTo>
                  <a:pt x="434" y="354"/>
                </a:lnTo>
                <a:lnTo>
                  <a:pt x="430" y="352"/>
                </a:lnTo>
                <a:lnTo>
                  <a:pt x="426" y="354"/>
                </a:lnTo>
                <a:lnTo>
                  <a:pt x="422" y="354"/>
                </a:lnTo>
                <a:lnTo>
                  <a:pt x="420" y="354"/>
                </a:lnTo>
                <a:lnTo>
                  <a:pt x="418" y="354"/>
                </a:lnTo>
                <a:lnTo>
                  <a:pt x="408" y="354"/>
                </a:lnTo>
                <a:lnTo>
                  <a:pt x="406" y="352"/>
                </a:lnTo>
                <a:lnTo>
                  <a:pt x="388" y="348"/>
                </a:lnTo>
                <a:lnTo>
                  <a:pt x="372" y="344"/>
                </a:lnTo>
                <a:lnTo>
                  <a:pt x="370" y="342"/>
                </a:lnTo>
                <a:lnTo>
                  <a:pt x="370" y="338"/>
                </a:lnTo>
                <a:lnTo>
                  <a:pt x="370" y="332"/>
                </a:lnTo>
                <a:lnTo>
                  <a:pt x="366" y="322"/>
                </a:lnTo>
                <a:lnTo>
                  <a:pt x="356" y="318"/>
                </a:lnTo>
                <a:lnTo>
                  <a:pt x="352" y="320"/>
                </a:lnTo>
                <a:lnTo>
                  <a:pt x="346" y="324"/>
                </a:lnTo>
                <a:lnTo>
                  <a:pt x="330" y="324"/>
                </a:lnTo>
                <a:lnTo>
                  <a:pt x="326" y="324"/>
                </a:lnTo>
                <a:lnTo>
                  <a:pt x="324" y="324"/>
                </a:lnTo>
                <a:lnTo>
                  <a:pt x="320" y="322"/>
                </a:lnTo>
                <a:lnTo>
                  <a:pt x="314" y="314"/>
                </a:lnTo>
                <a:lnTo>
                  <a:pt x="312" y="312"/>
                </a:lnTo>
                <a:lnTo>
                  <a:pt x="308" y="308"/>
                </a:lnTo>
                <a:lnTo>
                  <a:pt x="302" y="302"/>
                </a:lnTo>
                <a:lnTo>
                  <a:pt x="300" y="300"/>
                </a:lnTo>
                <a:lnTo>
                  <a:pt x="296" y="300"/>
                </a:lnTo>
                <a:lnTo>
                  <a:pt x="292" y="300"/>
                </a:lnTo>
                <a:lnTo>
                  <a:pt x="290" y="300"/>
                </a:lnTo>
                <a:lnTo>
                  <a:pt x="292" y="264"/>
                </a:lnTo>
                <a:lnTo>
                  <a:pt x="292" y="216"/>
                </a:lnTo>
                <a:lnTo>
                  <a:pt x="294" y="196"/>
                </a:lnTo>
                <a:lnTo>
                  <a:pt x="294" y="174"/>
                </a:lnTo>
                <a:lnTo>
                  <a:pt x="298" y="122"/>
                </a:lnTo>
                <a:lnTo>
                  <a:pt x="298" y="102"/>
                </a:lnTo>
                <a:lnTo>
                  <a:pt x="300" y="96"/>
                </a:lnTo>
                <a:lnTo>
                  <a:pt x="300" y="76"/>
                </a:lnTo>
                <a:lnTo>
                  <a:pt x="294" y="76"/>
                </a:lnTo>
                <a:lnTo>
                  <a:pt x="246" y="72"/>
                </a:lnTo>
                <a:lnTo>
                  <a:pt x="216" y="70"/>
                </a:lnTo>
                <a:lnTo>
                  <a:pt x="206" y="70"/>
                </a:lnTo>
                <a:lnTo>
                  <a:pt x="158" y="68"/>
                </a:lnTo>
                <a:lnTo>
                  <a:pt x="152" y="68"/>
                </a:lnTo>
                <a:lnTo>
                  <a:pt x="142" y="68"/>
                </a:lnTo>
                <a:lnTo>
                  <a:pt x="136" y="66"/>
                </a:lnTo>
                <a:lnTo>
                  <a:pt x="118" y="66"/>
                </a:lnTo>
                <a:lnTo>
                  <a:pt x="114" y="66"/>
                </a:lnTo>
                <a:lnTo>
                  <a:pt x="104" y="64"/>
                </a:lnTo>
                <a:lnTo>
                  <a:pt x="98" y="64"/>
                </a:lnTo>
                <a:lnTo>
                  <a:pt x="86" y="64"/>
                </a:lnTo>
                <a:lnTo>
                  <a:pt x="78" y="64"/>
                </a:lnTo>
                <a:lnTo>
                  <a:pt x="56" y="62"/>
                </a:lnTo>
                <a:lnTo>
                  <a:pt x="52" y="62"/>
                </a:lnTo>
                <a:lnTo>
                  <a:pt x="38" y="60"/>
                </a:lnTo>
                <a:lnTo>
                  <a:pt x="24" y="60"/>
                </a:lnTo>
                <a:lnTo>
                  <a:pt x="8" y="58"/>
                </a:lnTo>
                <a:lnTo>
                  <a:pt x="0" y="5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5" name="Freeform 432"/>
          <p:cNvSpPr>
            <a:spLocks/>
          </p:cNvSpPr>
          <p:nvPr/>
        </p:nvSpPr>
        <p:spPr bwMode="auto">
          <a:xfrm>
            <a:off x="5373688" y="3486150"/>
            <a:ext cx="1349375" cy="441325"/>
          </a:xfrm>
          <a:custGeom>
            <a:avLst/>
            <a:gdLst>
              <a:gd name="T0" fmla="*/ 196 w 850"/>
              <a:gd name="T1" fmla="*/ 264 h 278"/>
              <a:gd name="T2" fmla="*/ 130 w 850"/>
              <a:gd name="T3" fmla="*/ 270 h 278"/>
              <a:gd name="T4" fmla="*/ 102 w 850"/>
              <a:gd name="T5" fmla="*/ 270 h 278"/>
              <a:gd name="T6" fmla="*/ 54 w 850"/>
              <a:gd name="T7" fmla="*/ 274 h 278"/>
              <a:gd name="T8" fmla="*/ 2 w 850"/>
              <a:gd name="T9" fmla="*/ 278 h 278"/>
              <a:gd name="T10" fmla="*/ 10 w 850"/>
              <a:gd name="T11" fmla="*/ 272 h 278"/>
              <a:gd name="T12" fmla="*/ 16 w 850"/>
              <a:gd name="T13" fmla="*/ 228 h 278"/>
              <a:gd name="T14" fmla="*/ 24 w 850"/>
              <a:gd name="T15" fmla="*/ 212 h 278"/>
              <a:gd name="T16" fmla="*/ 40 w 850"/>
              <a:gd name="T17" fmla="*/ 188 h 278"/>
              <a:gd name="T18" fmla="*/ 54 w 850"/>
              <a:gd name="T19" fmla="*/ 176 h 278"/>
              <a:gd name="T20" fmla="*/ 56 w 850"/>
              <a:gd name="T21" fmla="*/ 132 h 278"/>
              <a:gd name="T22" fmla="*/ 68 w 850"/>
              <a:gd name="T23" fmla="*/ 114 h 278"/>
              <a:gd name="T24" fmla="*/ 72 w 850"/>
              <a:gd name="T25" fmla="*/ 98 h 278"/>
              <a:gd name="T26" fmla="*/ 90 w 850"/>
              <a:gd name="T27" fmla="*/ 96 h 278"/>
              <a:gd name="T28" fmla="*/ 122 w 850"/>
              <a:gd name="T29" fmla="*/ 94 h 278"/>
              <a:gd name="T30" fmla="*/ 148 w 850"/>
              <a:gd name="T31" fmla="*/ 92 h 278"/>
              <a:gd name="T32" fmla="*/ 180 w 850"/>
              <a:gd name="T33" fmla="*/ 90 h 278"/>
              <a:gd name="T34" fmla="*/ 216 w 850"/>
              <a:gd name="T35" fmla="*/ 76 h 278"/>
              <a:gd name="T36" fmla="*/ 234 w 850"/>
              <a:gd name="T37" fmla="*/ 64 h 278"/>
              <a:gd name="T38" fmla="*/ 278 w 850"/>
              <a:gd name="T39" fmla="*/ 64 h 278"/>
              <a:gd name="T40" fmla="*/ 312 w 850"/>
              <a:gd name="T41" fmla="*/ 60 h 278"/>
              <a:gd name="T42" fmla="*/ 398 w 850"/>
              <a:gd name="T43" fmla="*/ 52 h 278"/>
              <a:gd name="T44" fmla="*/ 486 w 850"/>
              <a:gd name="T45" fmla="*/ 46 h 278"/>
              <a:gd name="T46" fmla="*/ 542 w 850"/>
              <a:gd name="T47" fmla="*/ 40 h 278"/>
              <a:gd name="T48" fmla="*/ 598 w 850"/>
              <a:gd name="T49" fmla="*/ 36 h 278"/>
              <a:gd name="T50" fmla="*/ 650 w 850"/>
              <a:gd name="T51" fmla="*/ 28 h 278"/>
              <a:gd name="T52" fmla="*/ 692 w 850"/>
              <a:gd name="T53" fmla="*/ 24 h 278"/>
              <a:gd name="T54" fmla="*/ 756 w 850"/>
              <a:gd name="T55" fmla="*/ 16 h 278"/>
              <a:gd name="T56" fmla="*/ 824 w 850"/>
              <a:gd name="T57" fmla="*/ 4 h 278"/>
              <a:gd name="T58" fmla="*/ 848 w 850"/>
              <a:gd name="T59" fmla="*/ 12 h 278"/>
              <a:gd name="T60" fmla="*/ 838 w 850"/>
              <a:gd name="T61" fmla="*/ 32 h 278"/>
              <a:gd name="T62" fmla="*/ 818 w 850"/>
              <a:gd name="T63" fmla="*/ 64 h 278"/>
              <a:gd name="T64" fmla="*/ 788 w 850"/>
              <a:gd name="T65" fmla="*/ 68 h 278"/>
              <a:gd name="T66" fmla="*/ 778 w 850"/>
              <a:gd name="T67" fmla="*/ 82 h 278"/>
              <a:gd name="T68" fmla="*/ 768 w 850"/>
              <a:gd name="T69" fmla="*/ 82 h 278"/>
              <a:gd name="T70" fmla="*/ 744 w 850"/>
              <a:gd name="T71" fmla="*/ 94 h 278"/>
              <a:gd name="T72" fmla="*/ 716 w 850"/>
              <a:gd name="T73" fmla="*/ 118 h 278"/>
              <a:gd name="T74" fmla="*/ 682 w 850"/>
              <a:gd name="T75" fmla="*/ 146 h 278"/>
              <a:gd name="T76" fmla="*/ 660 w 850"/>
              <a:gd name="T77" fmla="*/ 150 h 278"/>
              <a:gd name="T78" fmla="*/ 634 w 850"/>
              <a:gd name="T79" fmla="*/ 178 h 278"/>
              <a:gd name="T80" fmla="*/ 618 w 850"/>
              <a:gd name="T81" fmla="*/ 192 h 278"/>
              <a:gd name="T82" fmla="*/ 610 w 850"/>
              <a:gd name="T83" fmla="*/ 204 h 278"/>
              <a:gd name="T84" fmla="*/ 598 w 850"/>
              <a:gd name="T85" fmla="*/ 226 h 278"/>
              <a:gd name="T86" fmla="*/ 538 w 850"/>
              <a:gd name="T87" fmla="*/ 232 h 278"/>
              <a:gd name="T88" fmla="*/ 432 w 850"/>
              <a:gd name="T89" fmla="*/ 242 h 278"/>
              <a:gd name="T90" fmla="*/ 400 w 850"/>
              <a:gd name="T91" fmla="*/ 246 h 278"/>
              <a:gd name="T92" fmla="*/ 384 w 850"/>
              <a:gd name="T93" fmla="*/ 248 h 278"/>
              <a:gd name="T94" fmla="*/ 360 w 850"/>
              <a:gd name="T95" fmla="*/ 250 h 278"/>
              <a:gd name="T96" fmla="*/ 342 w 850"/>
              <a:gd name="T97" fmla="*/ 252 h 278"/>
              <a:gd name="T98" fmla="*/ 294 w 850"/>
              <a:gd name="T99" fmla="*/ 254 h 278"/>
              <a:gd name="T100" fmla="*/ 252 w 850"/>
              <a:gd name="T101" fmla="*/ 258 h 278"/>
              <a:gd name="T102" fmla="*/ 218 w 850"/>
              <a:gd name="T103" fmla="*/ 26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0" h="278">
                <a:moveTo>
                  <a:pt x="218" y="262"/>
                </a:moveTo>
                <a:lnTo>
                  <a:pt x="216" y="262"/>
                </a:lnTo>
                <a:lnTo>
                  <a:pt x="208" y="264"/>
                </a:lnTo>
                <a:lnTo>
                  <a:pt x="196" y="264"/>
                </a:lnTo>
                <a:lnTo>
                  <a:pt x="156" y="266"/>
                </a:lnTo>
                <a:lnTo>
                  <a:pt x="144" y="268"/>
                </a:lnTo>
                <a:lnTo>
                  <a:pt x="138" y="268"/>
                </a:lnTo>
                <a:lnTo>
                  <a:pt x="130" y="270"/>
                </a:lnTo>
                <a:lnTo>
                  <a:pt x="124" y="270"/>
                </a:lnTo>
                <a:lnTo>
                  <a:pt x="118" y="270"/>
                </a:lnTo>
                <a:lnTo>
                  <a:pt x="112" y="270"/>
                </a:lnTo>
                <a:lnTo>
                  <a:pt x="102" y="270"/>
                </a:lnTo>
                <a:lnTo>
                  <a:pt x="96" y="270"/>
                </a:lnTo>
                <a:lnTo>
                  <a:pt x="76" y="272"/>
                </a:lnTo>
                <a:lnTo>
                  <a:pt x="64" y="274"/>
                </a:lnTo>
                <a:lnTo>
                  <a:pt x="54" y="274"/>
                </a:lnTo>
                <a:lnTo>
                  <a:pt x="36" y="276"/>
                </a:lnTo>
                <a:lnTo>
                  <a:pt x="20" y="276"/>
                </a:lnTo>
                <a:lnTo>
                  <a:pt x="2" y="276"/>
                </a:lnTo>
                <a:lnTo>
                  <a:pt x="2" y="278"/>
                </a:lnTo>
                <a:lnTo>
                  <a:pt x="0" y="276"/>
                </a:lnTo>
                <a:lnTo>
                  <a:pt x="2" y="272"/>
                </a:lnTo>
                <a:lnTo>
                  <a:pt x="4" y="272"/>
                </a:lnTo>
                <a:lnTo>
                  <a:pt x="10" y="272"/>
                </a:lnTo>
                <a:lnTo>
                  <a:pt x="22" y="260"/>
                </a:lnTo>
                <a:lnTo>
                  <a:pt x="24" y="256"/>
                </a:lnTo>
                <a:lnTo>
                  <a:pt x="20" y="230"/>
                </a:lnTo>
                <a:lnTo>
                  <a:pt x="16" y="228"/>
                </a:lnTo>
                <a:lnTo>
                  <a:pt x="12" y="232"/>
                </a:lnTo>
                <a:lnTo>
                  <a:pt x="12" y="228"/>
                </a:lnTo>
                <a:lnTo>
                  <a:pt x="14" y="224"/>
                </a:lnTo>
                <a:lnTo>
                  <a:pt x="24" y="212"/>
                </a:lnTo>
                <a:lnTo>
                  <a:pt x="38" y="202"/>
                </a:lnTo>
                <a:lnTo>
                  <a:pt x="36" y="198"/>
                </a:lnTo>
                <a:lnTo>
                  <a:pt x="36" y="188"/>
                </a:lnTo>
                <a:lnTo>
                  <a:pt x="40" y="188"/>
                </a:lnTo>
                <a:lnTo>
                  <a:pt x="42" y="186"/>
                </a:lnTo>
                <a:lnTo>
                  <a:pt x="44" y="184"/>
                </a:lnTo>
                <a:lnTo>
                  <a:pt x="52" y="180"/>
                </a:lnTo>
                <a:lnTo>
                  <a:pt x="54" y="176"/>
                </a:lnTo>
                <a:lnTo>
                  <a:pt x="54" y="162"/>
                </a:lnTo>
                <a:lnTo>
                  <a:pt x="52" y="158"/>
                </a:lnTo>
                <a:lnTo>
                  <a:pt x="56" y="146"/>
                </a:lnTo>
                <a:lnTo>
                  <a:pt x="56" y="132"/>
                </a:lnTo>
                <a:lnTo>
                  <a:pt x="60" y="118"/>
                </a:lnTo>
                <a:lnTo>
                  <a:pt x="62" y="116"/>
                </a:lnTo>
                <a:lnTo>
                  <a:pt x="64" y="116"/>
                </a:lnTo>
                <a:lnTo>
                  <a:pt x="68" y="114"/>
                </a:lnTo>
                <a:lnTo>
                  <a:pt x="68" y="112"/>
                </a:lnTo>
                <a:lnTo>
                  <a:pt x="66" y="100"/>
                </a:lnTo>
                <a:lnTo>
                  <a:pt x="64" y="98"/>
                </a:lnTo>
                <a:lnTo>
                  <a:pt x="72" y="98"/>
                </a:lnTo>
                <a:lnTo>
                  <a:pt x="72" y="102"/>
                </a:lnTo>
                <a:lnTo>
                  <a:pt x="76" y="102"/>
                </a:lnTo>
                <a:lnTo>
                  <a:pt x="78" y="98"/>
                </a:lnTo>
                <a:lnTo>
                  <a:pt x="90" y="96"/>
                </a:lnTo>
                <a:lnTo>
                  <a:pt x="100" y="96"/>
                </a:lnTo>
                <a:lnTo>
                  <a:pt x="108" y="94"/>
                </a:lnTo>
                <a:lnTo>
                  <a:pt x="116" y="94"/>
                </a:lnTo>
                <a:lnTo>
                  <a:pt x="122" y="94"/>
                </a:lnTo>
                <a:lnTo>
                  <a:pt x="128" y="94"/>
                </a:lnTo>
                <a:lnTo>
                  <a:pt x="136" y="94"/>
                </a:lnTo>
                <a:lnTo>
                  <a:pt x="142" y="92"/>
                </a:lnTo>
                <a:lnTo>
                  <a:pt x="148" y="92"/>
                </a:lnTo>
                <a:lnTo>
                  <a:pt x="152" y="92"/>
                </a:lnTo>
                <a:lnTo>
                  <a:pt x="160" y="92"/>
                </a:lnTo>
                <a:lnTo>
                  <a:pt x="172" y="90"/>
                </a:lnTo>
                <a:lnTo>
                  <a:pt x="180" y="90"/>
                </a:lnTo>
                <a:lnTo>
                  <a:pt x="204" y="88"/>
                </a:lnTo>
                <a:lnTo>
                  <a:pt x="216" y="86"/>
                </a:lnTo>
                <a:lnTo>
                  <a:pt x="216" y="80"/>
                </a:lnTo>
                <a:lnTo>
                  <a:pt x="216" y="76"/>
                </a:lnTo>
                <a:lnTo>
                  <a:pt x="214" y="70"/>
                </a:lnTo>
                <a:lnTo>
                  <a:pt x="212" y="64"/>
                </a:lnTo>
                <a:lnTo>
                  <a:pt x="228" y="64"/>
                </a:lnTo>
                <a:lnTo>
                  <a:pt x="234" y="64"/>
                </a:lnTo>
                <a:lnTo>
                  <a:pt x="236" y="68"/>
                </a:lnTo>
                <a:lnTo>
                  <a:pt x="262" y="66"/>
                </a:lnTo>
                <a:lnTo>
                  <a:pt x="270" y="64"/>
                </a:lnTo>
                <a:lnTo>
                  <a:pt x="278" y="64"/>
                </a:lnTo>
                <a:lnTo>
                  <a:pt x="294" y="62"/>
                </a:lnTo>
                <a:lnTo>
                  <a:pt x="300" y="62"/>
                </a:lnTo>
                <a:lnTo>
                  <a:pt x="308" y="60"/>
                </a:lnTo>
                <a:lnTo>
                  <a:pt x="312" y="60"/>
                </a:lnTo>
                <a:lnTo>
                  <a:pt x="360" y="56"/>
                </a:lnTo>
                <a:lnTo>
                  <a:pt x="366" y="54"/>
                </a:lnTo>
                <a:lnTo>
                  <a:pt x="382" y="52"/>
                </a:lnTo>
                <a:lnTo>
                  <a:pt x="398" y="52"/>
                </a:lnTo>
                <a:lnTo>
                  <a:pt x="412" y="52"/>
                </a:lnTo>
                <a:lnTo>
                  <a:pt x="468" y="48"/>
                </a:lnTo>
                <a:lnTo>
                  <a:pt x="474" y="46"/>
                </a:lnTo>
                <a:lnTo>
                  <a:pt x="486" y="46"/>
                </a:lnTo>
                <a:lnTo>
                  <a:pt x="502" y="42"/>
                </a:lnTo>
                <a:lnTo>
                  <a:pt x="508" y="42"/>
                </a:lnTo>
                <a:lnTo>
                  <a:pt x="534" y="42"/>
                </a:lnTo>
                <a:lnTo>
                  <a:pt x="542" y="40"/>
                </a:lnTo>
                <a:lnTo>
                  <a:pt x="568" y="38"/>
                </a:lnTo>
                <a:lnTo>
                  <a:pt x="576" y="38"/>
                </a:lnTo>
                <a:lnTo>
                  <a:pt x="586" y="36"/>
                </a:lnTo>
                <a:lnTo>
                  <a:pt x="598" y="36"/>
                </a:lnTo>
                <a:lnTo>
                  <a:pt x="600" y="34"/>
                </a:lnTo>
                <a:lnTo>
                  <a:pt x="608" y="34"/>
                </a:lnTo>
                <a:lnTo>
                  <a:pt x="646" y="32"/>
                </a:lnTo>
                <a:lnTo>
                  <a:pt x="650" y="28"/>
                </a:lnTo>
                <a:lnTo>
                  <a:pt x="660" y="28"/>
                </a:lnTo>
                <a:lnTo>
                  <a:pt x="664" y="28"/>
                </a:lnTo>
                <a:lnTo>
                  <a:pt x="690" y="24"/>
                </a:lnTo>
                <a:lnTo>
                  <a:pt x="692" y="24"/>
                </a:lnTo>
                <a:lnTo>
                  <a:pt x="726" y="20"/>
                </a:lnTo>
                <a:lnTo>
                  <a:pt x="732" y="18"/>
                </a:lnTo>
                <a:lnTo>
                  <a:pt x="746" y="16"/>
                </a:lnTo>
                <a:lnTo>
                  <a:pt x="756" y="16"/>
                </a:lnTo>
                <a:lnTo>
                  <a:pt x="762" y="14"/>
                </a:lnTo>
                <a:lnTo>
                  <a:pt x="776" y="12"/>
                </a:lnTo>
                <a:lnTo>
                  <a:pt x="822" y="6"/>
                </a:lnTo>
                <a:lnTo>
                  <a:pt x="824" y="4"/>
                </a:lnTo>
                <a:lnTo>
                  <a:pt x="850" y="0"/>
                </a:lnTo>
                <a:lnTo>
                  <a:pt x="846" y="8"/>
                </a:lnTo>
                <a:lnTo>
                  <a:pt x="846" y="10"/>
                </a:lnTo>
                <a:lnTo>
                  <a:pt x="848" y="12"/>
                </a:lnTo>
                <a:lnTo>
                  <a:pt x="848" y="18"/>
                </a:lnTo>
                <a:lnTo>
                  <a:pt x="846" y="26"/>
                </a:lnTo>
                <a:lnTo>
                  <a:pt x="840" y="32"/>
                </a:lnTo>
                <a:lnTo>
                  <a:pt x="838" y="32"/>
                </a:lnTo>
                <a:lnTo>
                  <a:pt x="832" y="40"/>
                </a:lnTo>
                <a:lnTo>
                  <a:pt x="830" y="40"/>
                </a:lnTo>
                <a:lnTo>
                  <a:pt x="822" y="62"/>
                </a:lnTo>
                <a:lnTo>
                  <a:pt x="818" y="64"/>
                </a:lnTo>
                <a:lnTo>
                  <a:pt x="812" y="64"/>
                </a:lnTo>
                <a:lnTo>
                  <a:pt x="810" y="62"/>
                </a:lnTo>
                <a:lnTo>
                  <a:pt x="804" y="60"/>
                </a:lnTo>
                <a:lnTo>
                  <a:pt x="788" y="68"/>
                </a:lnTo>
                <a:lnTo>
                  <a:pt x="788" y="70"/>
                </a:lnTo>
                <a:lnTo>
                  <a:pt x="784" y="76"/>
                </a:lnTo>
                <a:lnTo>
                  <a:pt x="782" y="80"/>
                </a:lnTo>
                <a:lnTo>
                  <a:pt x="778" y="82"/>
                </a:lnTo>
                <a:lnTo>
                  <a:pt x="772" y="88"/>
                </a:lnTo>
                <a:lnTo>
                  <a:pt x="768" y="88"/>
                </a:lnTo>
                <a:lnTo>
                  <a:pt x="768" y="84"/>
                </a:lnTo>
                <a:lnTo>
                  <a:pt x="768" y="82"/>
                </a:lnTo>
                <a:lnTo>
                  <a:pt x="764" y="78"/>
                </a:lnTo>
                <a:lnTo>
                  <a:pt x="754" y="84"/>
                </a:lnTo>
                <a:lnTo>
                  <a:pt x="752" y="86"/>
                </a:lnTo>
                <a:lnTo>
                  <a:pt x="744" y="94"/>
                </a:lnTo>
                <a:lnTo>
                  <a:pt x="740" y="100"/>
                </a:lnTo>
                <a:lnTo>
                  <a:pt x="736" y="108"/>
                </a:lnTo>
                <a:lnTo>
                  <a:pt x="724" y="114"/>
                </a:lnTo>
                <a:lnTo>
                  <a:pt x="716" y="118"/>
                </a:lnTo>
                <a:lnTo>
                  <a:pt x="708" y="124"/>
                </a:lnTo>
                <a:lnTo>
                  <a:pt x="698" y="134"/>
                </a:lnTo>
                <a:lnTo>
                  <a:pt x="686" y="146"/>
                </a:lnTo>
                <a:lnTo>
                  <a:pt x="682" y="146"/>
                </a:lnTo>
                <a:lnTo>
                  <a:pt x="678" y="148"/>
                </a:lnTo>
                <a:lnTo>
                  <a:pt x="672" y="148"/>
                </a:lnTo>
                <a:lnTo>
                  <a:pt x="662" y="150"/>
                </a:lnTo>
                <a:lnTo>
                  <a:pt x="660" y="150"/>
                </a:lnTo>
                <a:lnTo>
                  <a:pt x="648" y="156"/>
                </a:lnTo>
                <a:lnTo>
                  <a:pt x="638" y="166"/>
                </a:lnTo>
                <a:lnTo>
                  <a:pt x="636" y="170"/>
                </a:lnTo>
                <a:lnTo>
                  <a:pt x="634" y="178"/>
                </a:lnTo>
                <a:lnTo>
                  <a:pt x="634" y="186"/>
                </a:lnTo>
                <a:lnTo>
                  <a:pt x="630" y="190"/>
                </a:lnTo>
                <a:lnTo>
                  <a:pt x="624" y="192"/>
                </a:lnTo>
                <a:lnTo>
                  <a:pt x="618" y="192"/>
                </a:lnTo>
                <a:lnTo>
                  <a:pt x="616" y="190"/>
                </a:lnTo>
                <a:lnTo>
                  <a:pt x="610" y="196"/>
                </a:lnTo>
                <a:lnTo>
                  <a:pt x="610" y="198"/>
                </a:lnTo>
                <a:lnTo>
                  <a:pt x="610" y="204"/>
                </a:lnTo>
                <a:lnTo>
                  <a:pt x="612" y="224"/>
                </a:lnTo>
                <a:lnTo>
                  <a:pt x="610" y="224"/>
                </a:lnTo>
                <a:lnTo>
                  <a:pt x="606" y="224"/>
                </a:lnTo>
                <a:lnTo>
                  <a:pt x="598" y="226"/>
                </a:lnTo>
                <a:lnTo>
                  <a:pt x="586" y="226"/>
                </a:lnTo>
                <a:lnTo>
                  <a:pt x="564" y="228"/>
                </a:lnTo>
                <a:lnTo>
                  <a:pt x="554" y="230"/>
                </a:lnTo>
                <a:lnTo>
                  <a:pt x="538" y="232"/>
                </a:lnTo>
                <a:lnTo>
                  <a:pt x="518" y="234"/>
                </a:lnTo>
                <a:lnTo>
                  <a:pt x="480" y="238"/>
                </a:lnTo>
                <a:lnTo>
                  <a:pt x="436" y="242"/>
                </a:lnTo>
                <a:lnTo>
                  <a:pt x="432" y="242"/>
                </a:lnTo>
                <a:lnTo>
                  <a:pt x="422" y="244"/>
                </a:lnTo>
                <a:lnTo>
                  <a:pt x="418" y="244"/>
                </a:lnTo>
                <a:lnTo>
                  <a:pt x="410" y="246"/>
                </a:lnTo>
                <a:lnTo>
                  <a:pt x="400" y="246"/>
                </a:lnTo>
                <a:lnTo>
                  <a:pt x="396" y="246"/>
                </a:lnTo>
                <a:lnTo>
                  <a:pt x="392" y="246"/>
                </a:lnTo>
                <a:lnTo>
                  <a:pt x="388" y="246"/>
                </a:lnTo>
                <a:lnTo>
                  <a:pt x="384" y="248"/>
                </a:lnTo>
                <a:lnTo>
                  <a:pt x="380" y="248"/>
                </a:lnTo>
                <a:lnTo>
                  <a:pt x="374" y="248"/>
                </a:lnTo>
                <a:lnTo>
                  <a:pt x="366" y="250"/>
                </a:lnTo>
                <a:lnTo>
                  <a:pt x="360" y="250"/>
                </a:lnTo>
                <a:lnTo>
                  <a:pt x="354" y="250"/>
                </a:lnTo>
                <a:lnTo>
                  <a:pt x="352" y="250"/>
                </a:lnTo>
                <a:lnTo>
                  <a:pt x="348" y="250"/>
                </a:lnTo>
                <a:lnTo>
                  <a:pt x="342" y="252"/>
                </a:lnTo>
                <a:lnTo>
                  <a:pt x="328" y="252"/>
                </a:lnTo>
                <a:lnTo>
                  <a:pt x="320" y="252"/>
                </a:lnTo>
                <a:lnTo>
                  <a:pt x="300" y="254"/>
                </a:lnTo>
                <a:lnTo>
                  <a:pt x="294" y="254"/>
                </a:lnTo>
                <a:lnTo>
                  <a:pt x="286" y="254"/>
                </a:lnTo>
                <a:lnTo>
                  <a:pt x="272" y="256"/>
                </a:lnTo>
                <a:lnTo>
                  <a:pt x="258" y="256"/>
                </a:lnTo>
                <a:lnTo>
                  <a:pt x="252" y="258"/>
                </a:lnTo>
                <a:lnTo>
                  <a:pt x="246" y="258"/>
                </a:lnTo>
                <a:lnTo>
                  <a:pt x="238" y="258"/>
                </a:lnTo>
                <a:lnTo>
                  <a:pt x="232" y="258"/>
                </a:lnTo>
                <a:lnTo>
                  <a:pt x="218" y="260"/>
                </a:lnTo>
                <a:lnTo>
                  <a:pt x="218" y="26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26" name="Freeform 433"/>
          <p:cNvSpPr>
            <a:spLocks/>
          </p:cNvSpPr>
          <p:nvPr/>
        </p:nvSpPr>
        <p:spPr bwMode="auto">
          <a:xfrm>
            <a:off x="7608888" y="3336925"/>
            <a:ext cx="19050" cy="12700"/>
          </a:xfrm>
          <a:custGeom>
            <a:avLst/>
            <a:gdLst>
              <a:gd name="T0" fmla="*/ 6 w 12"/>
              <a:gd name="T1" fmla="*/ 0 h 8"/>
              <a:gd name="T2" fmla="*/ 10 w 12"/>
              <a:gd name="T3" fmla="*/ 0 h 8"/>
              <a:gd name="T4" fmla="*/ 12 w 12"/>
              <a:gd name="T5" fmla="*/ 6 h 8"/>
              <a:gd name="T6" fmla="*/ 10 w 12"/>
              <a:gd name="T7" fmla="*/ 8 h 8"/>
              <a:gd name="T8" fmla="*/ 4 w 12"/>
              <a:gd name="T9" fmla="*/ 8 h 8"/>
              <a:gd name="T10" fmla="*/ 0 w 12"/>
              <a:gd name="T11" fmla="*/ 2 h 8"/>
              <a:gd name="T12" fmla="*/ 4 w 12"/>
              <a:gd name="T13" fmla="*/ 2 h 8"/>
              <a:gd name="T14" fmla="*/ 6 w 12"/>
              <a:gd name="T15" fmla="*/ 2 h 8"/>
              <a:gd name="T16" fmla="*/ 6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6" y="0"/>
                </a:moveTo>
                <a:lnTo>
                  <a:pt x="10" y="0"/>
                </a:lnTo>
                <a:lnTo>
                  <a:pt x="12" y="6"/>
                </a:lnTo>
                <a:lnTo>
                  <a:pt x="10" y="8"/>
                </a:lnTo>
                <a:lnTo>
                  <a:pt x="4" y="8"/>
                </a:lnTo>
                <a:lnTo>
                  <a:pt x="0" y="2"/>
                </a:lnTo>
                <a:lnTo>
                  <a:pt x="4" y="2"/>
                </a:lnTo>
                <a:lnTo>
                  <a:pt x="6" y="2"/>
                </a:lnTo>
                <a:lnTo>
                  <a:pt x="6"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27" name="Group 434"/>
          <p:cNvGrpSpPr>
            <a:grpSpLocks/>
          </p:cNvGrpSpPr>
          <p:nvPr/>
        </p:nvGrpSpPr>
        <p:grpSpPr bwMode="auto">
          <a:xfrm>
            <a:off x="6342063" y="3333750"/>
            <a:ext cx="1400175" cy="568325"/>
            <a:chOff x="4128" y="2100"/>
            <a:chExt cx="882" cy="358"/>
          </a:xfrm>
          <a:solidFill>
            <a:schemeClr val="bg2">
              <a:lumMod val="90000"/>
            </a:schemeClr>
          </a:solidFill>
        </p:grpSpPr>
        <p:sp>
          <p:nvSpPr>
            <p:cNvPr id="228" name="Freeform 435"/>
            <p:cNvSpPr>
              <a:spLocks/>
            </p:cNvSpPr>
            <p:nvPr/>
          </p:nvSpPr>
          <p:spPr bwMode="auto">
            <a:xfrm>
              <a:off x="4128" y="2104"/>
              <a:ext cx="850" cy="354"/>
            </a:xfrm>
            <a:custGeom>
              <a:avLst/>
              <a:gdLst>
                <a:gd name="T0" fmla="*/ 792 w 850"/>
                <a:gd name="T1" fmla="*/ 186 h 354"/>
                <a:gd name="T2" fmla="*/ 800 w 850"/>
                <a:gd name="T3" fmla="*/ 192 h 354"/>
                <a:gd name="T4" fmla="*/ 812 w 850"/>
                <a:gd name="T5" fmla="*/ 190 h 354"/>
                <a:gd name="T6" fmla="*/ 786 w 850"/>
                <a:gd name="T7" fmla="*/ 222 h 354"/>
                <a:gd name="T8" fmla="*/ 736 w 850"/>
                <a:gd name="T9" fmla="*/ 234 h 354"/>
                <a:gd name="T10" fmla="*/ 716 w 850"/>
                <a:gd name="T11" fmla="*/ 244 h 354"/>
                <a:gd name="T12" fmla="*/ 712 w 850"/>
                <a:gd name="T13" fmla="*/ 254 h 354"/>
                <a:gd name="T14" fmla="*/ 692 w 850"/>
                <a:gd name="T15" fmla="*/ 278 h 354"/>
                <a:gd name="T16" fmla="*/ 674 w 850"/>
                <a:gd name="T17" fmla="*/ 310 h 354"/>
                <a:gd name="T18" fmla="*/ 672 w 850"/>
                <a:gd name="T19" fmla="*/ 330 h 354"/>
                <a:gd name="T20" fmla="*/ 668 w 850"/>
                <a:gd name="T21" fmla="*/ 322 h 354"/>
                <a:gd name="T22" fmla="*/ 656 w 850"/>
                <a:gd name="T23" fmla="*/ 344 h 354"/>
                <a:gd name="T24" fmla="*/ 594 w 850"/>
                <a:gd name="T25" fmla="*/ 346 h 354"/>
                <a:gd name="T26" fmla="*/ 530 w 850"/>
                <a:gd name="T27" fmla="*/ 304 h 354"/>
                <a:gd name="T28" fmla="*/ 412 w 850"/>
                <a:gd name="T29" fmla="*/ 278 h 354"/>
                <a:gd name="T30" fmla="*/ 362 w 850"/>
                <a:gd name="T31" fmla="*/ 280 h 354"/>
                <a:gd name="T32" fmla="*/ 292 w 850"/>
                <a:gd name="T33" fmla="*/ 254 h 354"/>
                <a:gd name="T34" fmla="*/ 174 w 850"/>
                <a:gd name="T35" fmla="*/ 274 h 354"/>
                <a:gd name="T36" fmla="*/ 110 w 850"/>
                <a:gd name="T37" fmla="*/ 302 h 354"/>
                <a:gd name="T38" fmla="*/ 2 w 850"/>
                <a:gd name="T39" fmla="*/ 316 h 354"/>
                <a:gd name="T40" fmla="*/ 14 w 850"/>
                <a:gd name="T41" fmla="*/ 284 h 354"/>
                <a:gd name="T42" fmla="*/ 38 w 850"/>
                <a:gd name="T43" fmla="*/ 248 h 354"/>
                <a:gd name="T44" fmla="*/ 76 w 850"/>
                <a:gd name="T45" fmla="*/ 238 h 354"/>
                <a:gd name="T46" fmla="*/ 130 w 850"/>
                <a:gd name="T47" fmla="*/ 192 h 354"/>
                <a:gd name="T48" fmla="*/ 158 w 850"/>
                <a:gd name="T49" fmla="*/ 176 h 354"/>
                <a:gd name="T50" fmla="*/ 178 w 850"/>
                <a:gd name="T51" fmla="*/ 162 h 354"/>
                <a:gd name="T52" fmla="*/ 212 w 850"/>
                <a:gd name="T53" fmla="*/ 154 h 354"/>
                <a:gd name="T54" fmla="*/ 238 w 850"/>
                <a:gd name="T55" fmla="*/ 110 h 354"/>
                <a:gd name="T56" fmla="*/ 254 w 850"/>
                <a:gd name="T57" fmla="*/ 94 h 354"/>
                <a:gd name="T58" fmla="*/ 546 w 850"/>
                <a:gd name="T59" fmla="*/ 48 h 354"/>
                <a:gd name="T60" fmla="*/ 658 w 850"/>
                <a:gd name="T61" fmla="*/ 28 h 354"/>
                <a:gd name="T62" fmla="*/ 692 w 850"/>
                <a:gd name="T63" fmla="*/ 22 h 354"/>
                <a:gd name="T64" fmla="*/ 738 w 850"/>
                <a:gd name="T65" fmla="*/ 12 h 354"/>
                <a:gd name="T66" fmla="*/ 786 w 850"/>
                <a:gd name="T67" fmla="*/ 2 h 354"/>
                <a:gd name="T68" fmla="*/ 812 w 850"/>
                <a:gd name="T69" fmla="*/ 20 h 354"/>
                <a:gd name="T70" fmla="*/ 808 w 850"/>
                <a:gd name="T71" fmla="*/ 26 h 354"/>
                <a:gd name="T72" fmla="*/ 804 w 850"/>
                <a:gd name="T73" fmla="*/ 40 h 354"/>
                <a:gd name="T74" fmla="*/ 792 w 850"/>
                <a:gd name="T75" fmla="*/ 36 h 354"/>
                <a:gd name="T76" fmla="*/ 776 w 850"/>
                <a:gd name="T77" fmla="*/ 54 h 354"/>
                <a:gd name="T78" fmla="*/ 748 w 850"/>
                <a:gd name="T79" fmla="*/ 72 h 354"/>
                <a:gd name="T80" fmla="*/ 734 w 850"/>
                <a:gd name="T81" fmla="*/ 52 h 354"/>
                <a:gd name="T82" fmla="*/ 750 w 850"/>
                <a:gd name="T83" fmla="*/ 84 h 354"/>
                <a:gd name="T84" fmla="*/ 776 w 850"/>
                <a:gd name="T85" fmla="*/ 74 h 354"/>
                <a:gd name="T86" fmla="*/ 808 w 850"/>
                <a:gd name="T87" fmla="*/ 66 h 354"/>
                <a:gd name="T88" fmla="*/ 816 w 850"/>
                <a:gd name="T89" fmla="*/ 92 h 354"/>
                <a:gd name="T90" fmla="*/ 822 w 850"/>
                <a:gd name="T91" fmla="*/ 96 h 354"/>
                <a:gd name="T92" fmla="*/ 828 w 850"/>
                <a:gd name="T93" fmla="*/ 62 h 354"/>
                <a:gd name="T94" fmla="*/ 850 w 850"/>
                <a:gd name="T95" fmla="*/ 100 h 354"/>
                <a:gd name="T96" fmla="*/ 828 w 850"/>
                <a:gd name="T97" fmla="*/ 116 h 354"/>
                <a:gd name="T98" fmla="*/ 780 w 850"/>
                <a:gd name="T99" fmla="*/ 142 h 354"/>
                <a:gd name="T100" fmla="*/ 766 w 850"/>
                <a:gd name="T101" fmla="*/ 128 h 354"/>
                <a:gd name="T102" fmla="*/ 734 w 850"/>
                <a:gd name="T103" fmla="*/ 140 h 354"/>
                <a:gd name="T104" fmla="*/ 786 w 850"/>
                <a:gd name="T105" fmla="*/ 160 h 354"/>
                <a:gd name="T106" fmla="*/ 778 w 850"/>
                <a:gd name="T107" fmla="*/ 180 h 354"/>
                <a:gd name="T108" fmla="*/ 754 w 850"/>
                <a:gd name="T109" fmla="*/ 194 h 354"/>
                <a:gd name="T110" fmla="*/ 758 w 850"/>
                <a:gd name="T111" fmla="*/ 20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0" h="354">
                  <a:moveTo>
                    <a:pt x="768" y="202"/>
                  </a:moveTo>
                  <a:lnTo>
                    <a:pt x="768" y="200"/>
                  </a:lnTo>
                  <a:lnTo>
                    <a:pt x="772" y="196"/>
                  </a:lnTo>
                  <a:lnTo>
                    <a:pt x="778" y="192"/>
                  </a:lnTo>
                  <a:lnTo>
                    <a:pt x="786" y="186"/>
                  </a:lnTo>
                  <a:lnTo>
                    <a:pt x="792" y="186"/>
                  </a:lnTo>
                  <a:lnTo>
                    <a:pt x="794" y="178"/>
                  </a:lnTo>
                  <a:lnTo>
                    <a:pt x="796" y="180"/>
                  </a:lnTo>
                  <a:lnTo>
                    <a:pt x="798" y="186"/>
                  </a:lnTo>
                  <a:lnTo>
                    <a:pt x="796" y="190"/>
                  </a:lnTo>
                  <a:lnTo>
                    <a:pt x="798" y="192"/>
                  </a:lnTo>
                  <a:lnTo>
                    <a:pt x="800" y="192"/>
                  </a:lnTo>
                  <a:lnTo>
                    <a:pt x="808" y="186"/>
                  </a:lnTo>
                  <a:lnTo>
                    <a:pt x="808" y="184"/>
                  </a:lnTo>
                  <a:lnTo>
                    <a:pt x="804" y="180"/>
                  </a:lnTo>
                  <a:lnTo>
                    <a:pt x="808" y="180"/>
                  </a:lnTo>
                  <a:lnTo>
                    <a:pt x="814" y="186"/>
                  </a:lnTo>
                  <a:lnTo>
                    <a:pt x="812" y="190"/>
                  </a:lnTo>
                  <a:lnTo>
                    <a:pt x="808" y="196"/>
                  </a:lnTo>
                  <a:lnTo>
                    <a:pt x="806" y="198"/>
                  </a:lnTo>
                  <a:lnTo>
                    <a:pt x="804" y="202"/>
                  </a:lnTo>
                  <a:lnTo>
                    <a:pt x="798" y="210"/>
                  </a:lnTo>
                  <a:lnTo>
                    <a:pt x="798" y="216"/>
                  </a:lnTo>
                  <a:lnTo>
                    <a:pt x="786" y="222"/>
                  </a:lnTo>
                  <a:lnTo>
                    <a:pt x="782" y="222"/>
                  </a:lnTo>
                  <a:lnTo>
                    <a:pt x="780" y="216"/>
                  </a:lnTo>
                  <a:lnTo>
                    <a:pt x="776" y="212"/>
                  </a:lnTo>
                  <a:lnTo>
                    <a:pt x="770" y="218"/>
                  </a:lnTo>
                  <a:lnTo>
                    <a:pt x="740" y="236"/>
                  </a:lnTo>
                  <a:lnTo>
                    <a:pt x="736" y="234"/>
                  </a:lnTo>
                  <a:lnTo>
                    <a:pt x="732" y="240"/>
                  </a:lnTo>
                  <a:lnTo>
                    <a:pt x="724" y="250"/>
                  </a:lnTo>
                  <a:lnTo>
                    <a:pt x="720" y="254"/>
                  </a:lnTo>
                  <a:lnTo>
                    <a:pt x="718" y="252"/>
                  </a:lnTo>
                  <a:lnTo>
                    <a:pt x="716" y="248"/>
                  </a:lnTo>
                  <a:lnTo>
                    <a:pt x="716" y="244"/>
                  </a:lnTo>
                  <a:lnTo>
                    <a:pt x="708" y="234"/>
                  </a:lnTo>
                  <a:lnTo>
                    <a:pt x="704" y="234"/>
                  </a:lnTo>
                  <a:lnTo>
                    <a:pt x="704" y="238"/>
                  </a:lnTo>
                  <a:lnTo>
                    <a:pt x="708" y="240"/>
                  </a:lnTo>
                  <a:lnTo>
                    <a:pt x="712" y="248"/>
                  </a:lnTo>
                  <a:lnTo>
                    <a:pt x="712" y="254"/>
                  </a:lnTo>
                  <a:lnTo>
                    <a:pt x="714" y="260"/>
                  </a:lnTo>
                  <a:lnTo>
                    <a:pt x="710" y="260"/>
                  </a:lnTo>
                  <a:lnTo>
                    <a:pt x="708" y="262"/>
                  </a:lnTo>
                  <a:lnTo>
                    <a:pt x="696" y="272"/>
                  </a:lnTo>
                  <a:lnTo>
                    <a:pt x="694" y="276"/>
                  </a:lnTo>
                  <a:lnTo>
                    <a:pt x="692" y="278"/>
                  </a:lnTo>
                  <a:lnTo>
                    <a:pt x="690" y="280"/>
                  </a:lnTo>
                  <a:lnTo>
                    <a:pt x="688" y="282"/>
                  </a:lnTo>
                  <a:lnTo>
                    <a:pt x="686" y="286"/>
                  </a:lnTo>
                  <a:lnTo>
                    <a:pt x="682" y="294"/>
                  </a:lnTo>
                  <a:lnTo>
                    <a:pt x="676" y="306"/>
                  </a:lnTo>
                  <a:lnTo>
                    <a:pt x="674" y="310"/>
                  </a:lnTo>
                  <a:lnTo>
                    <a:pt x="674" y="314"/>
                  </a:lnTo>
                  <a:lnTo>
                    <a:pt x="674" y="320"/>
                  </a:lnTo>
                  <a:lnTo>
                    <a:pt x="676" y="324"/>
                  </a:lnTo>
                  <a:lnTo>
                    <a:pt x="674" y="336"/>
                  </a:lnTo>
                  <a:lnTo>
                    <a:pt x="672" y="338"/>
                  </a:lnTo>
                  <a:lnTo>
                    <a:pt x="672" y="330"/>
                  </a:lnTo>
                  <a:lnTo>
                    <a:pt x="672" y="326"/>
                  </a:lnTo>
                  <a:lnTo>
                    <a:pt x="670" y="316"/>
                  </a:lnTo>
                  <a:lnTo>
                    <a:pt x="666" y="312"/>
                  </a:lnTo>
                  <a:lnTo>
                    <a:pt x="666" y="316"/>
                  </a:lnTo>
                  <a:lnTo>
                    <a:pt x="668" y="320"/>
                  </a:lnTo>
                  <a:lnTo>
                    <a:pt x="668" y="322"/>
                  </a:lnTo>
                  <a:lnTo>
                    <a:pt x="670" y="326"/>
                  </a:lnTo>
                  <a:lnTo>
                    <a:pt x="670" y="330"/>
                  </a:lnTo>
                  <a:lnTo>
                    <a:pt x="668" y="336"/>
                  </a:lnTo>
                  <a:lnTo>
                    <a:pt x="664" y="344"/>
                  </a:lnTo>
                  <a:lnTo>
                    <a:pt x="660" y="344"/>
                  </a:lnTo>
                  <a:lnTo>
                    <a:pt x="656" y="344"/>
                  </a:lnTo>
                  <a:lnTo>
                    <a:pt x="650" y="344"/>
                  </a:lnTo>
                  <a:lnTo>
                    <a:pt x="642" y="344"/>
                  </a:lnTo>
                  <a:lnTo>
                    <a:pt x="622" y="350"/>
                  </a:lnTo>
                  <a:lnTo>
                    <a:pt x="614" y="354"/>
                  </a:lnTo>
                  <a:lnTo>
                    <a:pt x="608" y="354"/>
                  </a:lnTo>
                  <a:lnTo>
                    <a:pt x="594" y="346"/>
                  </a:lnTo>
                  <a:lnTo>
                    <a:pt x="590" y="344"/>
                  </a:lnTo>
                  <a:lnTo>
                    <a:pt x="586" y="340"/>
                  </a:lnTo>
                  <a:lnTo>
                    <a:pt x="574" y="332"/>
                  </a:lnTo>
                  <a:lnTo>
                    <a:pt x="552" y="316"/>
                  </a:lnTo>
                  <a:lnTo>
                    <a:pt x="542" y="312"/>
                  </a:lnTo>
                  <a:lnTo>
                    <a:pt x="530" y="304"/>
                  </a:lnTo>
                  <a:lnTo>
                    <a:pt x="494" y="278"/>
                  </a:lnTo>
                  <a:lnTo>
                    <a:pt x="480" y="272"/>
                  </a:lnTo>
                  <a:lnTo>
                    <a:pt x="476" y="268"/>
                  </a:lnTo>
                  <a:lnTo>
                    <a:pt x="472" y="268"/>
                  </a:lnTo>
                  <a:lnTo>
                    <a:pt x="420" y="276"/>
                  </a:lnTo>
                  <a:lnTo>
                    <a:pt x="412" y="278"/>
                  </a:lnTo>
                  <a:lnTo>
                    <a:pt x="404" y="278"/>
                  </a:lnTo>
                  <a:lnTo>
                    <a:pt x="388" y="280"/>
                  </a:lnTo>
                  <a:lnTo>
                    <a:pt x="380" y="282"/>
                  </a:lnTo>
                  <a:lnTo>
                    <a:pt x="370" y="284"/>
                  </a:lnTo>
                  <a:lnTo>
                    <a:pt x="362" y="284"/>
                  </a:lnTo>
                  <a:lnTo>
                    <a:pt x="362" y="280"/>
                  </a:lnTo>
                  <a:lnTo>
                    <a:pt x="360" y="274"/>
                  </a:lnTo>
                  <a:lnTo>
                    <a:pt x="360" y="270"/>
                  </a:lnTo>
                  <a:lnTo>
                    <a:pt x="346" y="258"/>
                  </a:lnTo>
                  <a:lnTo>
                    <a:pt x="344" y="254"/>
                  </a:lnTo>
                  <a:lnTo>
                    <a:pt x="328" y="252"/>
                  </a:lnTo>
                  <a:lnTo>
                    <a:pt x="292" y="254"/>
                  </a:lnTo>
                  <a:lnTo>
                    <a:pt x="274" y="256"/>
                  </a:lnTo>
                  <a:lnTo>
                    <a:pt x="252" y="258"/>
                  </a:lnTo>
                  <a:lnTo>
                    <a:pt x="242" y="260"/>
                  </a:lnTo>
                  <a:lnTo>
                    <a:pt x="206" y="264"/>
                  </a:lnTo>
                  <a:lnTo>
                    <a:pt x="194" y="264"/>
                  </a:lnTo>
                  <a:lnTo>
                    <a:pt x="174" y="274"/>
                  </a:lnTo>
                  <a:lnTo>
                    <a:pt x="156" y="284"/>
                  </a:lnTo>
                  <a:lnTo>
                    <a:pt x="152" y="286"/>
                  </a:lnTo>
                  <a:lnTo>
                    <a:pt x="136" y="294"/>
                  </a:lnTo>
                  <a:lnTo>
                    <a:pt x="128" y="296"/>
                  </a:lnTo>
                  <a:lnTo>
                    <a:pt x="126" y="298"/>
                  </a:lnTo>
                  <a:lnTo>
                    <a:pt x="110" y="302"/>
                  </a:lnTo>
                  <a:lnTo>
                    <a:pt x="104" y="302"/>
                  </a:lnTo>
                  <a:lnTo>
                    <a:pt x="90" y="304"/>
                  </a:lnTo>
                  <a:lnTo>
                    <a:pt x="72" y="306"/>
                  </a:lnTo>
                  <a:lnTo>
                    <a:pt x="58" y="308"/>
                  </a:lnTo>
                  <a:lnTo>
                    <a:pt x="26" y="312"/>
                  </a:lnTo>
                  <a:lnTo>
                    <a:pt x="2" y="316"/>
                  </a:lnTo>
                  <a:lnTo>
                    <a:pt x="0" y="296"/>
                  </a:lnTo>
                  <a:lnTo>
                    <a:pt x="0" y="290"/>
                  </a:lnTo>
                  <a:lnTo>
                    <a:pt x="0" y="288"/>
                  </a:lnTo>
                  <a:lnTo>
                    <a:pt x="6" y="282"/>
                  </a:lnTo>
                  <a:lnTo>
                    <a:pt x="8" y="284"/>
                  </a:lnTo>
                  <a:lnTo>
                    <a:pt x="14" y="284"/>
                  </a:lnTo>
                  <a:lnTo>
                    <a:pt x="20" y="282"/>
                  </a:lnTo>
                  <a:lnTo>
                    <a:pt x="24" y="278"/>
                  </a:lnTo>
                  <a:lnTo>
                    <a:pt x="24" y="270"/>
                  </a:lnTo>
                  <a:lnTo>
                    <a:pt x="26" y="262"/>
                  </a:lnTo>
                  <a:lnTo>
                    <a:pt x="28" y="258"/>
                  </a:lnTo>
                  <a:lnTo>
                    <a:pt x="38" y="248"/>
                  </a:lnTo>
                  <a:lnTo>
                    <a:pt x="50" y="242"/>
                  </a:lnTo>
                  <a:lnTo>
                    <a:pt x="52" y="242"/>
                  </a:lnTo>
                  <a:lnTo>
                    <a:pt x="62" y="240"/>
                  </a:lnTo>
                  <a:lnTo>
                    <a:pt x="68" y="240"/>
                  </a:lnTo>
                  <a:lnTo>
                    <a:pt x="72" y="238"/>
                  </a:lnTo>
                  <a:lnTo>
                    <a:pt x="76" y="238"/>
                  </a:lnTo>
                  <a:lnTo>
                    <a:pt x="88" y="226"/>
                  </a:lnTo>
                  <a:lnTo>
                    <a:pt x="98" y="216"/>
                  </a:lnTo>
                  <a:lnTo>
                    <a:pt x="106" y="210"/>
                  </a:lnTo>
                  <a:lnTo>
                    <a:pt x="114" y="206"/>
                  </a:lnTo>
                  <a:lnTo>
                    <a:pt x="126" y="200"/>
                  </a:lnTo>
                  <a:lnTo>
                    <a:pt x="130" y="192"/>
                  </a:lnTo>
                  <a:lnTo>
                    <a:pt x="134" y="186"/>
                  </a:lnTo>
                  <a:lnTo>
                    <a:pt x="142" y="178"/>
                  </a:lnTo>
                  <a:lnTo>
                    <a:pt x="144" y="176"/>
                  </a:lnTo>
                  <a:lnTo>
                    <a:pt x="154" y="170"/>
                  </a:lnTo>
                  <a:lnTo>
                    <a:pt x="158" y="174"/>
                  </a:lnTo>
                  <a:lnTo>
                    <a:pt x="158" y="176"/>
                  </a:lnTo>
                  <a:lnTo>
                    <a:pt x="158" y="180"/>
                  </a:lnTo>
                  <a:lnTo>
                    <a:pt x="162" y="180"/>
                  </a:lnTo>
                  <a:lnTo>
                    <a:pt x="168" y="174"/>
                  </a:lnTo>
                  <a:lnTo>
                    <a:pt x="172" y="172"/>
                  </a:lnTo>
                  <a:lnTo>
                    <a:pt x="174" y="168"/>
                  </a:lnTo>
                  <a:lnTo>
                    <a:pt x="178" y="162"/>
                  </a:lnTo>
                  <a:lnTo>
                    <a:pt x="178" y="160"/>
                  </a:lnTo>
                  <a:lnTo>
                    <a:pt x="194" y="152"/>
                  </a:lnTo>
                  <a:lnTo>
                    <a:pt x="200" y="154"/>
                  </a:lnTo>
                  <a:lnTo>
                    <a:pt x="202" y="156"/>
                  </a:lnTo>
                  <a:lnTo>
                    <a:pt x="208" y="156"/>
                  </a:lnTo>
                  <a:lnTo>
                    <a:pt x="212" y="154"/>
                  </a:lnTo>
                  <a:lnTo>
                    <a:pt x="220" y="132"/>
                  </a:lnTo>
                  <a:lnTo>
                    <a:pt x="222" y="132"/>
                  </a:lnTo>
                  <a:lnTo>
                    <a:pt x="228" y="124"/>
                  </a:lnTo>
                  <a:lnTo>
                    <a:pt x="230" y="124"/>
                  </a:lnTo>
                  <a:lnTo>
                    <a:pt x="236" y="118"/>
                  </a:lnTo>
                  <a:lnTo>
                    <a:pt x="238" y="110"/>
                  </a:lnTo>
                  <a:lnTo>
                    <a:pt x="238" y="104"/>
                  </a:lnTo>
                  <a:lnTo>
                    <a:pt x="236" y="102"/>
                  </a:lnTo>
                  <a:lnTo>
                    <a:pt x="236" y="100"/>
                  </a:lnTo>
                  <a:lnTo>
                    <a:pt x="240" y="92"/>
                  </a:lnTo>
                  <a:lnTo>
                    <a:pt x="242" y="94"/>
                  </a:lnTo>
                  <a:lnTo>
                    <a:pt x="254" y="94"/>
                  </a:lnTo>
                  <a:lnTo>
                    <a:pt x="268" y="92"/>
                  </a:lnTo>
                  <a:lnTo>
                    <a:pt x="284" y="90"/>
                  </a:lnTo>
                  <a:lnTo>
                    <a:pt x="290" y="90"/>
                  </a:lnTo>
                  <a:lnTo>
                    <a:pt x="348" y="82"/>
                  </a:lnTo>
                  <a:lnTo>
                    <a:pt x="378" y="78"/>
                  </a:lnTo>
                  <a:lnTo>
                    <a:pt x="546" y="48"/>
                  </a:lnTo>
                  <a:lnTo>
                    <a:pt x="558" y="46"/>
                  </a:lnTo>
                  <a:lnTo>
                    <a:pt x="570" y="44"/>
                  </a:lnTo>
                  <a:lnTo>
                    <a:pt x="574" y="44"/>
                  </a:lnTo>
                  <a:lnTo>
                    <a:pt x="616" y="36"/>
                  </a:lnTo>
                  <a:lnTo>
                    <a:pt x="650" y="30"/>
                  </a:lnTo>
                  <a:lnTo>
                    <a:pt x="658" y="28"/>
                  </a:lnTo>
                  <a:lnTo>
                    <a:pt x="662" y="26"/>
                  </a:lnTo>
                  <a:lnTo>
                    <a:pt x="666" y="26"/>
                  </a:lnTo>
                  <a:lnTo>
                    <a:pt x="674" y="24"/>
                  </a:lnTo>
                  <a:lnTo>
                    <a:pt x="678" y="24"/>
                  </a:lnTo>
                  <a:lnTo>
                    <a:pt x="684" y="24"/>
                  </a:lnTo>
                  <a:lnTo>
                    <a:pt x="692" y="22"/>
                  </a:lnTo>
                  <a:lnTo>
                    <a:pt x="702" y="18"/>
                  </a:lnTo>
                  <a:lnTo>
                    <a:pt x="712" y="18"/>
                  </a:lnTo>
                  <a:lnTo>
                    <a:pt x="722" y="16"/>
                  </a:lnTo>
                  <a:lnTo>
                    <a:pt x="726" y="14"/>
                  </a:lnTo>
                  <a:lnTo>
                    <a:pt x="734" y="12"/>
                  </a:lnTo>
                  <a:lnTo>
                    <a:pt x="738" y="12"/>
                  </a:lnTo>
                  <a:lnTo>
                    <a:pt x="744" y="10"/>
                  </a:lnTo>
                  <a:lnTo>
                    <a:pt x="750" y="10"/>
                  </a:lnTo>
                  <a:lnTo>
                    <a:pt x="756" y="8"/>
                  </a:lnTo>
                  <a:lnTo>
                    <a:pt x="762" y="6"/>
                  </a:lnTo>
                  <a:lnTo>
                    <a:pt x="778" y="4"/>
                  </a:lnTo>
                  <a:lnTo>
                    <a:pt x="786" y="2"/>
                  </a:lnTo>
                  <a:lnTo>
                    <a:pt x="796" y="0"/>
                  </a:lnTo>
                  <a:lnTo>
                    <a:pt x="796" y="4"/>
                  </a:lnTo>
                  <a:lnTo>
                    <a:pt x="796" y="6"/>
                  </a:lnTo>
                  <a:lnTo>
                    <a:pt x="804" y="14"/>
                  </a:lnTo>
                  <a:lnTo>
                    <a:pt x="808" y="18"/>
                  </a:lnTo>
                  <a:lnTo>
                    <a:pt x="812" y="20"/>
                  </a:lnTo>
                  <a:lnTo>
                    <a:pt x="816" y="26"/>
                  </a:lnTo>
                  <a:lnTo>
                    <a:pt x="830" y="44"/>
                  </a:lnTo>
                  <a:lnTo>
                    <a:pt x="832" y="48"/>
                  </a:lnTo>
                  <a:lnTo>
                    <a:pt x="824" y="46"/>
                  </a:lnTo>
                  <a:lnTo>
                    <a:pt x="812" y="28"/>
                  </a:lnTo>
                  <a:lnTo>
                    <a:pt x="808" y="26"/>
                  </a:lnTo>
                  <a:lnTo>
                    <a:pt x="806" y="26"/>
                  </a:lnTo>
                  <a:lnTo>
                    <a:pt x="812" y="40"/>
                  </a:lnTo>
                  <a:lnTo>
                    <a:pt x="816" y="42"/>
                  </a:lnTo>
                  <a:lnTo>
                    <a:pt x="814" y="42"/>
                  </a:lnTo>
                  <a:lnTo>
                    <a:pt x="808" y="42"/>
                  </a:lnTo>
                  <a:lnTo>
                    <a:pt x="804" y="40"/>
                  </a:lnTo>
                  <a:lnTo>
                    <a:pt x="804" y="38"/>
                  </a:lnTo>
                  <a:lnTo>
                    <a:pt x="792" y="32"/>
                  </a:lnTo>
                  <a:lnTo>
                    <a:pt x="786" y="30"/>
                  </a:lnTo>
                  <a:lnTo>
                    <a:pt x="784" y="34"/>
                  </a:lnTo>
                  <a:lnTo>
                    <a:pt x="788" y="36"/>
                  </a:lnTo>
                  <a:lnTo>
                    <a:pt x="792" y="36"/>
                  </a:lnTo>
                  <a:lnTo>
                    <a:pt x="798" y="42"/>
                  </a:lnTo>
                  <a:lnTo>
                    <a:pt x="800" y="42"/>
                  </a:lnTo>
                  <a:lnTo>
                    <a:pt x="802" y="46"/>
                  </a:lnTo>
                  <a:lnTo>
                    <a:pt x="790" y="56"/>
                  </a:lnTo>
                  <a:lnTo>
                    <a:pt x="786" y="56"/>
                  </a:lnTo>
                  <a:lnTo>
                    <a:pt x="776" y="54"/>
                  </a:lnTo>
                  <a:lnTo>
                    <a:pt x="772" y="52"/>
                  </a:lnTo>
                  <a:lnTo>
                    <a:pt x="774" y="56"/>
                  </a:lnTo>
                  <a:lnTo>
                    <a:pt x="774" y="60"/>
                  </a:lnTo>
                  <a:lnTo>
                    <a:pt x="764" y="72"/>
                  </a:lnTo>
                  <a:lnTo>
                    <a:pt x="762" y="72"/>
                  </a:lnTo>
                  <a:lnTo>
                    <a:pt x="748" y="72"/>
                  </a:lnTo>
                  <a:lnTo>
                    <a:pt x="744" y="68"/>
                  </a:lnTo>
                  <a:lnTo>
                    <a:pt x="740" y="64"/>
                  </a:lnTo>
                  <a:lnTo>
                    <a:pt x="736" y="58"/>
                  </a:lnTo>
                  <a:lnTo>
                    <a:pt x="736" y="52"/>
                  </a:lnTo>
                  <a:lnTo>
                    <a:pt x="738" y="48"/>
                  </a:lnTo>
                  <a:lnTo>
                    <a:pt x="734" y="52"/>
                  </a:lnTo>
                  <a:lnTo>
                    <a:pt x="734" y="54"/>
                  </a:lnTo>
                  <a:lnTo>
                    <a:pt x="734" y="60"/>
                  </a:lnTo>
                  <a:lnTo>
                    <a:pt x="736" y="66"/>
                  </a:lnTo>
                  <a:lnTo>
                    <a:pt x="740" y="72"/>
                  </a:lnTo>
                  <a:lnTo>
                    <a:pt x="744" y="84"/>
                  </a:lnTo>
                  <a:lnTo>
                    <a:pt x="750" y="84"/>
                  </a:lnTo>
                  <a:lnTo>
                    <a:pt x="760" y="80"/>
                  </a:lnTo>
                  <a:lnTo>
                    <a:pt x="762" y="78"/>
                  </a:lnTo>
                  <a:lnTo>
                    <a:pt x="768" y="76"/>
                  </a:lnTo>
                  <a:lnTo>
                    <a:pt x="772" y="72"/>
                  </a:lnTo>
                  <a:lnTo>
                    <a:pt x="776" y="72"/>
                  </a:lnTo>
                  <a:lnTo>
                    <a:pt x="776" y="74"/>
                  </a:lnTo>
                  <a:lnTo>
                    <a:pt x="788" y="78"/>
                  </a:lnTo>
                  <a:lnTo>
                    <a:pt x="788" y="76"/>
                  </a:lnTo>
                  <a:lnTo>
                    <a:pt x="784" y="74"/>
                  </a:lnTo>
                  <a:lnTo>
                    <a:pt x="796" y="66"/>
                  </a:lnTo>
                  <a:lnTo>
                    <a:pt x="806" y="64"/>
                  </a:lnTo>
                  <a:lnTo>
                    <a:pt x="808" y="66"/>
                  </a:lnTo>
                  <a:lnTo>
                    <a:pt x="812" y="66"/>
                  </a:lnTo>
                  <a:lnTo>
                    <a:pt x="814" y="72"/>
                  </a:lnTo>
                  <a:lnTo>
                    <a:pt x="812" y="78"/>
                  </a:lnTo>
                  <a:lnTo>
                    <a:pt x="812" y="80"/>
                  </a:lnTo>
                  <a:lnTo>
                    <a:pt x="814" y="86"/>
                  </a:lnTo>
                  <a:lnTo>
                    <a:pt x="816" y="92"/>
                  </a:lnTo>
                  <a:lnTo>
                    <a:pt x="818" y="98"/>
                  </a:lnTo>
                  <a:lnTo>
                    <a:pt x="810" y="100"/>
                  </a:lnTo>
                  <a:lnTo>
                    <a:pt x="808" y="100"/>
                  </a:lnTo>
                  <a:lnTo>
                    <a:pt x="812" y="102"/>
                  </a:lnTo>
                  <a:lnTo>
                    <a:pt x="820" y="102"/>
                  </a:lnTo>
                  <a:lnTo>
                    <a:pt x="822" y="96"/>
                  </a:lnTo>
                  <a:lnTo>
                    <a:pt x="820" y="86"/>
                  </a:lnTo>
                  <a:lnTo>
                    <a:pt x="818" y="84"/>
                  </a:lnTo>
                  <a:lnTo>
                    <a:pt x="818" y="76"/>
                  </a:lnTo>
                  <a:lnTo>
                    <a:pt x="818" y="72"/>
                  </a:lnTo>
                  <a:lnTo>
                    <a:pt x="820" y="70"/>
                  </a:lnTo>
                  <a:lnTo>
                    <a:pt x="828" y="62"/>
                  </a:lnTo>
                  <a:lnTo>
                    <a:pt x="832" y="62"/>
                  </a:lnTo>
                  <a:lnTo>
                    <a:pt x="836" y="66"/>
                  </a:lnTo>
                  <a:lnTo>
                    <a:pt x="840" y="70"/>
                  </a:lnTo>
                  <a:lnTo>
                    <a:pt x="846" y="78"/>
                  </a:lnTo>
                  <a:lnTo>
                    <a:pt x="850" y="90"/>
                  </a:lnTo>
                  <a:lnTo>
                    <a:pt x="850" y="100"/>
                  </a:lnTo>
                  <a:lnTo>
                    <a:pt x="846" y="106"/>
                  </a:lnTo>
                  <a:lnTo>
                    <a:pt x="842" y="108"/>
                  </a:lnTo>
                  <a:lnTo>
                    <a:pt x="840" y="108"/>
                  </a:lnTo>
                  <a:lnTo>
                    <a:pt x="838" y="106"/>
                  </a:lnTo>
                  <a:lnTo>
                    <a:pt x="836" y="108"/>
                  </a:lnTo>
                  <a:lnTo>
                    <a:pt x="828" y="116"/>
                  </a:lnTo>
                  <a:lnTo>
                    <a:pt x="828" y="122"/>
                  </a:lnTo>
                  <a:lnTo>
                    <a:pt x="824" y="128"/>
                  </a:lnTo>
                  <a:lnTo>
                    <a:pt x="818" y="138"/>
                  </a:lnTo>
                  <a:lnTo>
                    <a:pt x="816" y="140"/>
                  </a:lnTo>
                  <a:lnTo>
                    <a:pt x="784" y="144"/>
                  </a:lnTo>
                  <a:lnTo>
                    <a:pt x="780" y="142"/>
                  </a:lnTo>
                  <a:lnTo>
                    <a:pt x="778" y="140"/>
                  </a:lnTo>
                  <a:lnTo>
                    <a:pt x="770" y="132"/>
                  </a:lnTo>
                  <a:lnTo>
                    <a:pt x="770" y="130"/>
                  </a:lnTo>
                  <a:lnTo>
                    <a:pt x="776" y="126"/>
                  </a:lnTo>
                  <a:lnTo>
                    <a:pt x="766" y="126"/>
                  </a:lnTo>
                  <a:lnTo>
                    <a:pt x="766" y="128"/>
                  </a:lnTo>
                  <a:lnTo>
                    <a:pt x="764" y="130"/>
                  </a:lnTo>
                  <a:lnTo>
                    <a:pt x="766" y="136"/>
                  </a:lnTo>
                  <a:lnTo>
                    <a:pt x="768" y="138"/>
                  </a:lnTo>
                  <a:lnTo>
                    <a:pt x="764" y="142"/>
                  </a:lnTo>
                  <a:lnTo>
                    <a:pt x="736" y="142"/>
                  </a:lnTo>
                  <a:lnTo>
                    <a:pt x="734" y="140"/>
                  </a:lnTo>
                  <a:lnTo>
                    <a:pt x="722" y="138"/>
                  </a:lnTo>
                  <a:lnTo>
                    <a:pt x="726" y="142"/>
                  </a:lnTo>
                  <a:lnTo>
                    <a:pt x="746" y="148"/>
                  </a:lnTo>
                  <a:lnTo>
                    <a:pt x="782" y="150"/>
                  </a:lnTo>
                  <a:lnTo>
                    <a:pt x="786" y="154"/>
                  </a:lnTo>
                  <a:lnTo>
                    <a:pt x="786" y="160"/>
                  </a:lnTo>
                  <a:lnTo>
                    <a:pt x="778" y="162"/>
                  </a:lnTo>
                  <a:lnTo>
                    <a:pt x="770" y="170"/>
                  </a:lnTo>
                  <a:lnTo>
                    <a:pt x="778" y="170"/>
                  </a:lnTo>
                  <a:lnTo>
                    <a:pt x="782" y="172"/>
                  </a:lnTo>
                  <a:lnTo>
                    <a:pt x="780" y="174"/>
                  </a:lnTo>
                  <a:lnTo>
                    <a:pt x="778" y="180"/>
                  </a:lnTo>
                  <a:lnTo>
                    <a:pt x="774" y="184"/>
                  </a:lnTo>
                  <a:lnTo>
                    <a:pt x="768" y="190"/>
                  </a:lnTo>
                  <a:lnTo>
                    <a:pt x="764" y="192"/>
                  </a:lnTo>
                  <a:lnTo>
                    <a:pt x="760" y="194"/>
                  </a:lnTo>
                  <a:lnTo>
                    <a:pt x="756" y="194"/>
                  </a:lnTo>
                  <a:lnTo>
                    <a:pt x="754" y="194"/>
                  </a:lnTo>
                  <a:lnTo>
                    <a:pt x="742" y="188"/>
                  </a:lnTo>
                  <a:lnTo>
                    <a:pt x="730" y="180"/>
                  </a:lnTo>
                  <a:lnTo>
                    <a:pt x="744" y="196"/>
                  </a:lnTo>
                  <a:lnTo>
                    <a:pt x="748" y="198"/>
                  </a:lnTo>
                  <a:lnTo>
                    <a:pt x="752" y="198"/>
                  </a:lnTo>
                  <a:lnTo>
                    <a:pt x="758" y="200"/>
                  </a:lnTo>
                  <a:lnTo>
                    <a:pt x="760" y="200"/>
                  </a:lnTo>
                  <a:lnTo>
                    <a:pt x="764" y="200"/>
                  </a:lnTo>
                  <a:lnTo>
                    <a:pt x="768" y="20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29" name="Freeform 436"/>
            <p:cNvSpPr>
              <a:spLocks/>
            </p:cNvSpPr>
            <p:nvPr/>
          </p:nvSpPr>
          <p:spPr bwMode="auto">
            <a:xfrm>
              <a:off x="4938" y="2100"/>
              <a:ext cx="54" cy="78"/>
            </a:xfrm>
            <a:custGeom>
              <a:avLst/>
              <a:gdLst>
                <a:gd name="T0" fmla="*/ 0 w 54"/>
                <a:gd name="T1" fmla="*/ 2 h 78"/>
                <a:gd name="T2" fmla="*/ 2 w 54"/>
                <a:gd name="T3" fmla="*/ 0 h 78"/>
                <a:gd name="T4" fmla="*/ 4 w 54"/>
                <a:gd name="T5" fmla="*/ 2 h 78"/>
                <a:gd name="T6" fmla="*/ 4 w 54"/>
                <a:gd name="T7" fmla="*/ 4 h 78"/>
                <a:gd name="T8" fmla="*/ 8 w 54"/>
                <a:gd name="T9" fmla="*/ 12 h 78"/>
                <a:gd name="T10" fmla="*/ 12 w 54"/>
                <a:gd name="T11" fmla="*/ 20 h 78"/>
                <a:gd name="T12" fmla="*/ 16 w 54"/>
                <a:gd name="T13" fmla="*/ 28 h 78"/>
                <a:gd name="T14" fmla="*/ 28 w 54"/>
                <a:gd name="T15" fmla="*/ 46 h 78"/>
                <a:gd name="T16" fmla="*/ 30 w 54"/>
                <a:gd name="T17" fmla="*/ 48 h 78"/>
                <a:gd name="T18" fmla="*/ 36 w 54"/>
                <a:gd name="T19" fmla="*/ 54 h 78"/>
                <a:gd name="T20" fmla="*/ 40 w 54"/>
                <a:gd name="T21" fmla="*/ 58 h 78"/>
                <a:gd name="T22" fmla="*/ 48 w 54"/>
                <a:gd name="T23" fmla="*/ 68 h 78"/>
                <a:gd name="T24" fmla="*/ 52 w 54"/>
                <a:gd name="T25" fmla="*/ 72 h 78"/>
                <a:gd name="T26" fmla="*/ 54 w 54"/>
                <a:gd name="T27" fmla="*/ 78 h 78"/>
                <a:gd name="T28" fmla="*/ 52 w 54"/>
                <a:gd name="T29" fmla="*/ 78 h 78"/>
                <a:gd name="T30" fmla="*/ 48 w 54"/>
                <a:gd name="T31" fmla="*/ 74 h 78"/>
                <a:gd name="T32" fmla="*/ 46 w 54"/>
                <a:gd name="T33" fmla="*/ 70 h 78"/>
                <a:gd name="T34" fmla="*/ 40 w 54"/>
                <a:gd name="T35" fmla="*/ 64 h 78"/>
                <a:gd name="T36" fmla="*/ 38 w 54"/>
                <a:gd name="T37" fmla="*/ 62 h 78"/>
                <a:gd name="T38" fmla="*/ 34 w 54"/>
                <a:gd name="T39" fmla="*/ 60 h 78"/>
                <a:gd name="T40" fmla="*/ 32 w 54"/>
                <a:gd name="T41" fmla="*/ 58 h 78"/>
                <a:gd name="T42" fmla="*/ 28 w 54"/>
                <a:gd name="T43" fmla="*/ 54 h 78"/>
                <a:gd name="T44" fmla="*/ 26 w 54"/>
                <a:gd name="T45" fmla="*/ 46 h 78"/>
                <a:gd name="T46" fmla="*/ 22 w 54"/>
                <a:gd name="T47" fmla="*/ 40 h 78"/>
                <a:gd name="T48" fmla="*/ 22 w 54"/>
                <a:gd name="T49" fmla="*/ 38 h 78"/>
                <a:gd name="T50" fmla="*/ 20 w 54"/>
                <a:gd name="T51" fmla="*/ 36 h 78"/>
                <a:gd name="T52" fmla="*/ 12 w 54"/>
                <a:gd name="T53" fmla="*/ 26 h 78"/>
                <a:gd name="T54" fmla="*/ 4 w 54"/>
                <a:gd name="T55" fmla="*/ 10 h 78"/>
                <a:gd name="T56" fmla="*/ 2 w 54"/>
                <a:gd name="T57" fmla="*/ 6 h 78"/>
                <a:gd name="T58" fmla="*/ 0 w 54"/>
                <a:gd name="T59" fmla="*/ 4 h 78"/>
                <a:gd name="T60" fmla="*/ 0 w 54"/>
                <a:gd name="T61"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78">
                  <a:moveTo>
                    <a:pt x="0" y="2"/>
                  </a:moveTo>
                  <a:lnTo>
                    <a:pt x="2" y="0"/>
                  </a:lnTo>
                  <a:lnTo>
                    <a:pt x="4" y="2"/>
                  </a:lnTo>
                  <a:lnTo>
                    <a:pt x="4" y="4"/>
                  </a:lnTo>
                  <a:lnTo>
                    <a:pt x="8" y="12"/>
                  </a:lnTo>
                  <a:lnTo>
                    <a:pt x="12" y="20"/>
                  </a:lnTo>
                  <a:lnTo>
                    <a:pt x="16" y="28"/>
                  </a:lnTo>
                  <a:lnTo>
                    <a:pt x="28" y="46"/>
                  </a:lnTo>
                  <a:lnTo>
                    <a:pt x="30" y="48"/>
                  </a:lnTo>
                  <a:lnTo>
                    <a:pt x="36" y="54"/>
                  </a:lnTo>
                  <a:lnTo>
                    <a:pt x="40" y="58"/>
                  </a:lnTo>
                  <a:lnTo>
                    <a:pt x="48" y="68"/>
                  </a:lnTo>
                  <a:lnTo>
                    <a:pt x="52" y="72"/>
                  </a:lnTo>
                  <a:lnTo>
                    <a:pt x="54" y="78"/>
                  </a:lnTo>
                  <a:lnTo>
                    <a:pt x="52" y="78"/>
                  </a:lnTo>
                  <a:lnTo>
                    <a:pt x="48" y="74"/>
                  </a:lnTo>
                  <a:lnTo>
                    <a:pt x="46" y="70"/>
                  </a:lnTo>
                  <a:lnTo>
                    <a:pt x="40" y="64"/>
                  </a:lnTo>
                  <a:lnTo>
                    <a:pt x="38" y="62"/>
                  </a:lnTo>
                  <a:lnTo>
                    <a:pt x="34" y="60"/>
                  </a:lnTo>
                  <a:lnTo>
                    <a:pt x="32" y="58"/>
                  </a:lnTo>
                  <a:lnTo>
                    <a:pt x="28" y="54"/>
                  </a:lnTo>
                  <a:lnTo>
                    <a:pt x="26" y="46"/>
                  </a:lnTo>
                  <a:lnTo>
                    <a:pt x="22" y="40"/>
                  </a:lnTo>
                  <a:lnTo>
                    <a:pt x="22" y="38"/>
                  </a:lnTo>
                  <a:lnTo>
                    <a:pt x="20" y="36"/>
                  </a:lnTo>
                  <a:lnTo>
                    <a:pt x="12" y="26"/>
                  </a:lnTo>
                  <a:lnTo>
                    <a:pt x="4" y="10"/>
                  </a:lnTo>
                  <a:lnTo>
                    <a:pt x="2" y="6"/>
                  </a:lnTo>
                  <a:lnTo>
                    <a:pt x="0" y="4"/>
                  </a:lnTo>
                  <a:lnTo>
                    <a:pt x="0" y="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30" name="Freeform 437"/>
            <p:cNvSpPr>
              <a:spLocks/>
            </p:cNvSpPr>
            <p:nvPr/>
          </p:nvSpPr>
          <p:spPr bwMode="auto">
            <a:xfrm>
              <a:off x="4994" y="2182"/>
              <a:ext cx="16" cy="66"/>
            </a:xfrm>
            <a:custGeom>
              <a:avLst/>
              <a:gdLst>
                <a:gd name="T0" fmla="*/ 16 w 16"/>
                <a:gd name="T1" fmla="*/ 60 h 66"/>
                <a:gd name="T2" fmla="*/ 6 w 16"/>
                <a:gd name="T3" fmla="*/ 64 h 66"/>
                <a:gd name="T4" fmla="*/ 2 w 16"/>
                <a:gd name="T5" fmla="*/ 66 h 66"/>
                <a:gd name="T6" fmla="*/ 14 w 16"/>
                <a:gd name="T7" fmla="*/ 58 h 66"/>
                <a:gd name="T8" fmla="*/ 14 w 16"/>
                <a:gd name="T9" fmla="*/ 56 h 66"/>
                <a:gd name="T10" fmla="*/ 14 w 16"/>
                <a:gd name="T11" fmla="*/ 54 h 66"/>
                <a:gd name="T12" fmla="*/ 14 w 16"/>
                <a:gd name="T13" fmla="*/ 52 h 66"/>
                <a:gd name="T14" fmla="*/ 14 w 16"/>
                <a:gd name="T15" fmla="*/ 40 h 66"/>
                <a:gd name="T16" fmla="*/ 12 w 16"/>
                <a:gd name="T17" fmla="*/ 20 h 66"/>
                <a:gd name="T18" fmla="*/ 12 w 16"/>
                <a:gd name="T19" fmla="*/ 18 h 66"/>
                <a:gd name="T20" fmla="*/ 8 w 16"/>
                <a:gd name="T21" fmla="*/ 14 h 66"/>
                <a:gd name="T22" fmla="*/ 6 w 16"/>
                <a:gd name="T23" fmla="*/ 10 h 66"/>
                <a:gd name="T24" fmla="*/ 4 w 16"/>
                <a:gd name="T25" fmla="*/ 4 h 66"/>
                <a:gd name="T26" fmla="*/ 2 w 16"/>
                <a:gd name="T27" fmla="*/ 4 h 66"/>
                <a:gd name="T28" fmla="*/ 0 w 16"/>
                <a:gd name="T29" fmla="*/ 0 h 66"/>
                <a:gd name="T30" fmla="*/ 2 w 16"/>
                <a:gd name="T31" fmla="*/ 0 h 66"/>
                <a:gd name="T32" fmla="*/ 4 w 16"/>
                <a:gd name="T33" fmla="*/ 2 h 66"/>
                <a:gd name="T34" fmla="*/ 6 w 16"/>
                <a:gd name="T35" fmla="*/ 4 h 66"/>
                <a:gd name="T36" fmla="*/ 6 w 16"/>
                <a:gd name="T37" fmla="*/ 6 h 66"/>
                <a:gd name="T38" fmla="*/ 12 w 16"/>
                <a:gd name="T39" fmla="*/ 16 h 66"/>
                <a:gd name="T40" fmla="*/ 12 w 16"/>
                <a:gd name="T41" fmla="*/ 18 h 66"/>
                <a:gd name="T42" fmla="*/ 14 w 16"/>
                <a:gd name="T43" fmla="*/ 20 h 66"/>
                <a:gd name="T44" fmla="*/ 16 w 16"/>
                <a:gd name="T45" fmla="*/ 48 h 66"/>
                <a:gd name="T46" fmla="*/ 16 w 16"/>
                <a:gd name="T47" fmla="*/ 50 h 66"/>
                <a:gd name="T48" fmla="*/ 16 w 16"/>
                <a:gd name="T49"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66">
                  <a:moveTo>
                    <a:pt x="16" y="60"/>
                  </a:moveTo>
                  <a:lnTo>
                    <a:pt x="6" y="64"/>
                  </a:lnTo>
                  <a:lnTo>
                    <a:pt x="2" y="66"/>
                  </a:lnTo>
                  <a:lnTo>
                    <a:pt x="14" y="58"/>
                  </a:lnTo>
                  <a:lnTo>
                    <a:pt x="14" y="56"/>
                  </a:lnTo>
                  <a:lnTo>
                    <a:pt x="14" y="54"/>
                  </a:lnTo>
                  <a:lnTo>
                    <a:pt x="14" y="52"/>
                  </a:lnTo>
                  <a:lnTo>
                    <a:pt x="14" y="40"/>
                  </a:lnTo>
                  <a:lnTo>
                    <a:pt x="12" y="20"/>
                  </a:lnTo>
                  <a:lnTo>
                    <a:pt x="12" y="18"/>
                  </a:lnTo>
                  <a:lnTo>
                    <a:pt x="8" y="14"/>
                  </a:lnTo>
                  <a:lnTo>
                    <a:pt x="6" y="10"/>
                  </a:lnTo>
                  <a:lnTo>
                    <a:pt x="4" y="4"/>
                  </a:lnTo>
                  <a:lnTo>
                    <a:pt x="2" y="4"/>
                  </a:lnTo>
                  <a:lnTo>
                    <a:pt x="0" y="0"/>
                  </a:lnTo>
                  <a:lnTo>
                    <a:pt x="2" y="0"/>
                  </a:lnTo>
                  <a:lnTo>
                    <a:pt x="4" y="2"/>
                  </a:lnTo>
                  <a:lnTo>
                    <a:pt x="6" y="4"/>
                  </a:lnTo>
                  <a:lnTo>
                    <a:pt x="6" y="6"/>
                  </a:lnTo>
                  <a:lnTo>
                    <a:pt x="12" y="16"/>
                  </a:lnTo>
                  <a:lnTo>
                    <a:pt x="12" y="18"/>
                  </a:lnTo>
                  <a:lnTo>
                    <a:pt x="14" y="20"/>
                  </a:lnTo>
                  <a:lnTo>
                    <a:pt x="16" y="48"/>
                  </a:lnTo>
                  <a:lnTo>
                    <a:pt x="16" y="50"/>
                  </a:lnTo>
                  <a:lnTo>
                    <a:pt x="16" y="6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grpSp>
        <p:nvGrpSpPr>
          <p:cNvPr id="231" name="Group 438"/>
          <p:cNvGrpSpPr>
            <a:grpSpLocks/>
          </p:cNvGrpSpPr>
          <p:nvPr/>
        </p:nvGrpSpPr>
        <p:grpSpPr bwMode="auto">
          <a:xfrm>
            <a:off x="6405563" y="2882900"/>
            <a:ext cx="1235075" cy="647700"/>
            <a:chOff x="4168" y="1816"/>
            <a:chExt cx="778" cy="408"/>
          </a:xfrm>
          <a:solidFill>
            <a:schemeClr val="bg2">
              <a:lumMod val="90000"/>
            </a:schemeClr>
          </a:solidFill>
        </p:grpSpPr>
        <p:sp>
          <p:nvSpPr>
            <p:cNvPr id="232" name="Freeform 439"/>
            <p:cNvSpPr>
              <a:spLocks/>
            </p:cNvSpPr>
            <p:nvPr/>
          </p:nvSpPr>
          <p:spPr bwMode="auto">
            <a:xfrm>
              <a:off x="4168" y="1816"/>
              <a:ext cx="772" cy="408"/>
            </a:xfrm>
            <a:custGeom>
              <a:avLst/>
              <a:gdLst>
                <a:gd name="T0" fmla="*/ 52 w 772"/>
                <a:gd name="T1" fmla="*/ 382 h 408"/>
                <a:gd name="T2" fmla="*/ 94 w 772"/>
                <a:gd name="T3" fmla="*/ 330 h 408"/>
                <a:gd name="T4" fmla="*/ 152 w 772"/>
                <a:gd name="T5" fmla="*/ 278 h 408"/>
                <a:gd name="T6" fmla="*/ 192 w 772"/>
                <a:gd name="T7" fmla="*/ 312 h 408"/>
                <a:gd name="T8" fmla="*/ 216 w 772"/>
                <a:gd name="T9" fmla="*/ 292 h 408"/>
                <a:gd name="T10" fmla="*/ 246 w 772"/>
                <a:gd name="T11" fmla="*/ 294 h 408"/>
                <a:gd name="T12" fmla="*/ 282 w 772"/>
                <a:gd name="T13" fmla="*/ 272 h 408"/>
                <a:gd name="T14" fmla="*/ 298 w 772"/>
                <a:gd name="T15" fmla="*/ 264 h 408"/>
                <a:gd name="T16" fmla="*/ 314 w 772"/>
                <a:gd name="T17" fmla="*/ 240 h 408"/>
                <a:gd name="T18" fmla="*/ 326 w 772"/>
                <a:gd name="T19" fmla="*/ 204 h 408"/>
                <a:gd name="T20" fmla="*/ 338 w 772"/>
                <a:gd name="T21" fmla="*/ 174 h 408"/>
                <a:gd name="T22" fmla="*/ 352 w 772"/>
                <a:gd name="T23" fmla="*/ 134 h 408"/>
                <a:gd name="T24" fmla="*/ 380 w 772"/>
                <a:gd name="T25" fmla="*/ 134 h 408"/>
                <a:gd name="T26" fmla="*/ 400 w 772"/>
                <a:gd name="T27" fmla="*/ 116 h 408"/>
                <a:gd name="T28" fmla="*/ 414 w 772"/>
                <a:gd name="T29" fmla="*/ 82 h 408"/>
                <a:gd name="T30" fmla="*/ 432 w 772"/>
                <a:gd name="T31" fmla="*/ 68 h 408"/>
                <a:gd name="T32" fmla="*/ 448 w 772"/>
                <a:gd name="T33" fmla="*/ 54 h 408"/>
                <a:gd name="T34" fmla="*/ 480 w 772"/>
                <a:gd name="T35" fmla="*/ 10 h 408"/>
                <a:gd name="T36" fmla="*/ 518 w 772"/>
                <a:gd name="T37" fmla="*/ 12 h 408"/>
                <a:gd name="T38" fmla="*/ 548 w 772"/>
                <a:gd name="T39" fmla="*/ 16 h 408"/>
                <a:gd name="T40" fmla="*/ 556 w 772"/>
                <a:gd name="T41" fmla="*/ 28 h 408"/>
                <a:gd name="T42" fmla="*/ 588 w 772"/>
                <a:gd name="T43" fmla="*/ 38 h 408"/>
                <a:gd name="T44" fmla="*/ 596 w 772"/>
                <a:gd name="T45" fmla="*/ 64 h 408"/>
                <a:gd name="T46" fmla="*/ 584 w 772"/>
                <a:gd name="T47" fmla="*/ 108 h 408"/>
                <a:gd name="T48" fmla="*/ 612 w 772"/>
                <a:gd name="T49" fmla="*/ 106 h 408"/>
                <a:gd name="T50" fmla="*/ 660 w 772"/>
                <a:gd name="T51" fmla="*/ 120 h 408"/>
                <a:gd name="T52" fmla="*/ 698 w 772"/>
                <a:gd name="T53" fmla="*/ 138 h 408"/>
                <a:gd name="T54" fmla="*/ 682 w 772"/>
                <a:gd name="T55" fmla="*/ 168 h 408"/>
                <a:gd name="T56" fmla="*/ 628 w 772"/>
                <a:gd name="T57" fmla="*/ 130 h 408"/>
                <a:gd name="T58" fmla="*/ 622 w 772"/>
                <a:gd name="T59" fmla="*/ 130 h 408"/>
                <a:gd name="T60" fmla="*/ 656 w 772"/>
                <a:gd name="T61" fmla="*/ 160 h 408"/>
                <a:gd name="T62" fmla="*/ 672 w 772"/>
                <a:gd name="T63" fmla="*/ 168 h 408"/>
                <a:gd name="T64" fmla="*/ 702 w 772"/>
                <a:gd name="T65" fmla="*/ 178 h 408"/>
                <a:gd name="T66" fmla="*/ 708 w 772"/>
                <a:gd name="T67" fmla="*/ 204 h 408"/>
                <a:gd name="T68" fmla="*/ 694 w 772"/>
                <a:gd name="T69" fmla="*/ 216 h 408"/>
                <a:gd name="T70" fmla="*/ 680 w 772"/>
                <a:gd name="T71" fmla="*/ 214 h 408"/>
                <a:gd name="T72" fmla="*/ 704 w 772"/>
                <a:gd name="T73" fmla="*/ 220 h 408"/>
                <a:gd name="T74" fmla="*/ 704 w 772"/>
                <a:gd name="T75" fmla="*/ 246 h 408"/>
                <a:gd name="T76" fmla="*/ 680 w 772"/>
                <a:gd name="T77" fmla="*/ 224 h 408"/>
                <a:gd name="T78" fmla="*/ 650 w 772"/>
                <a:gd name="T79" fmla="*/ 224 h 408"/>
                <a:gd name="T80" fmla="*/ 628 w 772"/>
                <a:gd name="T81" fmla="*/ 226 h 408"/>
                <a:gd name="T82" fmla="*/ 690 w 772"/>
                <a:gd name="T83" fmla="*/ 246 h 408"/>
                <a:gd name="T84" fmla="*/ 718 w 772"/>
                <a:gd name="T85" fmla="*/ 256 h 408"/>
                <a:gd name="T86" fmla="*/ 732 w 772"/>
                <a:gd name="T87" fmla="*/ 248 h 408"/>
                <a:gd name="T88" fmla="*/ 768 w 772"/>
                <a:gd name="T89" fmla="*/ 276 h 408"/>
                <a:gd name="T90" fmla="*/ 758 w 772"/>
                <a:gd name="T91" fmla="*/ 268 h 408"/>
                <a:gd name="T92" fmla="*/ 758 w 772"/>
                <a:gd name="T93" fmla="*/ 288 h 408"/>
                <a:gd name="T94" fmla="*/ 738 w 772"/>
                <a:gd name="T95" fmla="*/ 292 h 408"/>
                <a:gd name="T96" fmla="*/ 698 w 772"/>
                <a:gd name="T97" fmla="*/ 300 h 408"/>
                <a:gd name="T98" fmla="*/ 662 w 772"/>
                <a:gd name="T99" fmla="*/ 306 h 408"/>
                <a:gd name="T100" fmla="*/ 626 w 772"/>
                <a:gd name="T101" fmla="*/ 314 h 408"/>
                <a:gd name="T102" fmla="*/ 534 w 772"/>
                <a:gd name="T103" fmla="*/ 332 h 408"/>
                <a:gd name="T104" fmla="*/ 308 w 772"/>
                <a:gd name="T105" fmla="*/ 370 h 408"/>
                <a:gd name="T106" fmla="*/ 202 w 772"/>
                <a:gd name="T107" fmla="*/ 382 h 408"/>
                <a:gd name="T108" fmla="*/ 112 w 772"/>
                <a:gd name="T109" fmla="*/ 394 h 408"/>
                <a:gd name="T110" fmla="*/ 42 w 772"/>
                <a:gd name="T111" fmla="*/ 40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2" h="408">
                  <a:moveTo>
                    <a:pt x="0" y="408"/>
                  </a:moveTo>
                  <a:lnTo>
                    <a:pt x="4" y="404"/>
                  </a:lnTo>
                  <a:lnTo>
                    <a:pt x="28" y="394"/>
                  </a:lnTo>
                  <a:lnTo>
                    <a:pt x="42" y="388"/>
                  </a:lnTo>
                  <a:lnTo>
                    <a:pt x="52" y="382"/>
                  </a:lnTo>
                  <a:lnTo>
                    <a:pt x="74" y="366"/>
                  </a:lnTo>
                  <a:lnTo>
                    <a:pt x="76" y="364"/>
                  </a:lnTo>
                  <a:lnTo>
                    <a:pt x="84" y="348"/>
                  </a:lnTo>
                  <a:lnTo>
                    <a:pt x="86" y="336"/>
                  </a:lnTo>
                  <a:lnTo>
                    <a:pt x="94" y="330"/>
                  </a:lnTo>
                  <a:lnTo>
                    <a:pt x="106" y="322"/>
                  </a:lnTo>
                  <a:lnTo>
                    <a:pt x="108" y="320"/>
                  </a:lnTo>
                  <a:lnTo>
                    <a:pt x="124" y="308"/>
                  </a:lnTo>
                  <a:lnTo>
                    <a:pt x="138" y="294"/>
                  </a:lnTo>
                  <a:lnTo>
                    <a:pt x="152" y="278"/>
                  </a:lnTo>
                  <a:lnTo>
                    <a:pt x="154" y="282"/>
                  </a:lnTo>
                  <a:lnTo>
                    <a:pt x="158" y="296"/>
                  </a:lnTo>
                  <a:lnTo>
                    <a:pt x="170" y="304"/>
                  </a:lnTo>
                  <a:lnTo>
                    <a:pt x="190" y="312"/>
                  </a:lnTo>
                  <a:lnTo>
                    <a:pt x="192" y="312"/>
                  </a:lnTo>
                  <a:lnTo>
                    <a:pt x="194" y="312"/>
                  </a:lnTo>
                  <a:lnTo>
                    <a:pt x="196" y="310"/>
                  </a:lnTo>
                  <a:lnTo>
                    <a:pt x="200" y="310"/>
                  </a:lnTo>
                  <a:lnTo>
                    <a:pt x="206" y="302"/>
                  </a:lnTo>
                  <a:lnTo>
                    <a:pt x="216" y="292"/>
                  </a:lnTo>
                  <a:lnTo>
                    <a:pt x="230" y="300"/>
                  </a:lnTo>
                  <a:lnTo>
                    <a:pt x="234" y="298"/>
                  </a:lnTo>
                  <a:lnTo>
                    <a:pt x="236" y="296"/>
                  </a:lnTo>
                  <a:lnTo>
                    <a:pt x="238" y="296"/>
                  </a:lnTo>
                  <a:lnTo>
                    <a:pt x="246" y="294"/>
                  </a:lnTo>
                  <a:lnTo>
                    <a:pt x="248" y="292"/>
                  </a:lnTo>
                  <a:lnTo>
                    <a:pt x="256" y="292"/>
                  </a:lnTo>
                  <a:lnTo>
                    <a:pt x="258" y="290"/>
                  </a:lnTo>
                  <a:lnTo>
                    <a:pt x="274" y="278"/>
                  </a:lnTo>
                  <a:lnTo>
                    <a:pt x="282" y="272"/>
                  </a:lnTo>
                  <a:lnTo>
                    <a:pt x="284" y="270"/>
                  </a:lnTo>
                  <a:lnTo>
                    <a:pt x="290" y="266"/>
                  </a:lnTo>
                  <a:lnTo>
                    <a:pt x="292" y="264"/>
                  </a:lnTo>
                  <a:lnTo>
                    <a:pt x="294" y="264"/>
                  </a:lnTo>
                  <a:lnTo>
                    <a:pt x="298" y="264"/>
                  </a:lnTo>
                  <a:lnTo>
                    <a:pt x="300" y="266"/>
                  </a:lnTo>
                  <a:lnTo>
                    <a:pt x="300" y="268"/>
                  </a:lnTo>
                  <a:lnTo>
                    <a:pt x="316" y="254"/>
                  </a:lnTo>
                  <a:lnTo>
                    <a:pt x="320" y="240"/>
                  </a:lnTo>
                  <a:lnTo>
                    <a:pt x="314" y="240"/>
                  </a:lnTo>
                  <a:lnTo>
                    <a:pt x="312" y="236"/>
                  </a:lnTo>
                  <a:lnTo>
                    <a:pt x="318" y="218"/>
                  </a:lnTo>
                  <a:lnTo>
                    <a:pt x="322" y="210"/>
                  </a:lnTo>
                  <a:lnTo>
                    <a:pt x="324" y="208"/>
                  </a:lnTo>
                  <a:lnTo>
                    <a:pt x="326" y="204"/>
                  </a:lnTo>
                  <a:lnTo>
                    <a:pt x="330" y="202"/>
                  </a:lnTo>
                  <a:lnTo>
                    <a:pt x="334" y="194"/>
                  </a:lnTo>
                  <a:lnTo>
                    <a:pt x="334" y="190"/>
                  </a:lnTo>
                  <a:lnTo>
                    <a:pt x="338" y="184"/>
                  </a:lnTo>
                  <a:lnTo>
                    <a:pt x="338" y="174"/>
                  </a:lnTo>
                  <a:lnTo>
                    <a:pt x="346" y="156"/>
                  </a:lnTo>
                  <a:lnTo>
                    <a:pt x="352" y="148"/>
                  </a:lnTo>
                  <a:lnTo>
                    <a:pt x="354" y="140"/>
                  </a:lnTo>
                  <a:lnTo>
                    <a:pt x="352" y="136"/>
                  </a:lnTo>
                  <a:lnTo>
                    <a:pt x="352" y="134"/>
                  </a:lnTo>
                  <a:lnTo>
                    <a:pt x="354" y="122"/>
                  </a:lnTo>
                  <a:lnTo>
                    <a:pt x="364" y="124"/>
                  </a:lnTo>
                  <a:lnTo>
                    <a:pt x="368" y="126"/>
                  </a:lnTo>
                  <a:lnTo>
                    <a:pt x="370" y="130"/>
                  </a:lnTo>
                  <a:lnTo>
                    <a:pt x="380" y="134"/>
                  </a:lnTo>
                  <a:lnTo>
                    <a:pt x="394" y="134"/>
                  </a:lnTo>
                  <a:lnTo>
                    <a:pt x="396" y="130"/>
                  </a:lnTo>
                  <a:lnTo>
                    <a:pt x="398" y="122"/>
                  </a:lnTo>
                  <a:lnTo>
                    <a:pt x="400" y="120"/>
                  </a:lnTo>
                  <a:lnTo>
                    <a:pt x="400" y="116"/>
                  </a:lnTo>
                  <a:lnTo>
                    <a:pt x="400" y="112"/>
                  </a:lnTo>
                  <a:lnTo>
                    <a:pt x="406" y="94"/>
                  </a:lnTo>
                  <a:lnTo>
                    <a:pt x="406" y="88"/>
                  </a:lnTo>
                  <a:lnTo>
                    <a:pt x="412" y="82"/>
                  </a:lnTo>
                  <a:lnTo>
                    <a:pt x="414" y="82"/>
                  </a:lnTo>
                  <a:lnTo>
                    <a:pt x="424" y="86"/>
                  </a:lnTo>
                  <a:lnTo>
                    <a:pt x="428" y="76"/>
                  </a:lnTo>
                  <a:lnTo>
                    <a:pt x="430" y="74"/>
                  </a:lnTo>
                  <a:lnTo>
                    <a:pt x="432" y="72"/>
                  </a:lnTo>
                  <a:lnTo>
                    <a:pt x="432" y="68"/>
                  </a:lnTo>
                  <a:lnTo>
                    <a:pt x="436" y="68"/>
                  </a:lnTo>
                  <a:lnTo>
                    <a:pt x="440" y="66"/>
                  </a:lnTo>
                  <a:lnTo>
                    <a:pt x="446" y="60"/>
                  </a:lnTo>
                  <a:lnTo>
                    <a:pt x="448" y="58"/>
                  </a:lnTo>
                  <a:lnTo>
                    <a:pt x="448" y="54"/>
                  </a:lnTo>
                  <a:lnTo>
                    <a:pt x="458" y="32"/>
                  </a:lnTo>
                  <a:lnTo>
                    <a:pt x="458" y="24"/>
                  </a:lnTo>
                  <a:lnTo>
                    <a:pt x="458" y="4"/>
                  </a:lnTo>
                  <a:lnTo>
                    <a:pt x="460" y="0"/>
                  </a:lnTo>
                  <a:lnTo>
                    <a:pt x="480" y="10"/>
                  </a:lnTo>
                  <a:lnTo>
                    <a:pt x="496" y="18"/>
                  </a:lnTo>
                  <a:lnTo>
                    <a:pt x="512" y="26"/>
                  </a:lnTo>
                  <a:lnTo>
                    <a:pt x="514" y="24"/>
                  </a:lnTo>
                  <a:lnTo>
                    <a:pt x="516" y="22"/>
                  </a:lnTo>
                  <a:lnTo>
                    <a:pt x="518" y="12"/>
                  </a:lnTo>
                  <a:lnTo>
                    <a:pt x="520" y="4"/>
                  </a:lnTo>
                  <a:lnTo>
                    <a:pt x="530" y="4"/>
                  </a:lnTo>
                  <a:lnTo>
                    <a:pt x="538" y="6"/>
                  </a:lnTo>
                  <a:lnTo>
                    <a:pt x="548" y="10"/>
                  </a:lnTo>
                  <a:lnTo>
                    <a:pt x="548" y="16"/>
                  </a:lnTo>
                  <a:lnTo>
                    <a:pt x="544" y="18"/>
                  </a:lnTo>
                  <a:lnTo>
                    <a:pt x="544" y="22"/>
                  </a:lnTo>
                  <a:lnTo>
                    <a:pt x="552" y="28"/>
                  </a:lnTo>
                  <a:lnTo>
                    <a:pt x="554" y="28"/>
                  </a:lnTo>
                  <a:lnTo>
                    <a:pt x="556" y="28"/>
                  </a:lnTo>
                  <a:lnTo>
                    <a:pt x="560" y="28"/>
                  </a:lnTo>
                  <a:lnTo>
                    <a:pt x="564" y="26"/>
                  </a:lnTo>
                  <a:lnTo>
                    <a:pt x="572" y="28"/>
                  </a:lnTo>
                  <a:lnTo>
                    <a:pt x="586" y="36"/>
                  </a:lnTo>
                  <a:lnTo>
                    <a:pt x="588" y="38"/>
                  </a:lnTo>
                  <a:lnTo>
                    <a:pt x="594" y="40"/>
                  </a:lnTo>
                  <a:lnTo>
                    <a:pt x="596" y="42"/>
                  </a:lnTo>
                  <a:lnTo>
                    <a:pt x="598" y="46"/>
                  </a:lnTo>
                  <a:lnTo>
                    <a:pt x="600" y="60"/>
                  </a:lnTo>
                  <a:lnTo>
                    <a:pt x="596" y="64"/>
                  </a:lnTo>
                  <a:lnTo>
                    <a:pt x="592" y="64"/>
                  </a:lnTo>
                  <a:lnTo>
                    <a:pt x="584" y="78"/>
                  </a:lnTo>
                  <a:lnTo>
                    <a:pt x="580" y="92"/>
                  </a:lnTo>
                  <a:lnTo>
                    <a:pt x="582" y="102"/>
                  </a:lnTo>
                  <a:lnTo>
                    <a:pt x="584" y="108"/>
                  </a:lnTo>
                  <a:lnTo>
                    <a:pt x="590" y="108"/>
                  </a:lnTo>
                  <a:lnTo>
                    <a:pt x="592" y="108"/>
                  </a:lnTo>
                  <a:lnTo>
                    <a:pt x="598" y="106"/>
                  </a:lnTo>
                  <a:lnTo>
                    <a:pt x="606" y="100"/>
                  </a:lnTo>
                  <a:lnTo>
                    <a:pt x="612" y="106"/>
                  </a:lnTo>
                  <a:lnTo>
                    <a:pt x="624" y="118"/>
                  </a:lnTo>
                  <a:lnTo>
                    <a:pt x="630" y="118"/>
                  </a:lnTo>
                  <a:lnTo>
                    <a:pt x="634" y="120"/>
                  </a:lnTo>
                  <a:lnTo>
                    <a:pt x="650" y="118"/>
                  </a:lnTo>
                  <a:lnTo>
                    <a:pt x="660" y="120"/>
                  </a:lnTo>
                  <a:lnTo>
                    <a:pt x="670" y="130"/>
                  </a:lnTo>
                  <a:lnTo>
                    <a:pt x="682" y="134"/>
                  </a:lnTo>
                  <a:lnTo>
                    <a:pt x="686" y="134"/>
                  </a:lnTo>
                  <a:lnTo>
                    <a:pt x="694" y="136"/>
                  </a:lnTo>
                  <a:lnTo>
                    <a:pt x="698" y="138"/>
                  </a:lnTo>
                  <a:lnTo>
                    <a:pt x="700" y="140"/>
                  </a:lnTo>
                  <a:lnTo>
                    <a:pt x="700" y="162"/>
                  </a:lnTo>
                  <a:lnTo>
                    <a:pt x="696" y="172"/>
                  </a:lnTo>
                  <a:lnTo>
                    <a:pt x="694" y="172"/>
                  </a:lnTo>
                  <a:lnTo>
                    <a:pt x="682" y="168"/>
                  </a:lnTo>
                  <a:lnTo>
                    <a:pt x="656" y="154"/>
                  </a:lnTo>
                  <a:lnTo>
                    <a:pt x="640" y="144"/>
                  </a:lnTo>
                  <a:lnTo>
                    <a:pt x="634" y="136"/>
                  </a:lnTo>
                  <a:lnTo>
                    <a:pt x="630" y="132"/>
                  </a:lnTo>
                  <a:lnTo>
                    <a:pt x="628" y="130"/>
                  </a:lnTo>
                  <a:lnTo>
                    <a:pt x="614" y="124"/>
                  </a:lnTo>
                  <a:lnTo>
                    <a:pt x="606" y="124"/>
                  </a:lnTo>
                  <a:lnTo>
                    <a:pt x="608" y="128"/>
                  </a:lnTo>
                  <a:lnTo>
                    <a:pt x="618" y="132"/>
                  </a:lnTo>
                  <a:lnTo>
                    <a:pt x="622" y="130"/>
                  </a:lnTo>
                  <a:lnTo>
                    <a:pt x="626" y="132"/>
                  </a:lnTo>
                  <a:lnTo>
                    <a:pt x="630" y="134"/>
                  </a:lnTo>
                  <a:lnTo>
                    <a:pt x="632" y="140"/>
                  </a:lnTo>
                  <a:lnTo>
                    <a:pt x="640" y="148"/>
                  </a:lnTo>
                  <a:lnTo>
                    <a:pt x="656" y="160"/>
                  </a:lnTo>
                  <a:lnTo>
                    <a:pt x="662" y="162"/>
                  </a:lnTo>
                  <a:lnTo>
                    <a:pt x="664" y="162"/>
                  </a:lnTo>
                  <a:lnTo>
                    <a:pt x="666" y="162"/>
                  </a:lnTo>
                  <a:lnTo>
                    <a:pt x="670" y="166"/>
                  </a:lnTo>
                  <a:lnTo>
                    <a:pt x="672" y="168"/>
                  </a:lnTo>
                  <a:lnTo>
                    <a:pt x="674" y="172"/>
                  </a:lnTo>
                  <a:lnTo>
                    <a:pt x="676" y="176"/>
                  </a:lnTo>
                  <a:lnTo>
                    <a:pt x="680" y="176"/>
                  </a:lnTo>
                  <a:lnTo>
                    <a:pt x="690" y="176"/>
                  </a:lnTo>
                  <a:lnTo>
                    <a:pt x="702" y="178"/>
                  </a:lnTo>
                  <a:lnTo>
                    <a:pt x="708" y="184"/>
                  </a:lnTo>
                  <a:lnTo>
                    <a:pt x="712" y="192"/>
                  </a:lnTo>
                  <a:lnTo>
                    <a:pt x="714" y="198"/>
                  </a:lnTo>
                  <a:lnTo>
                    <a:pt x="712" y="202"/>
                  </a:lnTo>
                  <a:lnTo>
                    <a:pt x="708" y="204"/>
                  </a:lnTo>
                  <a:lnTo>
                    <a:pt x="700" y="200"/>
                  </a:lnTo>
                  <a:lnTo>
                    <a:pt x="698" y="204"/>
                  </a:lnTo>
                  <a:lnTo>
                    <a:pt x="702" y="212"/>
                  </a:lnTo>
                  <a:lnTo>
                    <a:pt x="696" y="216"/>
                  </a:lnTo>
                  <a:lnTo>
                    <a:pt x="694" y="216"/>
                  </a:lnTo>
                  <a:lnTo>
                    <a:pt x="692" y="216"/>
                  </a:lnTo>
                  <a:lnTo>
                    <a:pt x="682" y="210"/>
                  </a:lnTo>
                  <a:lnTo>
                    <a:pt x="668" y="202"/>
                  </a:lnTo>
                  <a:lnTo>
                    <a:pt x="672" y="206"/>
                  </a:lnTo>
                  <a:lnTo>
                    <a:pt x="680" y="214"/>
                  </a:lnTo>
                  <a:lnTo>
                    <a:pt x="682" y="216"/>
                  </a:lnTo>
                  <a:lnTo>
                    <a:pt x="686" y="216"/>
                  </a:lnTo>
                  <a:lnTo>
                    <a:pt x="694" y="220"/>
                  </a:lnTo>
                  <a:lnTo>
                    <a:pt x="696" y="220"/>
                  </a:lnTo>
                  <a:lnTo>
                    <a:pt x="704" y="220"/>
                  </a:lnTo>
                  <a:lnTo>
                    <a:pt x="714" y="226"/>
                  </a:lnTo>
                  <a:lnTo>
                    <a:pt x="718" y="232"/>
                  </a:lnTo>
                  <a:lnTo>
                    <a:pt x="718" y="242"/>
                  </a:lnTo>
                  <a:lnTo>
                    <a:pt x="708" y="246"/>
                  </a:lnTo>
                  <a:lnTo>
                    <a:pt x="704" y="246"/>
                  </a:lnTo>
                  <a:lnTo>
                    <a:pt x="690" y="238"/>
                  </a:lnTo>
                  <a:lnTo>
                    <a:pt x="682" y="234"/>
                  </a:lnTo>
                  <a:lnTo>
                    <a:pt x="682" y="230"/>
                  </a:lnTo>
                  <a:lnTo>
                    <a:pt x="682" y="228"/>
                  </a:lnTo>
                  <a:lnTo>
                    <a:pt x="680" y="224"/>
                  </a:lnTo>
                  <a:lnTo>
                    <a:pt x="676" y="224"/>
                  </a:lnTo>
                  <a:lnTo>
                    <a:pt x="674" y="224"/>
                  </a:lnTo>
                  <a:lnTo>
                    <a:pt x="664" y="226"/>
                  </a:lnTo>
                  <a:lnTo>
                    <a:pt x="652" y="226"/>
                  </a:lnTo>
                  <a:lnTo>
                    <a:pt x="650" y="224"/>
                  </a:lnTo>
                  <a:lnTo>
                    <a:pt x="644" y="222"/>
                  </a:lnTo>
                  <a:lnTo>
                    <a:pt x="642" y="220"/>
                  </a:lnTo>
                  <a:lnTo>
                    <a:pt x="618" y="222"/>
                  </a:lnTo>
                  <a:lnTo>
                    <a:pt x="618" y="228"/>
                  </a:lnTo>
                  <a:lnTo>
                    <a:pt x="628" y="226"/>
                  </a:lnTo>
                  <a:lnTo>
                    <a:pt x="640" y="224"/>
                  </a:lnTo>
                  <a:lnTo>
                    <a:pt x="656" y="228"/>
                  </a:lnTo>
                  <a:lnTo>
                    <a:pt x="672" y="234"/>
                  </a:lnTo>
                  <a:lnTo>
                    <a:pt x="682" y="244"/>
                  </a:lnTo>
                  <a:lnTo>
                    <a:pt x="690" y="246"/>
                  </a:lnTo>
                  <a:lnTo>
                    <a:pt x="700" y="252"/>
                  </a:lnTo>
                  <a:lnTo>
                    <a:pt x="702" y="256"/>
                  </a:lnTo>
                  <a:lnTo>
                    <a:pt x="718" y="258"/>
                  </a:lnTo>
                  <a:lnTo>
                    <a:pt x="722" y="260"/>
                  </a:lnTo>
                  <a:lnTo>
                    <a:pt x="718" y="256"/>
                  </a:lnTo>
                  <a:lnTo>
                    <a:pt x="716" y="248"/>
                  </a:lnTo>
                  <a:lnTo>
                    <a:pt x="722" y="246"/>
                  </a:lnTo>
                  <a:lnTo>
                    <a:pt x="724" y="246"/>
                  </a:lnTo>
                  <a:lnTo>
                    <a:pt x="728" y="248"/>
                  </a:lnTo>
                  <a:lnTo>
                    <a:pt x="732" y="248"/>
                  </a:lnTo>
                  <a:lnTo>
                    <a:pt x="744" y="248"/>
                  </a:lnTo>
                  <a:lnTo>
                    <a:pt x="746" y="246"/>
                  </a:lnTo>
                  <a:lnTo>
                    <a:pt x="750" y="246"/>
                  </a:lnTo>
                  <a:lnTo>
                    <a:pt x="754" y="252"/>
                  </a:lnTo>
                  <a:lnTo>
                    <a:pt x="768" y="276"/>
                  </a:lnTo>
                  <a:lnTo>
                    <a:pt x="772" y="284"/>
                  </a:lnTo>
                  <a:lnTo>
                    <a:pt x="770" y="286"/>
                  </a:lnTo>
                  <a:lnTo>
                    <a:pt x="768" y="282"/>
                  </a:lnTo>
                  <a:lnTo>
                    <a:pt x="764" y="272"/>
                  </a:lnTo>
                  <a:lnTo>
                    <a:pt x="758" y="268"/>
                  </a:lnTo>
                  <a:lnTo>
                    <a:pt x="758" y="272"/>
                  </a:lnTo>
                  <a:lnTo>
                    <a:pt x="758" y="278"/>
                  </a:lnTo>
                  <a:lnTo>
                    <a:pt x="760" y="286"/>
                  </a:lnTo>
                  <a:lnTo>
                    <a:pt x="762" y="288"/>
                  </a:lnTo>
                  <a:lnTo>
                    <a:pt x="758" y="288"/>
                  </a:lnTo>
                  <a:lnTo>
                    <a:pt x="756" y="286"/>
                  </a:lnTo>
                  <a:lnTo>
                    <a:pt x="754" y="286"/>
                  </a:lnTo>
                  <a:lnTo>
                    <a:pt x="756" y="288"/>
                  </a:lnTo>
                  <a:lnTo>
                    <a:pt x="746" y="290"/>
                  </a:lnTo>
                  <a:lnTo>
                    <a:pt x="738" y="292"/>
                  </a:lnTo>
                  <a:lnTo>
                    <a:pt x="722" y="294"/>
                  </a:lnTo>
                  <a:lnTo>
                    <a:pt x="716" y="296"/>
                  </a:lnTo>
                  <a:lnTo>
                    <a:pt x="710" y="298"/>
                  </a:lnTo>
                  <a:lnTo>
                    <a:pt x="704" y="298"/>
                  </a:lnTo>
                  <a:lnTo>
                    <a:pt x="698" y="300"/>
                  </a:lnTo>
                  <a:lnTo>
                    <a:pt x="694" y="300"/>
                  </a:lnTo>
                  <a:lnTo>
                    <a:pt x="686" y="302"/>
                  </a:lnTo>
                  <a:lnTo>
                    <a:pt x="682" y="304"/>
                  </a:lnTo>
                  <a:lnTo>
                    <a:pt x="672" y="306"/>
                  </a:lnTo>
                  <a:lnTo>
                    <a:pt x="662" y="306"/>
                  </a:lnTo>
                  <a:lnTo>
                    <a:pt x="652" y="310"/>
                  </a:lnTo>
                  <a:lnTo>
                    <a:pt x="644" y="312"/>
                  </a:lnTo>
                  <a:lnTo>
                    <a:pt x="638" y="312"/>
                  </a:lnTo>
                  <a:lnTo>
                    <a:pt x="634" y="312"/>
                  </a:lnTo>
                  <a:lnTo>
                    <a:pt x="626" y="314"/>
                  </a:lnTo>
                  <a:lnTo>
                    <a:pt x="622" y="314"/>
                  </a:lnTo>
                  <a:lnTo>
                    <a:pt x="618" y="316"/>
                  </a:lnTo>
                  <a:lnTo>
                    <a:pt x="610" y="318"/>
                  </a:lnTo>
                  <a:lnTo>
                    <a:pt x="576" y="324"/>
                  </a:lnTo>
                  <a:lnTo>
                    <a:pt x="534" y="332"/>
                  </a:lnTo>
                  <a:lnTo>
                    <a:pt x="530" y="332"/>
                  </a:lnTo>
                  <a:lnTo>
                    <a:pt x="518" y="334"/>
                  </a:lnTo>
                  <a:lnTo>
                    <a:pt x="506" y="336"/>
                  </a:lnTo>
                  <a:lnTo>
                    <a:pt x="338" y="366"/>
                  </a:lnTo>
                  <a:lnTo>
                    <a:pt x="308" y="370"/>
                  </a:lnTo>
                  <a:lnTo>
                    <a:pt x="250" y="378"/>
                  </a:lnTo>
                  <a:lnTo>
                    <a:pt x="244" y="378"/>
                  </a:lnTo>
                  <a:lnTo>
                    <a:pt x="228" y="380"/>
                  </a:lnTo>
                  <a:lnTo>
                    <a:pt x="214" y="382"/>
                  </a:lnTo>
                  <a:lnTo>
                    <a:pt x="202" y="382"/>
                  </a:lnTo>
                  <a:lnTo>
                    <a:pt x="200" y="380"/>
                  </a:lnTo>
                  <a:lnTo>
                    <a:pt x="174" y="384"/>
                  </a:lnTo>
                  <a:lnTo>
                    <a:pt x="172" y="386"/>
                  </a:lnTo>
                  <a:lnTo>
                    <a:pt x="126" y="392"/>
                  </a:lnTo>
                  <a:lnTo>
                    <a:pt x="112" y="394"/>
                  </a:lnTo>
                  <a:lnTo>
                    <a:pt x="106" y="396"/>
                  </a:lnTo>
                  <a:lnTo>
                    <a:pt x="96" y="396"/>
                  </a:lnTo>
                  <a:lnTo>
                    <a:pt x="82" y="398"/>
                  </a:lnTo>
                  <a:lnTo>
                    <a:pt x="76" y="400"/>
                  </a:lnTo>
                  <a:lnTo>
                    <a:pt x="42" y="404"/>
                  </a:lnTo>
                  <a:lnTo>
                    <a:pt x="40" y="404"/>
                  </a:lnTo>
                  <a:lnTo>
                    <a:pt x="14" y="408"/>
                  </a:lnTo>
                  <a:lnTo>
                    <a:pt x="10" y="408"/>
                  </a:lnTo>
                  <a:lnTo>
                    <a:pt x="0" y="40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33" name="Freeform 440"/>
            <p:cNvSpPr>
              <a:spLocks/>
            </p:cNvSpPr>
            <p:nvPr/>
          </p:nvSpPr>
          <p:spPr bwMode="auto">
            <a:xfrm>
              <a:off x="4904" y="1922"/>
              <a:ext cx="42" cy="112"/>
            </a:xfrm>
            <a:custGeom>
              <a:avLst/>
              <a:gdLst>
                <a:gd name="T0" fmla="*/ 42 w 42"/>
                <a:gd name="T1" fmla="*/ 0 h 112"/>
                <a:gd name="T2" fmla="*/ 42 w 42"/>
                <a:gd name="T3" fmla="*/ 6 h 112"/>
                <a:gd name="T4" fmla="*/ 42 w 42"/>
                <a:gd name="T5" fmla="*/ 14 h 112"/>
                <a:gd name="T6" fmla="*/ 36 w 42"/>
                <a:gd name="T7" fmla="*/ 26 h 112"/>
                <a:gd name="T8" fmla="*/ 36 w 42"/>
                <a:gd name="T9" fmla="*/ 30 h 112"/>
                <a:gd name="T10" fmla="*/ 32 w 42"/>
                <a:gd name="T11" fmla="*/ 44 h 112"/>
                <a:gd name="T12" fmla="*/ 32 w 42"/>
                <a:gd name="T13" fmla="*/ 56 h 112"/>
                <a:gd name="T14" fmla="*/ 34 w 42"/>
                <a:gd name="T15" fmla="*/ 58 h 112"/>
                <a:gd name="T16" fmla="*/ 30 w 42"/>
                <a:gd name="T17" fmla="*/ 66 h 112"/>
                <a:gd name="T18" fmla="*/ 26 w 42"/>
                <a:gd name="T19" fmla="*/ 64 h 112"/>
                <a:gd name="T20" fmla="*/ 24 w 42"/>
                <a:gd name="T21" fmla="*/ 60 h 112"/>
                <a:gd name="T22" fmla="*/ 22 w 42"/>
                <a:gd name="T23" fmla="*/ 62 h 112"/>
                <a:gd name="T24" fmla="*/ 16 w 42"/>
                <a:gd name="T25" fmla="*/ 74 h 112"/>
                <a:gd name="T26" fmla="*/ 16 w 42"/>
                <a:gd name="T27" fmla="*/ 84 h 112"/>
                <a:gd name="T28" fmla="*/ 16 w 42"/>
                <a:gd name="T29" fmla="*/ 88 h 112"/>
                <a:gd name="T30" fmla="*/ 18 w 42"/>
                <a:gd name="T31" fmla="*/ 96 h 112"/>
                <a:gd name="T32" fmla="*/ 18 w 42"/>
                <a:gd name="T33" fmla="*/ 104 h 112"/>
                <a:gd name="T34" fmla="*/ 10 w 42"/>
                <a:gd name="T35" fmla="*/ 112 h 112"/>
                <a:gd name="T36" fmla="*/ 4 w 42"/>
                <a:gd name="T37" fmla="*/ 104 h 112"/>
                <a:gd name="T38" fmla="*/ 0 w 42"/>
                <a:gd name="T39" fmla="*/ 100 h 112"/>
                <a:gd name="T40" fmla="*/ 0 w 42"/>
                <a:gd name="T41" fmla="*/ 94 h 112"/>
                <a:gd name="T42" fmla="*/ 0 w 42"/>
                <a:gd name="T43" fmla="*/ 72 h 112"/>
                <a:gd name="T44" fmla="*/ 0 w 42"/>
                <a:gd name="T45" fmla="*/ 64 h 112"/>
                <a:gd name="T46" fmla="*/ 2 w 42"/>
                <a:gd name="T47" fmla="*/ 60 h 112"/>
                <a:gd name="T48" fmla="*/ 4 w 42"/>
                <a:gd name="T49" fmla="*/ 54 h 112"/>
                <a:gd name="T50" fmla="*/ 10 w 42"/>
                <a:gd name="T51" fmla="*/ 42 h 112"/>
                <a:gd name="T52" fmla="*/ 18 w 42"/>
                <a:gd name="T53" fmla="*/ 32 h 112"/>
                <a:gd name="T54" fmla="*/ 20 w 42"/>
                <a:gd name="T55" fmla="*/ 28 h 112"/>
                <a:gd name="T56" fmla="*/ 18 w 42"/>
                <a:gd name="T57" fmla="*/ 16 h 112"/>
                <a:gd name="T58" fmla="*/ 18 w 42"/>
                <a:gd name="T59" fmla="*/ 14 h 112"/>
                <a:gd name="T60" fmla="*/ 18 w 42"/>
                <a:gd name="T61" fmla="*/ 12 h 112"/>
                <a:gd name="T62" fmla="*/ 20 w 42"/>
                <a:gd name="T63" fmla="*/ 8 h 112"/>
                <a:gd name="T64" fmla="*/ 32 w 42"/>
                <a:gd name="T65" fmla="*/ 4 h 112"/>
                <a:gd name="T66" fmla="*/ 42 w 42"/>
                <a:gd name="T6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112">
                  <a:moveTo>
                    <a:pt x="42" y="0"/>
                  </a:moveTo>
                  <a:lnTo>
                    <a:pt x="42" y="6"/>
                  </a:lnTo>
                  <a:lnTo>
                    <a:pt x="42" y="14"/>
                  </a:lnTo>
                  <a:lnTo>
                    <a:pt x="36" y="26"/>
                  </a:lnTo>
                  <a:lnTo>
                    <a:pt x="36" y="30"/>
                  </a:lnTo>
                  <a:lnTo>
                    <a:pt x="32" y="44"/>
                  </a:lnTo>
                  <a:lnTo>
                    <a:pt x="32" y="56"/>
                  </a:lnTo>
                  <a:lnTo>
                    <a:pt x="34" y="58"/>
                  </a:lnTo>
                  <a:lnTo>
                    <a:pt x="30" y="66"/>
                  </a:lnTo>
                  <a:lnTo>
                    <a:pt x="26" y="64"/>
                  </a:lnTo>
                  <a:lnTo>
                    <a:pt x="24" y="60"/>
                  </a:lnTo>
                  <a:lnTo>
                    <a:pt x="22" y="62"/>
                  </a:lnTo>
                  <a:lnTo>
                    <a:pt x="16" y="74"/>
                  </a:lnTo>
                  <a:lnTo>
                    <a:pt x="16" y="84"/>
                  </a:lnTo>
                  <a:lnTo>
                    <a:pt x="16" y="88"/>
                  </a:lnTo>
                  <a:lnTo>
                    <a:pt x="18" y="96"/>
                  </a:lnTo>
                  <a:lnTo>
                    <a:pt x="18" y="104"/>
                  </a:lnTo>
                  <a:lnTo>
                    <a:pt x="10" y="112"/>
                  </a:lnTo>
                  <a:lnTo>
                    <a:pt x="4" y="104"/>
                  </a:lnTo>
                  <a:lnTo>
                    <a:pt x="0" y="100"/>
                  </a:lnTo>
                  <a:lnTo>
                    <a:pt x="0" y="94"/>
                  </a:lnTo>
                  <a:lnTo>
                    <a:pt x="0" y="72"/>
                  </a:lnTo>
                  <a:lnTo>
                    <a:pt x="0" y="64"/>
                  </a:lnTo>
                  <a:lnTo>
                    <a:pt x="2" y="60"/>
                  </a:lnTo>
                  <a:lnTo>
                    <a:pt x="4" y="54"/>
                  </a:lnTo>
                  <a:lnTo>
                    <a:pt x="10" y="42"/>
                  </a:lnTo>
                  <a:lnTo>
                    <a:pt x="18" y="32"/>
                  </a:lnTo>
                  <a:lnTo>
                    <a:pt x="20" y="28"/>
                  </a:lnTo>
                  <a:lnTo>
                    <a:pt x="18" y="16"/>
                  </a:lnTo>
                  <a:lnTo>
                    <a:pt x="18" y="14"/>
                  </a:lnTo>
                  <a:lnTo>
                    <a:pt x="18" y="12"/>
                  </a:lnTo>
                  <a:lnTo>
                    <a:pt x="20" y="8"/>
                  </a:lnTo>
                  <a:lnTo>
                    <a:pt x="32" y="4"/>
                  </a:lnTo>
                  <a:lnTo>
                    <a:pt x="42"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234" name="Freeform 441"/>
          <p:cNvSpPr>
            <a:spLocks/>
          </p:cNvSpPr>
          <p:nvPr/>
        </p:nvSpPr>
        <p:spPr bwMode="auto">
          <a:xfrm>
            <a:off x="5497513" y="3089275"/>
            <a:ext cx="1149350" cy="552450"/>
          </a:xfrm>
          <a:custGeom>
            <a:avLst/>
            <a:gdLst>
              <a:gd name="T0" fmla="*/ 678 w 724"/>
              <a:gd name="T1" fmla="*/ 192 h 348"/>
              <a:gd name="T2" fmla="*/ 646 w 724"/>
              <a:gd name="T3" fmla="*/ 236 h 348"/>
              <a:gd name="T4" fmla="*/ 572 w 724"/>
              <a:gd name="T5" fmla="*/ 278 h 348"/>
              <a:gd name="T6" fmla="*/ 508 w 724"/>
              <a:gd name="T7" fmla="*/ 286 h 348"/>
              <a:gd name="T8" fmla="*/ 430 w 724"/>
              <a:gd name="T9" fmla="*/ 292 h 348"/>
              <a:gd name="T10" fmla="*/ 334 w 724"/>
              <a:gd name="T11" fmla="*/ 302 h 348"/>
              <a:gd name="T12" fmla="*/ 234 w 724"/>
              <a:gd name="T13" fmla="*/ 310 h 348"/>
              <a:gd name="T14" fmla="*/ 192 w 724"/>
              <a:gd name="T15" fmla="*/ 314 h 348"/>
              <a:gd name="T16" fmla="*/ 134 w 724"/>
              <a:gd name="T17" fmla="*/ 314 h 348"/>
              <a:gd name="T18" fmla="*/ 126 w 724"/>
              <a:gd name="T19" fmla="*/ 338 h 348"/>
              <a:gd name="T20" fmla="*/ 70 w 724"/>
              <a:gd name="T21" fmla="*/ 342 h 348"/>
              <a:gd name="T22" fmla="*/ 38 w 724"/>
              <a:gd name="T23" fmla="*/ 344 h 348"/>
              <a:gd name="T24" fmla="*/ 4 w 724"/>
              <a:gd name="T25" fmla="*/ 332 h 348"/>
              <a:gd name="T26" fmla="*/ 18 w 724"/>
              <a:gd name="T27" fmla="*/ 338 h 348"/>
              <a:gd name="T28" fmla="*/ 22 w 724"/>
              <a:gd name="T29" fmla="*/ 308 h 348"/>
              <a:gd name="T30" fmla="*/ 20 w 724"/>
              <a:gd name="T31" fmla="*/ 284 h 348"/>
              <a:gd name="T32" fmla="*/ 36 w 724"/>
              <a:gd name="T33" fmla="*/ 260 h 348"/>
              <a:gd name="T34" fmla="*/ 78 w 724"/>
              <a:gd name="T35" fmla="*/ 274 h 348"/>
              <a:gd name="T36" fmla="*/ 94 w 724"/>
              <a:gd name="T37" fmla="*/ 266 h 348"/>
              <a:gd name="T38" fmla="*/ 82 w 724"/>
              <a:gd name="T39" fmla="*/ 246 h 348"/>
              <a:gd name="T40" fmla="*/ 114 w 724"/>
              <a:gd name="T41" fmla="*/ 226 h 348"/>
              <a:gd name="T42" fmla="*/ 122 w 724"/>
              <a:gd name="T43" fmla="*/ 214 h 348"/>
              <a:gd name="T44" fmla="*/ 118 w 724"/>
              <a:gd name="T45" fmla="*/ 198 h 348"/>
              <a:gd name="T46" fmla="*/ 124 w 724"/>
              <a:gd name="T47" fmla="*/ 186 h 348"/>
              <a:gd name="T48" fmla="*/ 144 w 724"/>
              <a:gd name="T49" fmla="*/ 174 h 348"/>
              <a:gd name="T50" fmla="*/ 168 w 724"/>
              <a:gd name="T51" fmla="*/ 176 h 348"/>
              <a:gd name="T52" fmla="*/ 206 w 724"/>
              <a:gd name="T53" fmla="*/ 174 h 348"/>
              <a:gd name="T54" fmla="*/ 220 w 724"/>
              <a:gd name="T55" fmla="*/ 176 h 348"/>
              <a:gd name="T56" fmla="*/ 240 w 724"/>
              <a:gd name="T57" fmla="*/ 154 h 348"/>
              <a:gd name="T58" fmla="*/ 264 w 724"/>
              <a:gd name="T59" fmla="*/ 166 h 348"/>
              <a:gd name="T60" fmla="*/ 278 w 724"/>
              <a:gd name="T61" fmla="*/ 140 h 348"/>
              <a:gd name="T62" fmla="*/ 292 w 724"/>
              <a:gd name="T63" fmla="*/ 130 h 348"/>
              <a:gd name="T64" fmla="*/ 318 w 724"/>
              <a:gd name="T65" fmla="*/ 148 h 348"/>
              <a:gd name="T66" fmla="*/ 328 w 724"/>
              <a:gd name="T67" fmla="*/ 124 h 348"/>
              <a:gd name="T68" fmla="*/ 346 w 724"/>
              <a:gd name="T69" fmla="*/ 110 h 348"/>
              <a:gd name="T70" fmla="*/ 352 w 724"/>
              <a:gd name="T71" fmla="*/ 92 h 348"/>
              <a:gd name="T72" fmla="*/ 370 w 724"/>
              <a:gd name="T73" fmla="*/ 76 h 348"/>
              <a:gd name="T74" fmla="*/ 368 w 724"/>
              <a:gd name="T75" fmla="*/ 54 h 348"/>
              <a:gd name="T76" fmla="*/ 394 w 724"/>
              <a:gd name="T77" fmla="*/ 54 h 348"/>
              <a:gd name="T78" fmla="*/ 422 w 724"/>
              <a:gd name="T79" fmla="*/ 40 h 348"/>
              <a:gd name="T80" fmla="*/ 416 w 724"/>
              <a:gd name="T81" fmla="*/ 12 h 348"/>
              <a:gd name="T82" fmla="*/ 434 w 724"/>
              <a:gd name="T83" fmla="*/ 2 h 348"/>
              <a:gd name="T84" fmla="*/ 470 w 724"/>
              <a:gd name="T85" fmla="*/ 6 h 348"/>
              <a:gd name="T86" fmla="*/ 484 w 724"/>
              <a:gd name="T87" fmla="*/ 30 h 348"/>
              <a:gd name="T88" fmla="*/ 498 w 724"/>
              <a:gd name="T89" fmla="*/ 32 h 348"/>
              <a:gd name="T90" fmla="*/ 522 w 724"/>
              <a:gd name="T91" fmla="*/ 36 h 348"/>
              <a:gd name="T92" fmla="*/ 542 w 724"/>
              <a:gd name="T93" fmla="*/ 40 h 348"/>
              <a:gd name="T94" fmla="*/ 570 w 724"/>
              <a:gd name="T95" fmla="*/ 40 h 348"/>
              <a:gd name="T96" fmla="*/ 598 w 724"/>
              <a:gd name="T97" fmla="*/ 28 h 348"/>
              <a:gd name="T98" fmla="*/ 618 w 724"/>
              <a:gd name="T99" fmla="*/ 36 h 348"/>
              <a:gd name="T100" fmla="*/ 632 w 724"/>
              <a:gd name="T101" fmla="*/ 42 h 348"/>
              <a:gd name="T102" fmla="*/ 650 w 724"/>
              <a:gd name="T103" fmla="*/ 66 h 348"/>
              <a:gd name="T104" fmla="*/ 658 w 724"/>
              <a:gd name="T105" fmla="*/ 98 h 348"/>
              <a:gd name="T106" fmla="*/ 676 w 724"/>
              <a:gd name="T107" fmla="*/ 122 h 348"/>
              <a:gd name="T108" fmla="*/ 706 w 724"/>
              <a:gd name="T109" fmla="*/ 146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4" h="348">
                <a:moveTo>
                  <a:pt x="724" y="148"/>
                </a:moveTo>
                <a:lnTo>
                  <a:pt x="710" y="164"/>
                </a:lnTo>
                <a:lnTo>
                  <a:pt x="696" y="178"/>
                </a:lnTo>
                <a:lnTo>
                  <a:pt x="680" y="190"/>
                </a:lnTo>
                <a:lnTo>
                  <a:pt x="678" y="192"/>
                </a:lnTo>
                <a:lnTo>
                  <a:pt x="666" y="200"/>
                </a:lnTo>
                <a:lnTo>
                  <a:pt x="658" y="206"/>
                </a:lnTo>
                <a:lnTo>
                  <a:pt x="656" y="218"/>
                </a:lnTo>
                <a:lnTo>
                  <a:pt x="648" y="234"/>
                </a:lnTo>
                <a:lnTo>
                  <a:pt x="646" y="236"/>
                </a:lnTo>
                <a:lnTo>
                  <a:pt x="624" y="252"/>
                </a:lnTo>
                <a:lnTo>
                  <a:pt x="614" y="258"/>
                </a:lnTo>
                <a:lnTo>
                  <a:pt x="600" y="264"/>
                </a:lnTo>
                <a:lnTo>
                  <a:pt x="576" y="274"/>
                </a:lnTo>
                <a:lnTo>
                  <a:pt x="572" y="278"/>
                </a:lnTo>
                <a:lnTo>
                  <a:pt x="568" y="282"/>
                </a:lnTo>
                <a:lnTo>
                  <a:pt x="530" y="284"/>
                </a:lnTo>
                <a:lnTo>
                  <a:pt x="522" y="284"/>
                </a:lnTo>
                <a:lnTo>
                  <a:pt x="520" y="286"/>
                </a:lnTo>
                <a:lnTo>
                  <a:pt x="508" y="286"/>
                </a:lnTo>
                <a:lnTo>
                  <a:pt x="498" y="288"/>
                </a:lnTo>
                <a:lnTo>
                  <a:pt x="490" y="288"/>
                </a:lnTo>
                <a:lnTo>
                  <a:pt x="464" y="290"/>
                </a:lnTo>
                <a:lnTo>
                  <a:pt x="456" y="292"/>
                </a:lnTo>
                <a:lnTo>
                  <a:pt x="430" y="292"/>
                </a:lnTo>
                <a:lnTo>
                  <a:pt x="424" y="292"/>
                </a:lnTo>
                <a:lnTo>
                  <a:pt x="408" y="296"/>
                </a:lnTo>
                <a:lnTo>
                  <a:pt x="396" y="296"/>
                </a:lnTo>
                <a:lnTo>
                  <a:pt x="390" y="298"/>
                </a:lnTo>
                <a:lnTo>
                  <a:pt x="334" y="302"/>
                </a:lnTo>
                <a:lnTo>
                  <a:pt x="320" y="302"/>
                </a:lnTo>
                <a:lnTo>
                  <a:pt x="304" y="302"/>
                </a:lnTo>
                <a:lnTo>
                  <a:pt x="288" y="304"/>
                </a:lnTo>
                <a:lnTo>
                  <a:pt x="282" y="306"/>
                </a:lnTo>
                <a:lnTo>
                  <a:pt x="234" y="310"/>
                </a:lnTo>
                <a:lnTo>
                  <a:pt x="230" y="310"/>
                </a:lnTo>
                <a:lnTo>
                  <a:pt x="222" y="312"/>
                </a:lnTo>
                <a:lnTo>
                  <a:pt x="216" y="312"/>
                </a:lnTo>
                <a:lnTo>
                  <a:pt x="200" y="314"/>
                </a:lnTo>
                <a:lnTo>
                  <a:pt x="192" y="314"/>
                </a:lnTo>
                <a:lnTo>
                  <a:pt x="184" y="316"/>
                </a:lnTo>
                <a:lnTo>
                  <a:pt x="158" y="318"/>
                </a:lnTo>
                <a:lnTo>
                  <a:pt x="156" y="314"/>
                </a:lnTo>
                <a:lnTo>
                  <a:pt x="150" y="314"/>
                </a:lnTo>
                <a:lnTo>
                  <a:pt x="134" y="314"/>
                </a:lnTo>
                <a:lnTo>
                  <a:pt x="136" y="320"/>
                </a:lnTo>
                <a:lnTo>
                  <a:pt x="138" y="326"/>
                </a:lnTo>
                <a:lnTo>
                  <a:pt x="138" y="330"/>
                </a:lnTo>
                <a:lnTo>
                  <a:pt x="138" y="336"/>
                </a:lnTo>
                <a:lnTo>
                  <a:pt x="126" y="338"/>
                </a:lnTo>
                <a:lnTo>
                  <a:pt x="102" y="340"/>
                </a:lnTo>
                <a:lnTo>
                  <a:pt x="94" y="340"/>
                </a:lnTo>
                <a:lnTo>
                  <a:pt x="82" y="342"/>
                </a:lnTo>
                <a:lnTo>
                  <a:pt x="74" y="342"/>
                </a:lnTo>
                <a:lnTo>
                  <a:pt x="70" y="342"/>
                </a:lnTo>
                <a:lnTo>
                  <a:pt x="64" y="342"/>
                </a:lnTo>
                <a:lnTo>
                  <a:pt x="58" y="344"/>
                </a:lnTo>
                <a:lnTo>
                  <a:pt x="50" y="344"/>
                </a:lnTo>
                <a:lnTo>
                  <a:pt x="44" y="344"/>
                </a:lnTo>
                <a:lnTo>
                  <a:pt x="38" y="344"/>
                </a:lnTo>
                <a:lnTo>
                  <a:pt x="30" y="344"/>
                </a:lnTo>
                <a:lnTo>
                  <a:pt x="22" y="346"/>
                </a:lnTo>
                <a:lnTo>
                  <a:pt x="12" y="346"/>
                </a:lnTo>
                <a:lnTo>
                  <a:pt x="0" y="348"/>
                </a:lnTo>
                <a:lnTo>
                  <a:pt x="4" y="332"/>
                </a:lnTo>
                <a:lnTo>
                  <a:pt x="8" y="332"/>
                </a:lnTo>
                <a:lnTo>
                  <a:pt x="12" y="336"/>
                </a:lnTo>
                <a:lnTo>
                  <a:pt x="14" y="338"/>
                </a:lnTo>
                <a:lnTo>
                  <a:pt x="16" y="338"/>
                </a:lnTo>
                <a:lnTo>
                  <a:pt x="18" y="338"/>
                </a:lnTo>
                <a:lnTo>
                  <a:pt x="24" y="326"/>
                </a:lnTo>
                <a:lnTo>
                  <a:pt x="24" y="324"/>
                </a:lnTo>
                <a:lnTo>
                  <a:pt x="20" y="322"/>
                </a:lnTo>
                <a:lnTo>
                  <a:pt x="20" y="318"/>
                </a:lnTo>
                <a:lnTo>
                  <a:pt x="22" y="308"/>
                </a:lnTo>
                <a:lnTo>
                  <a:pt x="26" y="304"/>
                </a:lnTo>
                <a:lnTo>
                  <a:pt x="26" y="300"/>
                </a:lnTo>
                <a:lnTo>
                  <a:pt x="26" y="290"/>
                </a:lnTo>
                <a:lnTo>
                  <a:pt x="20" y="286"/>
                </a:lnTo>
                <a:lnTo>
                  <a:pt x="20" y="284"/>
                </a:lnTo>
                <a:lnTo>
                  <a:pt x="20" y="278"/>
                </a:lnTo>
                <a:lnTo>
                  <a:pt x="28" y="268"/>
                </a:lnTo>
                <a:lnTo>
                  <a:pt x="28" y="266"/>
                </a:lnTo>
                <a:lnTo>
                  <a:pt x="34" y="262"/>
                </a:lnTo>
                <a:lnTo>
                  <a:pt x="36" y="260"/>
                </a:lnTo>
                <a:lnTo>
                  <a:pt x="40" y="260"/>
                </a:lnTo>
                <a:lnTo>
                  <a:pt x="42" y="260"/>
                </a:lnTo>
                <a:lnTo>
                  <a:pt x="46" y="260"/>
                </a:lnTo>
                <a:lnTo>
                  <a:pt x="60" y="266"/>
                </a:lnTo>
                <a:lnTo>
                  <a:pt x="78" y="274"/>
                </a:lnTo>
                <a:lnTo>
                  <a:pt x="82" y="274"/>
                </a:lnTo>
                <a:lnTo>
                  <a:pt x="84" y="276"/>
                </a:lnTo>
                <a:lnTo>
                  <a:pt x="88" y="274"/>
                </a:lnTo>
                <a:lnTo>
                  <a:pt x="92" y="272"/>
                </a:lnTo>
                <a:lnTo>
                  <a:pt x="94" y="266"/>
                </a:lnTo>
                <a:lnTo>
                  <a:pt x="94" y="262"/>
                </a:lnTo>
                <a:lnTo>
                  <a:pt x="90" y="258"/>
                </a:lnTo>
                <a:lnTo>
                  <a:pt x="86" y="254"/>
                </a:lnTo>
                <a:lnTo>
                  <a:pt x="84" y="250"/>
                </a:lnTo>
                <a:lnTo>
                  <a:pt x="82" y="246"/>
                </a:lnTo>
                <a:lnTo>
                  <a:pt x="82" y="242"/>
                </a:lnTo>
                <a:lnTo>
                  <a:pt x="86" y="236"/>
                </a:lnTo>
                <a:lnTo>
                  <a:pt x="88" y="234"/>
                </a:lnTo>
                <a:lnTo>
                  <a:pt x="106" y="228"/>
                </a:lnTo>
                <a:lnTo>
                  <a:pt x="114" y="226"/>
                </a:lnTo>
                <a:lnTo>
                  <a:pt x="118" y="224"/>
                </a:lnTo>
                <a:lnTo>
                  <a:pt x="122" y="224"/>
                </a:lnTo>
                <a:lnTo>
                  <a:pt x="124" y="222"/>
                </a:lnTo>
                <a:lnTo>
                  <a:pt x="124" y="218"/>
                </a:lnTo>
                <a:lnTo>
                  <a:pt x="122" y="214"/>
                </a:lnTo>
                <a:lnTo>
                  <a:pt x="118" y="212"/>
                </a:lnTo>
                <a:lnTo>
                  <a:pt x="116" y="210"/>
                </a:lnTo>
                <a:lnTo>
                  <a:pt x="114" y="206"/>
                </a:lnTo>
                <a:lnTo>
                  <a:pt x="114" y="202"/>
                </a:lnTo>
                <a:lnTo>
                  <a:pt x="118" y="198"/>
                </a:lnTo>
                <a:lnTo>
                  <a:pt x="120" y="196"/>
                </a:lnTo>
                <a:lnTo>
                  <a:pt x="122" y="194"/>
                </a:lnTo>
                <a:lnTo>
                  <a:pt x="124" y="190"/>
                </a:lnTo>
                <a:lnTo>
                  <a:pt x="124" y="188"/>
                </a:lnTo>
                <a:lnTo>
                  <a:pt x="124" y="186"/>
                </a:lnTo>
                <a:lnTo>
                  <a:pt x="126" y="184"/>
                </a:lnTo>
                <a:lnTo>
                  <a:pt x="130" y="186"/>
                </a:lnTo>
                <a:lnTo>
                  <a:pt x="134" y="188"/>
                </a:lnTo>
                <a:lnTo>
                  <a:pt x="138" y="182"/>
                </a:lnTo>
                <a:lnTo>
                  <a:pt x="144" y="174"/>
                </a:lnTo>
                <a:lnTo>
                  <a:pt x="152" y="174"/>
                </a:lnTo>
                <a:lnTo>
                  <a:pt x="160" y="178"/>
                </a:lnTo>
                <a:lnTo>
                  <a:pt x="162" y="180"/>
                </a:lnTo>
                <a:lnTo>
                  <a:pt x="164" y="178"/>
                </a:lnTo>
                <a:lnTo>
                  <a:pt x="168" y="176"/>
                </a:lnTo>
                <a:lnTo>
                  <a:pt x="172" y="170"/>
                </a:lnTo>
                <a:lnTo>
                  <a:pt x="180" y="164"/>
                </a:lnTo>
                <a:lnTo>
                  <a:pt x="182" y="164"/>
                </a:lnTo>
                <a:lnTo>
                  <a:pt x="186" y="164"/>
                </a:lnTo>
                <a:lnTo>
                  <a:pt x="206" y="174"/>
                </a:lnTo>
                <a:lnTo>
                  <a:pt x="212" y="176"/>
                </a:lnTo>
                <a:lnTo>
                  <a:pt x="214" y="180"/>
                </a:lnTo>
                <a:lnTo>
                  <a:pt x="216" y="178"/>
                </a:lnTo>
                <a:lnTo>
                  <a:pt x="218" y="178"/>
                </a:lnTo>
                <a:lnTo>
                  <a:pt x="220" y="176"/>
                </a:lnTo>
                <a:lnTo>
                  <a:pt x="220" y="172"/>
                </a:lnTo>
                <a:lnTo>
                  <a:pt x="220" y="168"/>
                </a:lnTo>
                <a:lnTo>
                  <a:pt x="222" y="164"/>
                </a:lnTo>
                <a:lnTo>
                  <a:pt x="224" y="164"/>
                </a:lnTo>
                <a:lnTo>
                  <a:pt x="240" y="154"/>
                </a:lnTo>
                <a:lnTo>
                  <a:pt x="242" y="154"/>
                </a:lnTo>
                <a:lnTo>
                  <a:pt x="244" y="156"/>
                </a:lnTo>
                <a:lnTo>
                  <a:pt x="248" y="160"/>
                </a:lnTo>
                <a:lnTo>
                  <a:pt x="262" y="168"/>
                </a:lnTo>
                <a:lnTo>
                  <a:pt x="264" y="166"/>
                </a:lnTo>
                <a:lnTo>
                  <a:pt x="272" y="156"/>
                </a:lnTo>
                <a:lnTo>
                  <a:pt x="272" y="152"/>
                </a:lnTo>
                <a:lnTo>
                  <a:pt x="270" y="146"/>
                </a:lnTo>
                <a:lnTo>
                  <a:pt x="272" y="144"/>
                </a:lnTo>
                <a:lnTo>
                  <a:pt x="278" y="140"/>
                </a:lnTo>
                <a:lnTo>
                  <a:pt x="282" y="136"/>
                </a:lnTo>
                <a:lnTo>
                  <a:pt x="284" y="128"/>
                </a:lnTo>
                <a:lnTo>
                  <a:pt x="282" y="126"/>
                </a:lnTo>
                <a:lnTo>
                  <a:pt x="284" y="126"/>
                </a:lnTo>
                <a:lnTo>
                  <a:pt x="292" y="130"/>
                </a:lnTo>
                <a:lnTo>
                  <a:pt x="294" y="134"/>
                </a:lnTo>
                <a:lnTo>
                  <a:pt x="292" y="138"/>
                </a:lnTo>
                <a:lnTo>
                  <a:pt x="296" y="140"/>
                </a:lnTo>
                <a:lnTo>
                  <a:pt x="302" y="142"/>
                </a:lnTo>
                <a:lnTo>
                  <a:pt x="318" y="148"/>
                </a:lnTo>
                <a:lnTo>
                  <a:pt x="328" y="142"/>
                </a:lnTo>
                <a:lnTo>
                  <a:pt x="328" y="138"/>
                </a:lnTo>
                <a:lnTo>
                  <a:pt x="330" y="134"/>
                </a:lnTo>
                <a:lnTo>
                  <a:pt x="330" y="128"/>
                </a:lnTo>
                <a:lnTo>
                  <a:pt x="328" y="124"/>
                </a:lnTo>
                <a:lnTo>
                  <a:pt x="330" y="122"/>
                </a:lnTo>
                <a:lnTo>
                  <a:pt x="334" y="110"/>
                </a:lnTo>
                <a:lnTo>
                  <a:pt x="338" y="110"/>
                </a:lnTo>
                <a:lnTo>
                  <a:pt x="342" y="110"/>
                </a:lnTo>
                <a:lnTo>
                  <a:pt x="346" y="110"/>
                </a:lnTo>
                <a:lnTo>
                  <a:pt x="348" y="106"/>
                </a:lnTo>
                <a:lnTo>
                  <a:pt x="350" y="104"/>
                </a:lnTo>
                <a:lnTo>
                  <a:pt x="352" y="98"/>
                </a:lnTo>
                <a:lnTo>
                  <a:pt x="352" y="96"/>
                </a:lnTo>
                <a:lnTo>
                  <a:pt x="352" y="92"/>
                </a:lnTo>
                <a:lnTo>
                  <a:pt x="354" y="88"/>
                </a:lnTo>
                <a:lnTo>
                  <a:pt x="358" y="86"/>
                </a:lnTo>
                <a:lnTo>
                  <a:pt x="360" y="86"/>
                </a:lnTo>
                <a:lnTo>
                  <a:pt x="362" y="84"/>
                </a:lnTo>
                <a:lnTo>
                  <a:pt x="370" y="76"/>
                </a:lnTo>
                <a:lnTo>
                  <a:pt x="372" y="74"/>
                </a:lnTo>
                <a:lnTo>
                  <a:pt x="368" y="62"/>
                </a:lnTo>
                <a:lnTo>
                  <a:pt x="366" y="58"/>
                </a:lnTo>
                <a:lnTo>
                  <a:pt x="366" y="56"/>
                </a:lnTo>
                <a:lnTo>
                  <a:pt x="368" y="54"/>
                </a:lnTo>
                <a:lnTo>
                  <a:pt x="380" y="50"/>
                </a:lnTo>
                <a:lnTo>
                  <a:pt x="382" y="50"/>
                </a:lnTo>
                <a:lnTo>
                  <a:pt x="388" y="54"/>
                </a:lnTo>
                <a:lnTo>
                  <a:pt x="392" y="56"/>
                </a:lnTo>
                <a:lnTo>
                  <a:pt x="394" y="54"/>
                </a:lnTo>
                <a:lnTo>
                  <a:pt x="398" y="50"/>
                </a:lnTo>
                <a:lnTo>
                  <a:pt x="404" y="46"/>
                </a:lnTo>
                <a:lnTo>
                  <a:pt x="410" y="42"/>
                </a:lnTo>
                <a:lnTo>
                  <a:pt x="418" y="40"/>
                </a:lnTo>
                <a:lnTo>
                  <a:pt x="422" y="40"/>
                </a:lnTo>
                <a:lnTo>
                  <a:pt x="426" y="36"/>
                </a:lnTo>
                <a:lnTo>
                  <a:pt x="428" y="30"/>
                </a:lnTo>
                <a:lnTo>
                  <a:pt x="422" y="18"/>
                </a:lnTo>
                <a:lnTo>
                  <a:pt x="418" y="14"/>
                </a:lnTo>
                <a:lnTo>
                  <a:pt x="416" y="12"/>
                </a:lnTo>
                <a:lnTo>
                  <a:pt x="414" y="10"/>
                </a:lnTo>
                <a:lnTo>
                  <a:pt x="420" y="4"/>
                </a:lnTo>
                <a:lnTo>
                  <a:pt x="424" y="2"/>
                </a:lnTo>
                <a:lnTo>
                  <a:pt x="432" y="0"/>
                </a:lnTo>
                <a:lnTo>
                  <a:pt x="434" y="2"/>
                </a:lnTo>
                <a:lnTo>
                  <a:pt x="438" y="4"/>
                </a:lnTo>
                <a:lnTo>
                  <a:pt x="442" y="6"/>
                </a:lnTo>
                <a:lnTo>
                  <a:pt x="448" y="2"/>
                </a:lnTo>
                <a:lnTo>
                  <a:pt x="458" y="0"/>
                </a:lnTo>
                <a:lnTo>
                  <a:pt x="470" y="6"/>
                </a:lnTo>
                <a:lnTo>
                  <a:pt x="472" y="8"/>
                </a:lnTo>
                <a:lnTo>
                  <a:pt x="480" y="22"/>
                </a:lnTo>
                <a:lnTo>
                  <a:pt x="482" y="24"/>
                </a:lnTo>
                <a:lnTo>
                  <a:pt x="482" y="28"/>
                </a:lnTo>
                <a:lnTo>
                  <a:pt x="484" y="30"/>
                </a:lnTo>
                <a:lnTo>
                  <a:pt x="486" y="30"/>
                </a:lnTo>
                <a:lnTo>
                  <a:pt x="488" y="30"/>
                </a:lnTo>
                <a:lnTo>
                  <a:pt x="492" y="32"/>
                </a:lnTo>
                <a:lnTo>
                  <a:pt x="496" y="32"/>
                </a:lnTo>
                <a:lnTo>
                  <a:pt x="498" y="32"/>
                </a:lnTo>
                <a:lnTo>
                  <a:pt x="502" y="32"/>
                </a:lnTo>
                <a:lnTo>
                  <a:pt x="506" y="30"/>
                </a:lnTo>
                <a:lnTo>
                  <a:pt x="508" y="30"/>
                </a:lnTo>
                <a:lnTo>
                  <a:pt x="518" y="32"/>
                </a:lnTo>
                <a:lnTo>
                  <a:pt x="522" y="36"/>
                </a:lnTo>
                <a:lnTo>
                  <a:pt x="530" y="42"/>
                </a:lnTo>
                <a:lnTo>
                  <a:pt x="534" y="44"/>
                </a:lnTo>
                <a:lnTo>
                  <a:pt x="540" y="44"/>
                </a:lnTo>
                <a:lnTo>
                  <a:pt x="542" y="44"/>
                </a:lnTo>
                <a:lnTo>
                  <a:pt x="542" y="40"/>
                </a:lnTo>
                <a:lnTo>
                  <a:pt x="544" y="38"/>
                </a:lnTo>
                <a:lnTo>
                  <a:pt x="552" y="34"/>
                </a:lnTo>
                <a:lnTo>
                  <a:pt x="564" y="36"/>
                </a:lnTo>
                <a:lnTo>
                  <a:pt x="568" y="38"/>
                </a:lnTo>
                <a:lnTo>
                  <a:pt x="570" y="40"/>
                </a:lnTo>
                <a:lnTo>
                  <a:pt x="572" y="42"/>
                </a:lnTo>
                <a:lnTo>
                  <a:pt x="574" y="44"/>
                </a:lnTo>
                <a:lnTo>
                  <a:pt x="590" y="40"/>
                </a:lnTo>
                <a:lnTo>
                  <a:pt x="596" y="30"/>
                </a:lnTo>
                <a:lnTo>
                  <a:pt x="598" y="28"/>
                </a:lnTo>
                <a:lnTo>
                  <a:pt x="600" y="26"/>
                </a:lnTo>
                <a:lnTo>
                  <a:pt x="610" y="22"/>
                </a:lnTo>
                <a:lnTo>
                  <a:pt x="612" y="22"/>
                </a:lnTo>
                <a:lnTo>
                  <a:pt x="614" y="28"/>
                </a:lnTo>
                <a:lnTo>
                  <a:pt x="618" y="36"/>
                </a:lnTo>
                <a:lnTo>
                  <a:pt x="620" y="40"/>
                </a:lnTo>
                <a:lnTo>
                  <a:pt x="622" y="40"/>
                </a:lnTo>
                <a:lnTo>
                  <a:pt x="626" y="42"/>
                </a:lnTo>
                <a:lnTo>
                  <a:pt x="630" y="42"/>
                </a:lnTo>
                <a:lnTo>
                  <a:pt x="632" y="42"/>
                </a:lnTo>
                <a:lnTo>
                  <a:pt x="634" y="42"/>
                </a:lnTo>
                <a:lnTo>
                  <a:pt x="646" y="54"/>
                </a:lnTo>
                <a:lnTo>
                  <a:pt x="648" y="56"/>
                </a:lnTo>
                <a:lnTo>
                  <a:pt x="648" y="62"/>
                </a:lnTo>
                <a:lnTo>
                  <a:pt x="650" y="66"/>
                </a:lnTo>
                <a:lnTo>
                  <a:pt x="650" y="76"/>
                </a:lnTo>
                <a:lnTo>
                  <a:pt x="648" y="80"/>
                </a:lnTo>
                <a:lnTo>
                  <a:pt x="648" y="84"/>
                </a:lnTo>
                <a:lnTo>
                  <a:pt x="648" y="86"/>
                </a:lnTo>
                <a:lnTo>
                  <a:pt x="658" y="98"/>
                </a:lnTo>
                <a:lnTo>
                  <a:pt x="662" y="102"/>
                </a:lnTo>
                <a:lnTo>
                  <a:pt x="668" y="106"/>
                </a:lnTo>
                <a:lnTo>
                  <a:pt x="674" y="114"/>
                </a:lnTo>
                <a:lnTo>
                  <a:pt x="676" y="120"/>
                </a:lnTo>
                <a:lnTo>
                  <a:pt x="676" y="122"/>
                </a:lnTo>
                <a:lnTo>
                  <a:pt x="686" y="130"/>
                </a:lnTo>
                <a:lnTo>
                  <a:pt x="696" y="138"/>
                </a:lnTo>
                <a:lnTo>
                  <a:pt x="700" y="140"/>
                </a:lnTo>
                <a:lnTo>
                  <a:pt x="706" y="144"/>
                </a:lnTo>
                <a:lnTo>
                  <a:pt x="706" y="146"/>
                </a:lnTo>
                <a:lnTo>
                  <a:pt x="714" y="148"/>
                </a:lnTo>
                <a:lnTo>
                  <a:pt x="718" y="148"/>
                </a:lnTo>
                <a:lnTo>
                  <a:pt x="724" y="14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35" name="Freeform 442"/>
          <p:cNvSpPr>
            <a:spLocks/>
          </p:cNvSpPr>
          <p:nvPr/>
        </p:nvSpPr>
        <p:spPr bwMode="auto">
          <a:xfrm>
            <a:off x="5475288" y="3629025"/>
            <a:ext cx="12700" cy="12700"/>
          </a:xfrm>
          <a:custGeom>
            <a:avLst/>
            <a:gdLst>
              <a:gd name="T0" fmla="*/ 0 w 8"/>
              <a:gd name="T1" fmla="*/ 8 h 8"/>
              <a:gd name="T2" fmla="*/ 0 w 8"/>
              <a:gd name="T3" fmla="*/ 6 h 8"/>
              <a:gd name="T4" fmla="*/ 0 w 8"/>
              <a:gd name="T5" fmla="*/ 2 h 8"/>
              <a:gd name="T6" fmla="*/ 2 w 8"/>
              <a:gd name="T7" fmla="*/ 0 h 8"/>
              <a:gd name="T8" fmla="*/ 6 w 8"/>
              <a:gd name="T9" fmla="*/ 0 h 8"/>
              <a:gd name="T10" fmla="*/ 8 w 8"/>
              <a:gd name="T11" fmla="*/ 4 h 8"/>
              <a:gd name="T12" fmla="*/ 8 w 8"/>
              <a:gd name="T13" fmla="*/ 8 h 8"/>
              <a:gd name="T14" fmla="*/ 0 w 8"/>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0" y="8"/>
                </a:moveTo>
                <a:lnTo>
                  <a:pt x="0" y="6"/>
                </a:lnTo>
                <a:lnTo>
                  <a:pt x="0" y="2"/>
                </a:lnTo>
                <a:lnTo>
                  <a:pt x="2" y="0"/>
                </a:lnTo>
                <a:lnTo>
                  <a:pt x="6" y="0"/>
                </a:lnTo>
                <a:lnTo>
                  <a:pt x="8" y="4"/>
                </a:lnTo>
                <a:lnTo>
                  <a:pt x="8" y="8"/>
                </a:lnTo>
                <a:lnTo>
                  <a:pt x="0" y="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36" name="Freeform 443"/>
          <p:cNvSpPr>
            <a:spLocks/>
          </p:cNvSpPr>
          <p:nvPr/>
        </p:nvSpPr>
        <p:spPr bwMode="auto">
          <a:xfrm>
            <a:off x="4672013" y="3648075"/>
            <a:ext cx="787400" cy="669925"/>
          </a:xfrm>
          <a:custGeom>
            <a:avLst/>
            <a:gdLst>
              <a:gd name="T0" fmla="*/ 374 w 496"/>
              <a:gd name="T1" fmla="*/ 382 h 422"/>
              <a:gd name="T2" fmla="*/ 368 w 496"/>
              <a:gd name="T3" fmla="*/ 412 h 422"/>
              <a:gd name="T4" fmla="*/ 346 w 496"/>
              <a:gd name="T5" fmla="*/ 414 h 422"/>
              <a:gd name="T6" fmla="*/ 322 w 496"/>
              <a:gd name="T7" fmla="*/ 414 h 422"/>
              <a:gd name="T8" fmla="*/ 260 w 496"/>
              <a:gd name="T9" fmla="*/ 416 h 422"/>
              <a:gd name="T10" fmla="*/ 244 w 496"/>
              <a:gd name="T11" fmla="*/ 418 h 422"/>
              <a:gd name="T12" fmla="*/ 218 w 496"/>
              <a:gd name="T13" fmla="*/ 418 h 422"/>
              <a:gd name="T14" fmla="*/ 164 w 496"/>
              <a:gd name="T15" fmla="*/ 420 h 422"/>
              <a:gd name="T16" fmla="*/ 112 w 496"/>
              <a:gd name="T17" fmla="*/ 422 h 422"/>
              <a:gd name="T18" fmla="*/ 90 w 496"/>
              <a:gd name="T19" fmla="*/ 422 h 422"/>
              <a:gd name="T20" fmla="*/ 70 w 496"/>
              <a:gd name="T21" fmla="*/ 422 h 422"/>
              <a:gd name="T22" fmla="*/ 66 w 496"/>
              <a:gd name="T23" fmla="*/ 386 h 422"/>
              <a:gd name="T24" fmla="*/ 60 w 496"/>
              <a:gd name="T25" fmla="*/ 358 h 422"/>
              <a:gd name="T26" fmla="*/ 38 w 496"/>
              <a:gd name="T27" fmla="*/ 360 h 422"/>
              <a:gd name="T28" fmla="*/ 18 w 496"/>
              <a:gd name="T29" fmla="*/ 350 h 422"/>
              <a:gd name="T30" fmla="*/ 20 w 496"/>
              <a:gd name="T31" fmla="*/ 230 h 422"/>
              <a:gd name="T32" fmla="*/ 20 w 496"/>
              <a:gd name="T33" fmla="*/ 146 h 422"/>
              <a:gd name="T34" fmla="*/ 18 w 496"/>
              <a:gd name="T35" fmla="*/ 126 h 422"/>
              <a:gd name="T36" fmla="*/ 4 w 496"/>
              <a:gd name="T37" fmla="*/ 38 h 422"/>
              <a:gd name="T38" fmla="*/ 42 w 496"/>
              <a:gd name="T39" fmla="*/ 16 h 422"/>
              <a:gd name="T40" fmla="*/ 78 w 496"/>
              <a:gd name="T41" fmla="*/ 16 h 422"/>
              <a:gd name="T42" fmla="*/ 96 w 496"/>
              <a:gd name="T43" fmla="*/ 14 h 422"/>
              <a:gd name="T44" fmla="*/ 132 w 496"/>
              <a:gd name="T45" fmla="*/ 14 h 422"/>
              <a:gd name="T46" fmla="*/ 144 w 496"/>
              <a:gd name="T47" fmla="*/ 14 h 422"/>
              <a:gd name="T48" fmla="*/ 166 w 496"/>
              <a:gd name="T49" fmla="*/ 12 h 422"/>
              <a:gd name="T50" fmla="*/ 196 w 496"/>
              <a:gd name="T51" fmla="*/ 12 h 422"/>
              <a:gd name="T52" fmla="*/ 208 w 496"/>
              <a:gd name="T53" fmla="*/ 10 h 422"/>
              <a:gd name="T54" fmla="*/ 256 w 496"/>
              <a:gd name="T55" fmla="*/ 10 h 422"/>
              <a:gd name="T56" fmla="*/ 276 w 496"/>
              <a:gd name="T57" fmla="*/ 8 h 422"/>
              <a:gd name="T58" fmla="*/ 316 w 496"/>
              <a:gd name="T59" fmla="*/ 6 h 422"/>
              <a:gd name="T60" fmla="*/ 344 w 496"/>
              <a:gd name="T61" fmla="*/ 6 h 422"/>
              <a:gd name="T62" fmla="*/ 374 w 496"/>
              <a:gd name="T63" fmla="*/ 4 h 422"/>
              <a:gd name="T64" fmla="*/ 422 w 496"/>
              <a:gd name="T65" fmla="*/ 2 h 422"/>
              <a:gd name="T66" fmla="*/ 458 w 496"/>
              <a:gd name="T67" fmla="*/ 24 h 422"/>
              <a:gd name="T68" fmla="*/ 442 w 496"/>
              <a:gd name="T69" fmla="*/ 36 h 422"/>
              <a:gd name="T70" fmla="*/ 432 w 496"/>
              <a:gd name="T71" fmla="*/ 52 h 422"/>
              <a:gd name="T72" fmla="*/ 432 w 496"/>
              <a:gd name="T73" fmla="*/ 60 h 422"/>
              <a:gd name="T74" fmla="*/ 494 w 496"/>
              <a:gd name="T75" fmla="*/ 56 h 422"/>
              <a:gd name="T76" fmla="*/ 494 w 496"/>
              <a:gd name="T77" fmla="*/ 78 h 422"/>
              <a:gd name="T78" fmla="*/ 482 w 496"/>
              <a:gd name="T79" fmla="*/ 86 h 422"/>
              <a:gd name="T80" fmla="*/ 480 w 496"/>
              <a:gd name="T81" fmla="*/ 100 h 422"/>
              <a:gd name="T82" fmla="*/ 454 w 496"/>
              <a:gd name="T83" fmla="*/ 126 h 422"/>
              <a:gd name="T84" fmla="*/ 462 w 496"/>
              <a:gd name="T85" fmla="*/ 128 h 422"/>
              <a:gd name="T86" fmla="*/ 452 w 496"/>
              <a:gd name="T87" fmla="*/ 170 h 422"/>
              <a:gd name="T88" fmla="*/ 442 w 496"/>
              <a:gd name="T89" fmla="*/ 174 h 422"/>
              <a:gd name="T90" fmla="*/ 448 w 496"/>
              <a:gd name="T91" fmla="*/ 180 h 422"/>
              <a:gd name="T92" fmla="*/ 442 w 496"/>
              <a:gd name="T93" fmla="*/ 192 h 422"/>
              <a:gd name="T94" fmla="*/ 420 w 496"/>
              <a:gd name="T95" fmla="*/ 202 h 422"/>
              <a:gd name="T96" fmla="*/ 428 w 496"/>
              <a:gd name="T97" fmla="*/ 216 h 422"/>
              <a:gd name="T98" fmla="*/ 418 w 496"/>
              <a:gd name="T99" fmla="*/ 246 h 422"/>
              <a:gd name="T100" fmla="*/ 382 w 496"/>
              <a:gd name="T101" fmla="*/ 278 h 422"/>
              <a:gd name="T102" fmla="*/ 390 w 496"/>
              <a:gd name="T103" fmla="*/ 282 h 422"/>
              <a:gd name="T104" fmla="*/ 380 w 496"/>
              <a:gd name="T105" fmla="*/ 294 h 422"/>
              <a:gd name="T106" fmla="*/ 378 w 496"/>
              <a:gd name="T107" fmla="*/ 304 h 422"/>
              <a:gd name="T108" fmla="*/ 362 w 496"/>
              <a:gd name="T109" fmla="*/ 346 h 422"/>
              <a:gd name="T110" fmla="*/ 364 w 496"/>
              <a:gd name="T111" fmla="*/ 368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6" h="422">
                <a:moveTo>
                  <a:pt x="366" y="368"/>
                </a:moveTo>
                <a:lnTo>
                  <a:pt x="372" y="382"/>
                </a:lnTo>
                <a:lnTo>
                  <a:pt x="374" y="382"/>
                </a:lnTo>
                <a:lnTo>
                  <a:pt x="378" y="384"/>
                </a:lnTo>
                <a:lnTo>
                  <a:pt x="372" y="408"/>
                </a:lnTo>
                <a:lnTo>
                  <a:pt x="368" y="412"/>
                </a:lnTo>
                <a:lnTo>
                  <a:pt x="366" y="412"/>
                </a:lnTo>
                <a:lnTo>
                  <a:pt x="358" y="412"/>
                </a:lnTo>
                <a:lnTo>
                  <a:pt x="346" y="414"/>
                </a:lnTo>
                <a:lnTo>
                  <a:pt x="342" y="414"/>
                </a:lnTo>
                <a:lnTo>
                  <a:pt x="332" y="414"/>
                </a:lnTo>
                <a:lnTo>
                  <a:pt x="322" y="414"/>
                </a:lnTo>
                <a:lnTo>
                  <a:pt x="274" y="416"/>
                </a:lnTo>
                <a:lnTo>
                  <a:pt x="270" y="416"/>
                </a:lnTo>
                <a:lnTo>
                  <a:pt x="260" y="416"/>
                </a:lnTo>
                <a:lnTo>
                  <a:pt x="254" y="418"/>
                </a:lnTo>
                <a:lnTo>
                  <a:pt x="250" y="418"/>
                </a:lnTo>
                <a:lnTo>
                  <a:pt x="244" y="418"/>
                </a:lnTo>
                <a:lnTo>
                  <a:pt x="234" y="418"/>
                </a:lnTo>
                <a:lnTo>
                  <a:pt x="228" y="418"/>
                </a:lnTo>
                <a:lnTo>
                  <a:pt x="218" y="418"/>
                </a:lnTo>
                <a:lnTo>
                  <a:pt x="208" y="420"/>
                </a:lnTo>
                <a:lnTo>
                  <a:pt x="198" y="420"/>
                </a:lnTo>
                <a:lnTo>
                  <a:pt x="164" y="420"/>
                </a:lnTo>
                <a:lnTo>
                  <a:pt x="126" y="422"/>
                </a:lnTo>
                <a:lnTo>
                  <a:pt x="118" y="422"/>
                </a:lnTo>
                <a:lnTo>
                  <a:pt x="112" y="422"/>
                </a:lnTo>
                <a:lnTo>
                  <a:pt x="102" y="422"/>
                </a:lnTo>
                <a:lnTo>
                  <a:pt x="96" y="422"/>
                </a:lnTo>
                <a:lnTo>
                  <a:pt x="90" y="422"/>
                </a:lnTo>
                <a:lnTo>
                  <a:pt x="86" y="422"/>
                </a:lnTo>
                <a:lnTo>
                  <a:pt x="82" y="422"/>
                </a:lnTo>
                <a:lnTo>
                  <a:pt x="70" y="422"/>
                </a:lnTo>
                <a:lnTo>
                  <a:pt x="68" y="422"/>
                </a:lnTo>
                <a:lnTo>
                  <a:pt x="66" y="422"/>
                </a:lnTo>
                <a:lnTo>
                  <a:pt x="66" y="386"/>
                </a:lnTo>
                <a:lnTo>
                  <a:pt x="66" y="362"/>
                </a:lnTo>
                <a:lnTo>
                  <a:pt x="66" y="360"/>
                </a:lnTo>
                <a:lnTo>
                  <a:pt x="60" y="358"/>
                </a:lnTo>
                <a:lnTo>
                  <a:pt x="50" y="356"/>
                </a:lnTo>
                <a:lnTo>
                  <a:pt x="38" y="356"/>
                </a:lnTo>
                <a:lnTo>
                  <a:pt x="38" y="360"/>
                </a:lnTo>
                <a:lnTo>
                  <a:pt x="30" y="360"/>
                </a:lnTo>
                <a:lnTo>
                  <a:pt x="22" y="354"/>
                </a:lnTo>
                <a:lnTo>
                  <a:pt x="18" y="350"/>
                </a:lnTo>
                <a:lnTo>
                  <a:pt x="20" y="326"/>
                </a:lnTo>
                <a:lnTo>
                  <a:pt x="20" y="312"/>
                </a:lnTo>
                <a:lnTo>
                  <a:pt x="20" y="230"/>
                </a:lnTo>
                <a:lnTo>
                  <a:pt x="20" y="208"/>
                </a:lnTo>
                <a:lnTo>
                  <a:pt x="20" y="152"/>
                </a:lnTo>
                <a:lnTo>
                  <a:pt x="20" y="146"/>
                </a:lnTo>
                <a:lnTo>
                  <a:pt x="20" y="144"/>
                </a:lnTo>
                <a:lnTo>
                  <a:pt x="18" y="130"/>
                </a:lnTo>
                <a:lnTo>
                  <a:pt x="18" y="126"/>
                </a:lnTo>
                <a:lnTo>
                  <a:pt x="10" y="82"/>
                </a:lnTo>
                <a:lnTo>
                  <a:pt x="6" y="60"/>
                </a:lnTo>
                <a:lnTo>
                  <a:pt x="4" y="38"/>
                </a:lnTo>
                <a:lnTo>
                  <a:pt x="0" y="16"/>
                </a:lnTo>
                <a:lnTo>
                  <a:pt x="34" y="16"/>
                </a:lnTo>
                <a:lnTo>
                  <a:pt x="42" y="16"/>
                </a:lnTo>
                <a:lnTo>
                  <a:pt x="50" y="16"/>
                </a:lnTo>
                <a:lnTo>
                  <a:pt x="74" y="16"/>
                </a:lnTo>
                <a:lnTo>
                  <a:pt x="78" y="16"/>
                </a:lnTo>
                <a:lnTo>
                  <a:pt x="84" y="16"/>
                </a:lnTo>
                <a:lnTo>
                  <a:pt x="92" y="14"/>
                </a:lnTo>
                <a:lnTo>
                  <a:pt x="96" y="14"/>
                </a:lnTo>
                <a:lnTo>
                  <a:pt x="114" y="14"/>
                </a:lnTo>
                <a:lnTo>
                  <a:pt x="126" y="14"/>
                </a:lnTo>
                <a:lnTo>
                  <a:pt x="132" y="14"/>
                </a:lnTo>
                <a:lnTo>
                  <a:pt x="136" y="14"/>
                </a:lnTo>
                <a:lnTo>
                  <a:pt x="140" y="14"/>
                </a:lnTo>
                <a:lnTo>
                  <a:pt x="144" y="14"/>
                </a:lnTo>
                <a:lnTo>
                  <a:pt x="154" y="12"/>
                </a:lnTo>
                <a:lnTo>
                  <a:pt x="158" y="12"/>
                </a:lnTo>
                <a:lnTo>
                  <a:pt x="166" y="12"/>
                </a:lnTo>
                <a:lnTo>
                  <a:pt x="170" y="12"/>
                </a:lnTo>
                <a:lnTo>
                  <a:pt x="192" y="12"/>
                </a:lnTo>
                <a:lnTo>
                  <a:pt x="196" y="12"/>
                </a:lnTo>
                <a:lnTo>
                  <a:pt x="202" y="12"/>
                </a:lnTo>
                <a:lnTo>
                  <a:pt x="206" y="10"/>
                </a:lnTo>
                <a:lnTo>
                  <a:pt x="208" y="10"/>
                </a:lnTo>
                <a:lnTo>
                  <a:pt x="240" y="10"/>
                </a:lnTo>
                <a:lnTo>
                  <a:pt x="248" y="10"/>
                </a:lnTo>
                <a:lnTo>
                  <a:pt x="256" y="10"/>
                </a:lnTo>
                <a:lnTo>
                  <a:pt x="260" y="10"/>
                </a:lnTo>
                <a:lnTo>
                  <a:pt x="270" y="10"/>
                </a:lnTo>
                <a:lnTo>
                  <a:pt x="276" y="8"/>
                </a:lnTo>
                <a:lnTo>
                  <a:pt x="280" y="8"/>
                </a:lnTo>
                <a:lnTo>
                  <a:pt x="290" y="8"/>
                </a:lnTo>
                <a:lnTo>
                  <a:pt x="316" y="6"/>
                </a:lnTo>
                <a:lnTo>
                  <a:pt x="320" y="6"/>
                </a:lnTo>
                <a:lnTo>
                  <a:pt x="328" y="6"/>
                </a:lnTo>
                <a:lnTo>
                  <a:pt x="344" y="6"/>
                </a:lnTo>
                <a:lnTo>
                  <a:pt x="352" y="4"/>
                </a:lnTo>
                <a:lnTo>
                  <a:pt x="362" y="4"/>
                </a:lnTo>
                <a:lnTo>
                  <a:pt x="374" y="4"/>
                </a:lnTo>
                <a:lnTo>
                  <a:pt x="386" y="4"/>
                </a:lnTo>
                <a:lnTo>
                  <a:pt x="402" y="2"/>
                </a:lnTo>
                <a:lnTo>
                  <a:pt x="422" y="2"/>
                </a:lnTo>
                <a:lnTo>
                  <a:pt x="446" y="0"/>
                </a:lnTo>
                <a:lnTo>
                  <a:pt x="458" y="14"/>
                </a:lnTo>
                <a:lnTo>
                  <a:pt x="458" y="24"/>
                </a:lnTo>
                <a:lnTo>
                  <a:pt x="452" y="34"/>
                </a:lnTo>
                <a:lnTo>
                  <a:pt x="446" y="36"/>
                </a:lnTo>
                <a:lnTo>
                  <a:pt x="442" y="36"/>
                </a:lnTo>
                <a:lnTo>
                  <a:pt x="436" y="46"/>
                </a:lnTo>
                <a:lnTo>
                  <a:pt x="434" y="48"/>
                </a:lnTo>
                <a:lnTo>
                  <a:pt x="432" y="52"/>
                </a:lnTo>
                <a:lnTo>
                  <a:pt x="430" y="58"/>
                </a:lnTo>
                <a:lnTo>
                  <a:pt x="428" y="60"/>
                </a:lnTo>
                <a:lnTo>
                  <a:pt x="432" y="60"/>
                </a:lnTo>
                <a:lnTo>
                  <a:pt x="442" y="60"/>
                </a:lnTo>
                <a:lnTo>
                  <a:pt x="476" y="56"/>
                </a:lnTo>
                <a:lnTo>
                  <a:pt x="494" y="56"/>
                </a:lnTo>
                <a:lnTo>
                  <a:pt x="496" y="60"/>
                </a:lnTo>
                <a:lnTo>
                  <a:pt x="496" y="74"/>
                </a:lnTo>
                <a:lnTo>
                  <a:pt x="494" y="78"/>
                </a:lnTo>
                <a:lnTo>
                  <a:pt x="486" y="82"/>
                </a:lnTo>
                <a:lnTo>
                  <a:pt x="484" y="84"/>
                </a:lnTo>
                <a:lnTo>
                  <a:pt x="482" y="86"/>
                </a:lnTo>
                <a:lnTo>
                  <a:pt x="478" y="86"/>
                </a:lnTo>
                <a:lnTo>
                  <a:pt x="478" y="96"/>
                </a:lnTo>
                <a:lnTo>
                  <a:pt x="480" y="100"/>
                </a:lnTo>
                <a:lnTo>
                  <a:pt x="466" y="110"/>
                </a:lnTo>
                <a:lnTo>
                  <a:pt x="456" y="122"/>
                </a:lnTo>
                <a:lnTo>
                  <a:pt x="454" y="126"/>
                </a:lnTo>
                <a:lnTo>
                  <a:pt x="454" y="130"/>
                </a:lnTo>
                <a:lnTo>
                  <a:pt x="458" y="126"/>
                </a:lnTo>
                <a:lnTo>
                  <a:pt x="462" y="128"/>
                </a:lnTo>
                <a:lnTo>
                  <a:pt x="466" y="154"/>
                </a:lnTo>
                <a:lnTo>
                  <a:pt x="464" y="158"/>
                </a:lnTo>
                <a:lnTo>
                  <a:pt x="452" y="170"/>
                </a:lnTo>
                <a:lnTo>
                  <a:pt x="446" y="170"/>
                </a:lnTo>
                <a:lnTo>
                  <a:pt x="444" y="170"/>
                </a:lnTo>
                <a:lnTo>
                  <a:pt x="442" y="174"/>
                </a:lnTo>
                <a:lnTo>
                  <a:pt x="444" y="176"/>
                </a:lnTo>
                <a:lnTo>
                  <a:pt x="446" y="178"/>
                </a:lnTo>
                <a:lnTo>
                  <a:pt x="448" y="180"/>
                </a:lnTo>
                <a:lnTo>
                  <a:pt x="448" y="186"/>
                </a:lnTo>
                <a:lnTo>
                  <a:pt x="444" y="192"/>
                </a:lnTo>
                <a:lnTo>
                  <a:pt x="442" y="192"/>
                </a:lnTo>
                <a:lnTo>
                  <a:pt x="432" y="192"/>
                </a:lnTo>
                <a:lnTo>
                  <a:pt x="428" y="190"/>
                </a:lnTo>
                <a:lnTo>
                  <a:pt x="420" y="202"/>
                </a:lnTo>
                <a:lnTo>
                  <a:pt x="420" y="210"/>
                </a:lnTo>
                <a:lnTo>
                  <a:pt x="422" y="210"/>
                </a:lnTo>
                <a:lnTo>
                  <a:pt x="428" y="216"/>
                </a:lnTo>
                <a:lnTo>
                  <a:pt x="424" y="228"/>
                </a:lnTo>
                <a:lnTo>
                  <a:pt x="420" y="244"/>
                </a:lnTo>
                <a:lnTo>
                  <a:pt x="418" y="246"/>
                </a:lnTo>
                <a:lnTo>
                  <a:pt x="402" y="260"/>
                </a:lnTo>
                <a:lnTo>
                  <a:pt x="390" y="270"/>
                </a:lnTo>
                <a:lnTo>
                  <a:pt x="382" y="278"/>
                </a:lnTo>
                <a:lnTo>
                  <a:pt x="384" y="282"/>
                </a:lnTo>
                <a:lnTo>
                  <a:pt x="388" y="282"/>
                </a:lnTo>
                <a:lnTo>
                  <a:pt x="390" y="282"/>
                </a:lnTo>
                <a:lnTo>
                  <a:pt x="392" y="288"/>
                </a:lnTo>
                <a:lnTo>
                  <a:pt x="390" y="292"/>
                </a:lnTo>
                <a:lnTo>
                  <a:pt x="380" y="294"/>
                </a:lnTo>
                <a:lnTo>
                  <a:pt x="372" y="294"/>
                </a:lnTo>
                <a:lnTo>
                  <a:pt x="374" y="300"/>
                </a:lnTo>
                <a:lnTo>
                  <a:pt x="378" y="304"/>
                </a:lnTo>
                <a:lnTo>
                  <a:pt x="374" y="320"/>
                </a:lnTo>
                <a:lnTo>
                  <a:pt x="368" y="328"/>
                </a:lnTo>
                <a:lnTo>
                  <a:pt x="362" y="346"/>
                </a:lnTo>
                <a:lnTo>
                  <a:pt x="362" y="350"/>
                </a:lnTo>
                <a:lnTo>
                  <a:pt x="360" y="366"/>
                </a:lnTo>
                <a:lnTo>
                  <a:pt x="364" y="368"/>
                </a:lnTo>
                <a:lnTo>
                  <a:pt x="366" y="36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37" name="Freeform 444"/>
          <p:cNvSpPr>
            <a:spLocks/>
          </p:cNvSpPr>
          <p:nvPr/>
        </p:nvSpPr>
        <p:spPr bwMode="auto">
          <a:xfrm>
            <a:off x="6507163" y="3740150"/>
            <a:ext cx="800100" cy="568325"/>
          </a:xfrm>
          <a:custGeom>
            <a:avLst/>
            <a:gdLst>
              <a:gd name="T0" fmla="*/ 326 w 504"/>
              <a:gd name="T1" fmla="*/ 296 h 358"/>
              <a:gd name="T2" fmla="*/ 334 w 504"/>
              <a:gd name="T3" fmla="*/ 298 h 358"/>
              <a:gd name="T4" fmla="*/ 344 w 504"/>
              <a:gd name="T5" fmla="*/ 316 h 358"/>
              <a:gd name="T6" fmla="*/ 326 w 504"/>
              <a:gd name="T7" fmla="*/ 322 h 358"/>
              <a:gd name="T8" fmla="*/ 320 w 504"/>
              <a:gd name="T9" fmla="*/ 310 h 358"/>
              <a:gd name="T10" fmla="*/ 308 w 504"/>
              <a:gd name="T11" fmla="*/ 306 h 358"/>
              <a:gd name="T12" fmla="*/ 306 w 504"/>
              <a:gd name="T13" fmla="*/ 310 h 358"/>
              <a:gd name="T14" fmla="*/ 320 w 504"/>
              <a:gd name="T15" fmla="*/ 328 h 358"/>
              <a:gd name="T16" fmla="*/ 312 w 504"/>
              <a:gd name="T17" fmla="*/ 340 h 358"/>
              <a:gd name="T18" fmla="*/ 306 w 504"/>
              <a:gd name="T19" fmla="*/ 358 h 358"/>
              <a:gd name="T20" fmla="*/ 278 w 504"/>
              <a:gd name="T21" fmla="*/ 350 h 358"/>
              <a:gd name="T22" fmla="*/ 266 w 504"/>
              <a:gd name="T23" fmla="*/ 312 h 358"/>
              <a:gd name="T24" fmla="*/ 242 w 504"/>
              <a:gd name="T25" fmla="*/ 298 h 358"/>
              <a:gd name="T26" fmla="*/ 224 w 504"/>
              <a:gd name="T27" fmla="*/ 254 h 358"/>
              <a:gd name="T28" fmla="*/ 200 w 504"/>
              <a:gd name="T29" fmla="*/ 244 h 358"/>
              <a:gd name="T30" fmla="*/ 176 w 504"/>
              <a:gd name="T31" fmla="*/ 224 h 358"/>
              <a:gd name="T32" fmla="*/ 156 w 504"/>
              <a:gd name="T33" fmla="*/ 198 h 358"/>
              <a:gd name="T34" fmla="*/ 138 w 504"/>
              <a:gd name="T35" fmla="*/ 192 h 358"/>
              <a:gd name="T36" fmla="*/ 128 w 504"/>
              <a:gd name="T37" fmla="*/ 176 h 358"/>
              <a:gd name="T38" fmla="*/ 114 w 504"/>
              <a:gd name="T39" fmla="*/ 168 h 358"/>
              <a:gd name="T40" fmla="*/ 86 w 504"/>
              <a:gd name="T41" fmla="*/ 148 h 358"/>
              <a:gd name="T42" fmla="*/ 76 w 504"/>
              <a:gd name="T43" fmla="*/ 140 h 358"/>
              <a:gd name="T44" fmla="*/ 54 w 504"/>
              <a:gd name="T45" fmla="*/ 106 h 358"/>
              <a:gd name="T46" fmla="*/ 38 w 504"/>
              <a:gd name="T47" fmla="*/ 104 h 358"/>
              <a:gd name="T48" fmla="*/ 10 w 504"/>
              <a:gd name="T49" fmla="*/ 62 h 358"/>
              <a:gd name="T50" fmla="*/ 22 w 504"/>
              <a:gd name="T51" fmla="*/ 48 h 358"/>
              <a:gd name="T52" fmla="*/ 48 w 504"/>
              <a:gd name="T53" fmla="*/ 34 h 358"/>
              <a:gd name="T54" fmla="*/ 102 w 504"/>
              <a:gd name="T55" fmla="*/ 12 h 358"/>
              <a:gd name="T56" fmla="*/ 188 w 504"/>
              <a:gd name="T57" fmla="*/ 2 h 358"/>
              <a:gd name="T58" fmla="*/ 256 w 504"/>
              <a:gd name="T59" fmla="*/ 18 h 358"/>
              <a:gd name="T60" fmla="*/ 266 w 504"/>
              <a:gd name="T61" fmla="*/ 32 h 358"/>
              <a:gd name="T62" fmla="*/ 308 w 504"/>
              <a:gd name="T63" fmla="*/ 26 h 358"/>
              <a:gd name="T64" fmla="*/ 376 w 504"/>
              <a:gd name="T65" fmla="*/ 20 h 358"/>
              <a:gd name="T66" fmla="*/ 448 w 504"/>
              <a:gd name="T67" fmla="*/ 64 h 358"/>
              <a:gd name="T68" fmla="*/ 490 w 504"/>
              <a:gd name="T69" fmla="*/ 94 h 358"/>
              <a:gd name="T70" fmla="*/ 482 w 504"/>
              <a:gd name="T71" fmla="*/ 124 h 358"/>
              <a:gd name="T72" fmla="*/ 474 w 504"/>
              <a:gd name="T73" fmla="*/ 138 h 358"/>
              <a:gd name="T74" fmla="*/ 458 w 504"/>
              <a:gd name="T75" fmla="*/ 178 h 358"/>
              <a:gd name="T76" fmla="*/ 448 w 504"/>
              <a:gd name="T77" fmla="*/ 172 h 358"/>
              <a:gd name="T78" fmla="*/ 444 w 504"/>
              <a:gd name="T79" fmla="*/ 180 h 358"/>
              <a:gd name="T80" fmla="*/ 450 w 504"/>
              <a:gd name="T81" fmla="*/ 188 h 358"/>
              <a:gd name="T82" fmla="*/ 454 w 504"/>
              <a:gd name="T83" fmla="*/ 200 h 358"/>
              <a:gd name="T84" fmla="*/ 442 w 504"/>
              <a:gd name="T85" fmla="*/ 218 h 358"/>
              <a:gd name="T86" fmla="*/ 422 w 504"/>
              <a:gd name="T87" fmla="*/ 220 h 358"/>
              <a:gd name="T88" fmla="*/ 410 w 504"/>
              <a:gd name="T89" fmla="*/ 248 h 358"/>
              <a:gd name="T90" fmla="*/ 394 w 504"/>
              <a:gd name="T91" fmla="*/ 252 h 358"/>
              <a:gd name="T92" fmla="*/ 388 w 504"/>
              <a:gd name="T93" fmla="*/ 246 h 358"/>
              <a:gd name="T94" fmla="*/ 396 w 504"/>
              <a:gd name="T95" fmla="*/ 260 h 358"/>
              <a:gd name="T96" fmla="*/ 388 w 504"/>
              <a:gd name="T97" fmla="*/ 274 h 358"/>
              <a:gd name="T98" fmla="*/ 348 w 504"/>
              <a:gd name="T99" fmla="*/ 298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4" h="358">
                <a:moveTo>
                  <a:pt x="348" y="298"/>
                </a:moveTo>
                <a:lnTo>
                  <a:pt x="344" y="296"/>
                </a:lnTo>
                <a:lnTo>
                  <a:pt x="332" y="294"/>
                </a:lnTo>
                <a:lnTo>
                  <a:pt x="326" y="296"/>
                </a:lnTo>
                <a:lnTo>
                  <a:pt x="320" y="296"/>
                </a:lnTo>
                <a:lnTo>
                  <a:pt x="318" y="298"/>
                </a:lnTo>
                <a:lnTo>
                  <a:pt x="332" y="298"/>
                </a:lnTo>
                <a:lnTo>
                  <a:pt x="334" y="298"/>
                </a:lnTo>
                <a:lnTo>
                  <a:pt x="340" y="298"/>
                </a:lnTo>
                <a:lnTo>
                  <a:pt x="346" y="306"/>
                </a:lnTo>
                <a:lnTo>
                  <a:pt x="346" y="312"/>
                </a:lnTo>
                <a:lnTo>
                  <a:pt x="344" y="316"/>
                </a:lnTo>
                <a:lnTo>
                  <a:pt x="338" y="322"/>
                </a:lnTo>
                <a:lnTo>
                  <a:pt x="334" y="324"/>
                </a:lnTo>
                <a:lnTo>
                  <a:pt x="328" y="326"/>
                </a:lnTo>
                <a:lnTo>
                  <a:pt x="326" y="322"/>
                </a:lnTo>
                <a:lnTo>
                  <a:pt x="326" y="316"/>
                </a:lnTo>
                <a:lnTo>
                  <a:pt x="322" y="308"/>
                </a:lnTo>
                <a:lnTo>
                  <a:pt x="320" y="304"/>
                </a:lnTo>
                <a:lnTo>
                  <a:pt x="320" y="310"/>
                </a:lnTo>
                <a:lnTo>
                  <a:pt x="322" y="318"/>
                </a:lnTo>
                <a:lnTo>
                  <a:pt x="320" y="320"/>
                </a:lnTo>
                <a:lnTo>
                  <a:pt x="312" y="316"/>
                </a:lnTo>
                <a:lnTo>
                  <a:pt x="308" y="306"/>
                </a:lnTo>
                <a:lnTo>
                  <a:pt x="306" y="302"/>
                </a:lnTo>
                <a:lnTo>
                  <a:pt x="302" y="298"/>
                </a:lnTo>
                <a:lnTo>
                  <a:pt x="304" y="306"/>
                </a:lnTo>
                <a:lnTo>
                  <a:pt x="306" y="310"/>
                </a:lnTo>
                <a:lnTo>
                  <a:pt x="312" y="322"/>
                </a:lnTo>
                <a:lnTo>
                  <a:pt x="314" y="326"/>
                </a:lnTo>
                <a:lnTo>
                  <a:pt x="318" y="328"/>
                </a:lnTo>
                <a:lnTo>
                  <a:pt x="320" y="328"/>
                </a:lnTo>
                <a:lnTo>
                  <a:pt x="326" y="332"/>
                </a:lnTo>
                <a:lnTo>
                  <a:pt x="322" y="340"/>
                </a:lnTo>
                <a:lnTo>
                  <a:pt x="312" y="346"/>
                </a:lnTo>
                <a:lnTo>
                  <a:pt x="312" y="340"/>
                </a:lnTo>
                <a:lnTo>
                  <a:pt x="310" y="340"/>
                </a:lnTo>
                <a:lnTo>
                  <a:pt x="306" y="352"/>
                </a:lnTo>
                <a:lnTo>
                  <a:pt x="306" y="356"/>
                </a:lnTo>
                <a:lnTo>
                  <a:pt x="306" y="358"/>
                </a:lnTo>
                <a:lnTo>
                  <a:pt x="292" y="352"/>
                </a:lnTo>
                <a:lnTo>
                  <a:pt x="290" y="352"/>
                </a:lnTo>
                <a:lnTo>
                  <a:pt x="286" y="354"/>
                </a:lnTo>
                <a:lnTo>
                  <a:pt x="278" y="350"/>
                </a:lnTo>
                <a:lnTo>
                  <a:pt x="276" y="342"/>
                </a:lnTo>
                <a:lnTo>
                  <a:pt x="274" y="334"/>
                </a:lnTo>
                <a:lnTo>
                  <a:pt x="272" y="324"/>
                </a:lnTo>
                <a:lnTo>
                  <a:pt x="266" y="312"/>
                </a:lnTo>
                <a:lnTo>
                  <a:pt x="260" y="304"/>
                </a:lnTo>
                <a:lnTo>
                  <a:pt x="252" y="302"/>
                </a:lnTo>
                <a:lnTo>
                  <a:pt x="246" y="302"/>
                </a:lnTo>
                <a:lnTo>
                  <a:pt x="242" y="298"/>
                </a:lnTo>
                <a:lnTo>
                  <a:pt x="240" y="298"/>
                </a:lnTo>
                <a:lnTo>
                  <a:pt x="238" y="288"/>
                </a:lnTo>
                <a:lnTo>
                  <a:pt x="238" y="282"/>
                </a:lnTo>
                <a:lnTo>
                  <a:pt x="224" y="254"/>
                </a:lnTo>
                <a:lnTo>
                  <a:pt x="220" y="250"/>
                </a:lnTo>
                <a:lnTo>
                  <a:pt x="208" y="246"/>
                </a:lnTo>
                <a:lnTo>
                  <a:pt x="202" y="244"/>
                </a:lnTo>
                <a:lnTo>
                  <a:pt x="200" y="244"/>
                </a:lnTo>
                <a:lnTo>
                  <a:pt x="196" y="242"/>
                </a:lnTo>
                <a:lnTo>
                  <a:pt x="192" y="240"/>
                </a:lnTo>
                <a:lnTo>
                  <a:pt x="182" y="232"/>
                </a:lnTo>
                <a:lnTo>
                  <a:pt x="176" y="224"/>
                </a:lnTo>
                <a:lnTo>
                  <a:pt x="170" y="216"/>
                </a:lnTo>
                <a:lnTo>
                  <a:pt x="170" y="212"/>
                </a:lnTo>
                <a:lnTo>
                  <a:pt x="170" y="208"/>
                </a:lnTo>
                <a:lnTo>
                  <a:pt x="156" y="198"/>
                </a:lnTo>
                <a:lnTo>
                  <a:pt x="154" y="196"/>
                </a:lnTo>
                <a:lnTo>
                  <a:pt x="148" y="194"/>
                </a:lnTo>
                <a:lnTo>
                  <a:pt x="146" y="196"/>
                </a:lnTo>
                <a:lnTo>
                  <a:pt x="138" y="192"/>
                </a:lnTo>
                <a:lnTo>
                  <a:pt x="136" y="186"/>
                </a:lnTo>
                <a:lnTo>
                  <a:pt x="134" y="182"/>
                </a:lnTo>
                <a:lnTo>
                  <a:pt x="130" y="178"/>
                </a:lnTo>
                <a:lnTo>
                  <a:pt x="128" y="176"/>
                </a:lnTo>
                <a:lnTo>
                  <a:pt x="124" y="174"/>
                </a:lnTo>
                <a:lnTo>
                  <a:pt x="122" y="172"/>
                </a:lnTo>
                <a:lnTo>
                  <a:pt x="118" y="170"/>
                </a:lnTo>
                <a:lnTo>
                  <a:pt x="114" y="168"/>
                </a:lnTo>
                <a:lnTo>
                  <a:pt x="112" y="168"/>
                </a:lnTo>
                <a:lnTo>
                  <a:pt x="108" y="166"/>
                </a:lnTo>
                <a:lnTo>
                  <a:pt x="96" y="160"/>
                </a:lnTo>
                <a:lnTo>
                  <a:pt x="86" y="148"/>
                </a:lnTo>
                <a:lnTo>
                  <a:pt x="84" y="144"/>
                </a:lnTo>
                <a:lnTo>
                  <a:pt x="82" y="142"/>
                </a:lnTo>
                <a:lnTo>
                  <a:pt x="80" y="140"/>
                </a:lnTo>
                <a:lnTo>
                  <a:pt x="76" y="140"/>
                </a:lnTo>
                <a:lnTo>
                  <a:pt x="74" y="138"/>
                </a:lnTo>
                <a:lnTo>
                  <a:pt x="72" y="132"/>
                </a:lnTo>
                <a:lnTo>
                  <a:pt x="66" y="122"/>
                </a:lnTo>
                <a:lnTo>
                  <a:pt x="54" y="106"/>
                </a:lnTo>
                <a:lnTo>
                  <a:pt x="52" y="104"/>
                </a:lnTo>
                <a:lnTo>
                  <a:pt x="46" y="104"/>
                </a:lnTo>
                <a:lnTo>
                  <a:pt x="40" y="106"/>
                </a:lnTo>
                <a:lnTo>
                  <a:pt x="38" y="104"/>
                </a:lnTo>
                <a:lnTo>
                  <a:pt x="6" y="88"/>
                </a:lnTo>
                <a:lnTo>
                  <a:pt x="0" y="84"/>
                </a:lnTo>
                <a:lnTo>
                  <a:pt x="4" y="72"/>
                </a:lnTo>
                <a:lnTo>
                  <a:pt x="10" y="62"/>
                </a:lnTo>
                <a:lnTo>
                  <a:pt x="14" y="58"/>
                </a:lnTo>
                <a:lnTo>
                  <a:pt x="16" y="56"/>
                </a:lnTo>
                <a:lnTo>
                  <a:pt x="20" y="56"/>
                </a:lnTo>
                <a:lnTo>
                  <a:pt x="22" y="48"/>
                </a:lnTo>
                <a:lnTo>
                  <a:pt x="22" y="46"/>
                </a:lnTo>
                <a:lnTo>
                  <a:pt x="24" y="44"/>
                </a:lnTo>
                <a:lnTo>
                  <a:pt x="32" y="42"/>
                </a:lnTo>
                <a:lnTo>
                  <a:pt x="48" y="34"/>
                </a:lnTo>
                <a:lnTo>
                  <a:pt x="52" y="32"/>
                </a:lnTo>
                <a:lnTo>
                  <a:pt x="70" y="22"/>
                </a:lnTo>
                <a:lnTo>
                  <a:pt x="90" y="12"/>
                </a:lnTo>
                <a:lnTo>
                  <a:pt x="102" y="12"/>
                </a:lnTo>
                <a:lnTo>
                  <a:pt x="138" y="8"/>
                </a:lnTo>
                <a:lnTo>
                  <a:pt x="148" y="6"/>
                </a:lnTo>
                <a:lnTo>
                  <a:pt x="170" y="4"/>
                </a:lnTo>
                <a:lnTo>
                  <a:pt x="188" y="2"/>
                </a:lnTo>
                <a:lnTo>
                  <a:pt x="224" y="0"/>
                </a:lnTo>
                <a:lnTo>
                  <a:pt x="240" y="2"/>
                </a:lnTo>
                <a:lnTo>
                  <a:pt x="242" y="6"/>
                </a:lnTo>
                <a:lnTo>
                  <a:pt x="256" y="18"/>
                </a:lnTo>
                <a:lnTo>
                  <a:pt x="256" y="22"/>
                </a:lnTo>
                <a:lnTo>
                  <a:pt x="258" y="28"/>
                </a:lnTo>
                <a:lnTo>
                  <a:pt x="258" y="32"/>
                </a:lnTo>
                <a:lnTo>
                  <a:pt x="266" y="32"/>
                </a:lnTo>
                <a:lnTo>
                  <a:pt x="276" y="30"/>
                </a:lnTo>
                <a:lnTo>
                  <a:pt x="284" y="28"/>
                </a:lnTo>
                <a:lnTo>
                  <a:pt x="300" y="26"/>
                </a:lnTo>
                <a:lnTo>
                  <a:pt x="308" y="26"/>
                </a:lnTo>
                <a:lnTo>
                  <a:pt x="316" y="24"/>
                </a:lnTo>
                <a:lnTo>
                  <a:pt x="368" y="16"/>
                </a:lnTo>
                <a:lnTo>
                  <a:pt x="372" y="16"/>
                </a:lnTo>
                <a:lnTo>
                  <a:pt x="376" y="20"/>
                </a:lnTo>
                <a:lnTo>
                  <a:pt x="390" y="26"/>
                </a:lnTo>
                <a:lnTo>
                  <a:pt x="426" y="52"/>
                </a:lnTo>
                <a:lnTo>
                  <a:pt x="438" y="60"/>
                </a:lnTo>
                <a:lnTo>
                  <a:pt x="448" y="64"/>
                </a:lnTo>
                <a:lnTo>
                  <a:pt x="470" y="80"/>
                </a:lnTo>
                <a:lnTo>
                  <a:pt x="482" y="88"/>
                </a:lnTo>
                <a:lnTo>
                  <a:pt x="486" y="92"/>
                </a:lnTo>
                <a:lnTo>
                  <a:pt x="490" y="94"/>
                </a:lnTo>
                <a:lnTo>
                  <a:pt x="504" y="102"/>
                </a:lnTo>
                <a:lnTo>
                  <a:pt x="504" y="104"/>
                </a:lnTo>
                <a:lnTo>
                  <a:pt x="502" y="104"/>
                </a:lnTo>
                <a:lnTo>
                  <a:pt x="482" y="124"/>
                </a:lnTo>
                <a:lnTo>
                  <a:pt x="480" y="128"/>
                </a:lnTo>
                <a:lnTo>
                  <a:pt x="478" y="130"/>
                </a:lnTo>
                <a:lnTo>
                  <a:pt x="476" y="134"/>
                </a:lnTo>
                <a:lnTo>
                  <a:pt x="474" y="138"/>
                </a:lnTo>
                <a:lnTo>
                  <a:pt x="470" y="144"/>
                </a:lnTo>
                <a:lnTo>
                  <a:pt x="458" y="166"/>
                </a:lnTo>
                <a:lnTo>
                  <a:pt x="458" y="170"/>
                </a:lnTo>
                <a:lnTo>
                  <a:pt x="458" y="178"/>
                </a:lnTo>
                <a:lnTo>
                  <a:pt x="456" y="184"/>
                </a:lnTo>
                <a:lnTo>
                  <a:pt x="448" y="180"/>
                </a:lnTo>
                <a:lnTo>
                  <a:pt x="448" y="178"/>
                </a:lnTo>
                <a:lnTo>
                  <a:pt x="448" y="172"/>
                </a:lnTo>
                <a:lnTo>
                  <a:pt x="452" y="166"/>
                </a:lnTo>
                <a:lnTo>
                  <a:pt x="448" y="168"/>
                </a:lnTo>
                <a:lnTo>
                  <a:pt x="446" y="174"/>
                </a:lnTo>
                <a:lnTo>
                  <a:pt x="444" y="180"/>
                </a:lnTo>
                <a:lnTo>
                  <a:pt x="444" y="182"/>
                </a:lnTo>
                <a:lnTo>
                  <a:pt x="446" y="184"/>
                </a:lnTo>
                <a:lnTo>
                  <a:pt x="446" y="186"/>
                </a:lnTo>
                <a:lnTo>
                  <a:pt x="450" y="188"/>
                </a:lnTo>
                <a:lnTo>
                  <a:pt x="454" y="188"/>
                </a:lnTo>
                <a:lnTo>
                  <a:pt x="456" y="194"/>
                </a:lnTo>
                <a:lnTo>
                  <a:pt x="458" y="196"/>
                </a:lnTo>
                <a:lnTo>
                  <a:pt x="454" y="200"/>
                </a:lnTo>
                <a:lnTo>
                  <a:pt x="448" y="206"/>
                </a:lnTo>
                <a:lnTo>
                  <a:pt x="444" y="208"/>
                </a:lnTo>
                <a:lnTo>
                  <a:pt x="442" y="212"/>
                </a:lnTo>
                <a:lnTo>
                  <a:pt x="442" y="218"/>
                </a:lnTo>
                <a:lnTo>
                  <a:pt x="436" y="220"/>
                </a:lnTo>
                <a:lnTo>
                  <a:pt x="430" y="220"/>
                </a:lnTo>
                <a:lnTo>
                  <a:pt x="426" y="218"/>
                </a:lnTo>
                <a:lnTo>
                  <a:pt x="422" y="220"/>
                </a:lnTo>
                <a:lnTo>
                  <a:pt x="420" y="224"/>
                </a:lnTo>
                <a:lnTo>
                  <a:pt x="418" y="230"/>
                </a:lnTo>
                <a:lnTo>
                  <a:pt x="420" y="232"/>
                </a:lnTo>
                <a:lnTo>
                  <a:pt x="410" y="248"/>
                </a:lnTo>
                <a:lnTo>
                  <a:pt x="406" y="252"/>
                </a:lnTo>
                <a:lnTo>
                  <a:pt x="402" y="254"/>
                </a:lnTo>
                <a:lnTo>
                  <a:pt x="398" y="254"/>
                </a:lnTo>
                <a:lnTo>
                  <a:pt x="394" y="252"/>
                </a:lnTo>
                <a:lnTo>
                  <a:pt x="394" y="248"/>
                </a:lnTo>
                <a:lnTo>
                  <a:pt x="394" y="246"/>
                </a:lnTo>
                <a:lnTo>
                  <a:pt x="392" y="244"/>
                </a:lnTo>
                <a:lnTo>
                  <a:pt x="388" y="246"/>
                </a:lnTo>
                <a:lnTo>
                  <a:pt x="386" y="254"/>
                </a:lnTo>
                <a:lnTo>
                  <a:pt x="388" y="256"/>
                </a:lnTo>
                <a:lnTo>
                  <a:pt x="394" y="258"/>
                </a:lnTo>
                <a:lnTo>
                  <a:pt x="396" y="260"/>
                </a:lnTo>
                <a:lnTo>
                  <a:pt x="398" y="262"/>
                </a:lnTo>
                <a:lnTo>
                  <a:pt x="396" y="266"/>
                </a:lnTo>
                <a:lnTo>
                  <a:pt x="394" y="268"/>
                </a:lnTo>
                <a:lnTo>
                  <a:pt x="388" y="274"/>
                </a:lnTo>
                <a:lnTo>
                  <a:pt x="382" y="276"/>
                </a:lnTo>
                <a:lnTo>
                  <a:pt x="366" y="286"/>
                </a:lnTo>
                <a:lnTo>
                  <a:pt x="356" y="296"/>
                </a:lnTo>
                <a:lnTo>
                  <a:pt x="348" y="29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38" name="Freeform 445"/>
          <p:cNvSpPr>
            <a:spLocks/>
          </p:cNvSpPr>
          <p:nvPr/>
        </p:nvSpPr>
        <p:spPr bwMode="auto">
          <a:xfrm>
            <a:off x="5719763" y="3838575"/>
            <a:ext cx="612775" cy="920750"/>
          </a:xfrm>
          <a:custGeom>
            <a:avLst/>
            <a:gdLst>
              <a:gd name="T0" fmla="*/ 14 w 386"/>
              <a:gd name="T1" fmla="*/ 20 h 580"/>
              <a:gd name="T2" fmla="*/ 34 w 386"/>
              <a:gd name="T3" fmla="*/ 20 h 580"/>
              <a:gd name="T4" fmla="*/ 68 w 386"/>
              <a:gd name="T5" fmla="*/ 16 h 580"/>
              <a:gd name="T6" fmla="*/ 102 w 386"/>
              <a:gd name="T7" fmla="*/ 14 h 580"/>
              <a:gd name="T8" fmla="*/ 130 w 386"/>
              <a:gd name="T9" fmla="*/ 12 h 580"/>
              <a:gd name="T10" fmla="*/ 142 w 386"/>
              <a:gd name="T11" fmla="*/ 12 h 580"/>
              <a:gd name="T12" fmla="*/ 162 w 386"/>
              <a:gd name="T13" fmla="*/ 10 h 580"/>
              <a:gd name="T14" fmla="*/ 174 w 386"/>
              <a:gd name="T15" fmla="*/ 8 h 580"/>
              <a:gd name="T16" fmla="*/ 192 w 386"/>
              <a:gd name="T17" fmla="*/ 8 h 580"/>
              <a:gd name="T18" fmla="*/ 214 w 386"/>
              <a:gd name="T19" fmla="*/ 4 h 580"/>
              <a:gd name="T20" fmla="*/ 262 w 386"/>
              <a:gd name="T21" fmla="*/ 2 h 580"/>
              <a:gd name="T22" fmla="*/ 292 w 386"/>
              <a:gd name="T23" fmla="*/ 88 h 580"/>
              <a:gd name="T24" fmla="*/ 300 w 386"/>
              <a:gd name="T25" fmla="*/ 114 h 580"/>
              <a:gd name="T26" fmla="*/ 322 w 386"/>
              <a:gd name="T27" fmla="*/ 188 h 580"/>
              <a:gd name="T28" fmla="*/ 334 w 386"/>
              <a:gd name="T29" fmla="*/ 232 h 580"/>
              <a:gd name="T30" fmla="*/ 346 w 386"/>
              <a:gd name="T31" fmla="*/ 256 h 580"/>
              <a:gd name="T32" fmla="*/ 352 w 386"/>
              <a:gd name="T33" fmla="*/ 272 h 580"/>
              <a:gd name="T34" fmla="*/ 360 w 386"/>
              <a:gd name="T35" fmla="*/ 280 h 580"/>
              <a:gd name="T36" fmla="*/ 368 w 386"/>
              <a:gd name="T37" fmla="*/ 298 h 580"/>
              <a:gd name="T38" fmla="*/ 374 w 386"/>
              <a:gd name="T39" fmla="*/ 314 h 580"/>
              <a:gd name="T40" fmla="*/ 366 w 386"/>
              <a:gd name="T41" fmla="*/ 320 h 580"/>
              <a:gd name="T42" fmla="*/ 358 w 386"/>
              <a:gd name="T43" fmla="*/ 360 h 580"/>
              <a:gd name="T44" fmla="*/ 362 w 386"/>
              <a:gd name="T45" fmla="*/ 376 h 580"/>
              <a:gd name="T46" fmla="*/ 368 w 386"/>
              <a:gd name="T47" fmla="*/ 384 h 580"/>
              <a:gd name="T48" fmla="*/ 370 w 386"/>
              <a:gd name="T49" fmla="*/ 418 h 580"/>
              <a:gd name="T50" fmla="*/ 376 w 386"/>
              <a:gd name="T51" fmla="*/ 440 h 580"/>
              <a:gd name="T52" fmla="*/ 386 w 386"/>
              <a:gd name="T53" fmla="*/ 456 h 580"/>
              <a:gd name="T54" fmla="*/ 358 w 386"/>
              <a:gd name="T55" fmla="*/ 460 h 580"/>
              <a:gd name="T56" fmla="*/ 320 w 386"/>
              <a:gd name="T57" fmla="*/ 464 h 580"/>
              <a:gd name="T58" fmla="*/ 230 w 386"/>
              <a:gd name="T59" fmla="*/ 474 h 580"/>
              <a:gd name="T60" fmla="*/ 166 w 386"/>
              <a:gd name="T61" fmla="*/ 480 h 580"/>
              <a:gd name="T62" fmla="*/ 138 w 386"/>
              <a:gd name="T63" fmla="*/ 482 h 580"/>
              <a:gd name="T64" fmla="*/ 110 w 386"/>
              <a:gd name="T65" fmla="*/ 484 h 580"/>
              <a:gd name="T66" fmla="*/ 116 w 386"/>
              <a:gd name="T67" fmla="*/ 516 h 580"/>
              <a:gd name="T68" fmla="*/ 126 w 386"/>
              <a:gd name="T69" fmla="*/ 520 h 580"/>
              <a:gd name="T70" fmla="*/ 132 w 386"/>
              <a:gd name="T71" fmla="*/ 526 h 580"/>
              <a:gd name="T72" fmla="*/ 128 w 386"/>
              <a:gd name="T73" fmla="*/ 536 h 580"/>
              <a:gd name="T74" fmla="*/ 134 w 386"/>
              <a:gd name="T75" fmla="*/ 548 h 580"/>
              <a:gd name="T76" fmla="*/ 118 w 386"/>
              <a:gd name="T77" fmla="*/ 570 h 580"/>
              <a:gd name="T78" fmla="*/ 96 w 386"/>
              <a:gd name="T79" fmla="*/ 578 h 580"/>
              <a:gd name="T80" fmla="*/ 80 w 386"/>
              <a:gd name="T81" fmla="*/ 576 h 580"/>
              <a:gd name="T82" fmla="*/ 98 w 386"/>
              <a:gd name="T83" fmla="*/ 570 h 580"/>
              <a:gd name="T84" fmla="*/ 84 w 386"/>
              <a:gd name="T85" fmla="*/ 560 h 580"/>
              <a:gd name="T86" fmla="*/ 78 w 386"/>
              <a:gd name="T87" fmla="*/ 544 h 580"/>
              <a:gd name="T88" fmla="*/ 74 w 386"/>
              <a:gd name="T89" fmla="*/ 530 h 580"/>
              <a:gd name="T90" fmla="*/ 60 w 386"/>
              <a:gd name="T91" fmla="*/ 540 h 580"/>
              <a:gd name="T92" fmla="*/ 58 w 386"/>
              <a:gd name="T93" fmla="*/ 560 h 580"/>
              <a:gd name="T94" fmla="*/ 48 w 386"/>
              <a:gd name="T95" fmla="*/ 570 h 580"/>
              <a:gd name="T96" fmla="*/ 26 w 386"/>
              <a:gd name="T97" fmla="*/ 564 h 580"/>
              <a:gd name="T98" fmla="*/ 14 w 386"/>
              <a:gd name="T99" fmla="*/ 478 h 580"/>
              <a:gd name="T100" fmla="*/ 8 w 386"/>
              <a:gd name="T101" fmla="*/ 444 h 580"/>
              <a:gd name="T102" fmla="*/ 2 w 386"/>
              <a:gd name="T103" fmla="*/ 370 h 580"/>
              <a:gd name="T104" fmla="*/ 6 w 386"/>
              <a:gd name="T105" fmla="*/ 194 h 580"/>
              <a:gd name="T106" fmla="*/ 8 w 386"/>
              <a:gd name="T107" fmla="*/ 114 h 580"/>
              <a:gd name="T108" fmla="*/ 10 w 386"/>
              <a:gd name="T109" fmla="*/ 68 h 580"/>
              <a:gd name="T110" fmla="*/ 10 w 386"/>
              <a:gd name="T111" fmla="*/ 34 h 580"/>
              <a:gd name="T112" fmla="*/ 0 w 386"/>
              <a:gd name="T113" fmla="*/ 24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6" h="580">
                <a:moveTo>
                  <a:pt x="0" y="24"/>
                </a:moveTo>
                <a:lnTo>
                  <a:pt x="0" y="22"/>
                </a:lnTo>
                <a:lnTo>
                  <a:pt x="14" y="20"/>
                </a:lnTo>
                <a:lnTo>
                  <a:pt x="20" y="20"/>
                </a:lnTo>
                <a:lnTo>
                  <a:pt x="28" y="20"/>
                </a:lnTo>
                <a:lnTo>
                  <a:pt x="34" y="20"/>
                </a:lnTo>
                <a:lnTo>
                  <a:pt x="40" y="18"/>
                </a:lnTo>
                <a:lnTo>
                  <a:pt x="54" y="18"/>
                </a:lnTo>
                <a:lnTo>
                  <a:pt x="68" y="16"/>
                </a:lnTo>
                <a:lnTo>
                  <a:pt x="76" y="16"/>
                </a:lnTo>
                <a:lnTo>
                  <a:pt x="82" y="16"/>
                </a:lnTo>
                <a:lnTo>
                  <a:pt x="102" y="14"/>
                </a:lnTo>
                <a:lnTo>
                  <a:pt x="110" y="14"/>
                </a:lnTo>
                <a:lnTo>
                  <a:pt x="124" y="14"/>
                </a:lnTo>
                <a:lnTo>
                  <a:pt x="130" y="12"/>
                </a:lnTo>
                <a:lnTo>
                  <a:pt x="134" y="12"/>
                </a:lnTo>
                <a:lnTo>
                  <a:pt x="136" y="12"/>
                </a:lnTo>
                <a:lnTo>
                  <a:pt x="142" y="12"/>
                </a:lnTo>
                <a:lnTo>
                  <a:pt x="148" y="12"/>
                </a:lnTo>
                <a:lnTo>
                  <a:pt x="156" y="10"/>
                </a:lnTo>
                <a:lnTo>
                  <a:pt x="162" y="10"/>
                </a:lnTo>
                <a:lnTo>
                  <a:pt x="166" y="10"/>
                </a:lnTo>
                <a:lnTo>
                  <a:pt x="170" y="8"/>
                </a:lnTo>
                <a:lnTo>
                  <a:pt x="174" y="8"/>
                </a:lnTo>
                <a:lnTo>
                  <a:pt x="178" y="8"/>
                </a:lnTo>
                <a:lnTo>
                  <a:pt x="182" y="8"/>
                </a:lnTo>
                <a:lnTo>
                  <a:pt x="192" y="8"/>
                </a:lnTo>
                <a:lnTo>
                  <a:pt x="200" y="6"/>
                </a:lnTo>
                <a:lnTo>
                  <a:pt x="204" y="6"/>
                </a:lnTo>
                <a:lnTo>
                  <a:pt x="214" y="4"/>
                </a:lnTo>
                <a:lnTo>
                  <a:pt x="218" y="4"/>
                </a:lnTo>
                <a:lnTo>
                  <a:pt x="262" y="0"/>
                </a:lnTo>
                <a:lnTo>
                  <a:pt x="262" y="2"/>
                </a:lnTo>
                <a:lnTo>
                  <a:pt x="264" y="8"/>
                </a:lnTo>
                <a:lnTo>
                  <a:pt x="274" y="38"/>
                </a:lnTo>
                <a:lnTo>
                  <a:pt x="292" y="88"/>
                </a:lnTo>
                <a:lnTo>
                  <a:pt x="292" y="92"/>
                </a:lnTo>
                <a:lnTo>
                  <a:pt x="294" y="102"/>
                </a:lnTo>
                <a:lnTo>
                  <a:pt x="300" y="114"/>
                </a:lnTo>
                <a:lnTo>
                  <a:pt x="314" y="158"/>
                </a:lnTo>
                <a:lnTo>
                  <a:pt x="320" y="182"/>
                </a:lnTo>
                <a:lnTo>
                  <a:pt x="322" y="188"/>
                </a:lnTo>
                <a:lnTo>
                  <a:pt x="324" y="194"/>
                </a:lnTo>
                <a:lnTo>
                  <a:pt x="330" y="220"/>
                </a:lnTo>
                <a:lnTo>
                  <a:pt x="334" y="232"/>
                </a:lnTo>
                <a:lnTo>
                  <a:pt x="338" y="240"/>
                </a:lnTo>
                <a:lnTo>
                  <a:pt x="340" y="244"/>
                </a:lnTo>
                <a:lnTo>
                  <a:pt x="346" y="256"/>
                </a:lnTo>
                <a:lnTo>
                  <a:pt x="348" y="262"/>
                </a:lnTo>
                <a:lnTo>
                  <a:pt x="350" y="266"/>
                </a:lnTo>
                <a:lnTo>
                  <a:pt x="352" y="272"/>
                </a:lnTo>
                <a:lnTo>
                  <a:pt x="354" y="274"/>
                </a:lnTo>
                <a:lnTo>
                  <a:pt x="358" y="276"/>
                </a:lnTo>
                <a:lnTo>
                  <a:pt x="360" y="280"/>
                </a:lnTo>
                <a:lnTo>
                  <a:pt x="362" y="280"/>
                </a:lnTo>
                <a:lnTo>
                  <a:pt x="368" y="292"/>
                </a:lnTo>
                <a:lnTo>
                  <a:pt x="368" y="298"/>
                </a:lnTo>
                <a:lnTo>
                  <a:pt x="372" y="306"/>
                </a:lnTo>
                <a:lnTo>
                  <a:pt x="376" y="308"/>
                </a:lnTo>
                <a:lnTo>
                  <a:pt x="374" y="314"/>
                </a:lnTo>
                <a:lnTo>
                  <a:pt x="370" y="318"/>
                </a:lnTo>
                <a:lnTo>
                  <a:pt x="368" y="320"/>
                </a:lnTo>
                <a:lnTo>
                  <a:pt x="366" y="320"/>
                </a:lnTo>
                <a:lnTo>
                  <a:pt x="362" y="326"/>
                </a:lnTo>
                <a:lnTo>
                  <a:pt x="358" y="354"/>
                </a:lnTo>
                <a:lnTo>
                  <a:pt x="358" y="360"/>
                </a:lnTo>
                <a:lnTo>
                  <a:pt x="358" y="364"/>
                </a:lnTo>
                <a:lnTo>
                  <a:pt x="358" y="368"/>
                </a:lnTo>
                <a:lnTo>
                  <a:pt x="362" y="376"/>
                </a:lnTo>
                <a:lnTo>
                  <a:pt x="362" y="378"/>
                </a:lnTo>
                <a:lnTo>
                  <a:pt x="364" y="382"/>
                </a:lnTo>
                <a:lnTo>
                  <a:pt x="368" y="384"/>
                </a:lnTo>
                <a:lnTo>
                  <a:pt x="370" y="386"/>
                </a:lnTo>
                <a:lnTo>
                  <a:pt x="372" y="396"/>
                </a:lnTo>
                <a:lnTo>
                  <a:pt x="370" y="418"/>
                </a:lnTo>
                <a:lnTo>
                  <a:pt x="368" y="426"/>
                </a:lnTo>
                <a:lnTo>
                  <a:pt x="372" y="438"/>
                </a:lnTo>
                <a:lnTo>
                  <a:pt x="376" y="440"/>
                </a:lnTo>
                <a:lnTo>
                  <a:pt x="380" y="444"/>
                </a:lnTo>
                <a:lnTo>
                  <a:pt x="382" y="448"/>
                </a:lnTo>
                <a:lnTo>
                  <a:pt x="386" y="456"/>
                </a:lnTo>
                <a:lnTo>
                  <a:pt x="384" y="458"/>
                </a:lnTo>
                <a:lnTo>
                  <a:pt x="382" y="458"/>
                </a:lnTo>
                <a:lnTo>
                  <a:pt x="358" y="460"/>
                </a:lnTo>
                <a:lnTo>
                  <a:pt x="350" y="462"/>
                </a:lnTo>
                <a:lnTo>
                  <a:pt x="334" y="464"/>
                </a:lnTo>
                <a:lnTo>
                  <a:pt x="320" y="464"/>
                </a:lnTo>
                <a:lnTo>
                  <a:pt x="308" y="466"/>
                </a:lnTo>
                <a:lnTo>
                  <a:pt x="288" y="468"/>
                </a:lnTo>
                <a:lnTo>
                  <a:pt x="230" y="474"/>
                </a:lnTo>
                <a:lnTo>
                  <a:pt x="204" y="476"/>
                </a:lnTo>
                <a:lnTo>
                  <a:pt x="190" y="478"/>
                </a:lnTo>
                <a:lnTo>
                  <a:pt x="166" y="480"/>
                </a:lnTo>
                <a:lnTo>
                  <a:pt x="156" y="480"/>
                </a:lnTo>
                <a:lnTo>
                  <a:pt x="144" y="482"/>
                </a:lnTo>
                <a:lnTo>
                  <a:pt x="138" y="482"/>
                </a:lnTo>
                <a:lnTo>
                  <a:pt x="132" y="484"/>
                </a:lnTo>
                <a:lnTo>
                  <a:pt x="116" y="484"/>
                </a:lnTo>
                <a:lnTo>
                  <a:pt x="110" y="484"/>
                </a:lnTo>
                <a:lnTo>
                  <a:pt x="106" y="486"/>
                </a:lnTo>
                <a:lnTo>
                  <a:pt x="104" y="502"/>
                </a:lnTo>
                <a:lnTo>
                  <a:pt x="116" y="516"/>
                </a:lnTo>
                <a:lnTo>
                  <a:pt x="120" y="516"/>
                </a:lnTo>
                <a:lnTo>
                  <a:pt x="122" y="518"/>
                </a:lnTo>
                <a:lnTo>
                  <a:pt x="126" y="520"/>
                </a:lnTo>
                <a:lnTo>
                  <a:pt x="130" y="522"/>
                </a:lnTo>
                <a:lnTo>
                  <a:pt x="132" y="524"/>
                </a:lnTo>
                <a:lnTo>
                  <a:pt x="132" y="526"/>
                </a:lnTo>
                <a:lnTo>
                  <a:pt x="132" y="530"/>
                </a:lnTo>
                <a:lnTo>
                  <a:pt x="130" y="534"/>
                </a:lnTo>
                <a:lnTo>
                  <a:pt x="128" y="536"/>
                </a:lnTo>
                <a:lnTo>
                  <a:pt x="128" y="540"/>
                </a:lnTo>
                <a:lnTo>
                  <a:pt x="132" y="546"/>
                </a:lnTo>
                <a:lnTo>
                  <a:pt x="134" y="548"/>
                </a:lnTo>
                <a:lnTo>
                  <a:pt x="132" y="552"/>
                </a:lnTo>
                <a:lnTo>
                  <a:pt x="128" y="560"/>
                </a:lnTo>
                <a:lnTo>
                  <a:pt x="118" y="570"/>
                </a:lnTo>
                <a:lnTo>
                  <a:pt x="108" y="574"/>
                </a:lnTo>
                <a:lnTo>
                  <a:pt x="100" y="576"/>
                </a:lnTo>
                <a:lnTo>
                  <a:pt x="96" y="578"/>
                </a:lnTo>
                <a:lnTo>
                  <a:pt x="70" y="580"/>
                </a:lnTo>
                <a:lnTo>
                  <a:pt x="76" y="576"/>
                </a:lnTo>
                <a:lnTo>
                  <a:pt x="80" y="576"/>
                </a:lnTo>
                <a:lnTo>
                  <a:pt x="84" y="578"/>
                </a:lnTo>
                <a:lnTo>
                  <a:pt x="96" y="574"/>
                </a:lnTo>
                <a:lnTo>
                  <a:pt x="98" y="570"/>
                </a:lnTo>
                <a:lnTo>
                  <a:pt x="96" y="570"/>
                </a:lnTo>
                <a:lnTo>
                  <a:pt x="88" y="562"/>
                </a:lnTo>
                <a:lnTo>
                  <a:pt x="84" y="560"/>
                </a:lnTo>
                <a:lnTo>
                  <a:pt x="80" y="558"/>
                </a:lnTo>
                <a:lnTo>
                  <a:pt x="76" y="548"/>
                </a:lnTo>
                <a:lnTo>
                  <a:pt x="78" y="544"/>
                </a:lnTo>
                <a:lnTo>
                  <a:pt x="78" y="540"/>
                </a:lnTo>
                <a:lnTo>
                  <a:pt x="76" y="536"/>
                </a:lnTo>
                <a:lnTo>
                  <a:pt x="74" y="530"/>
                </a:lnTo>
                <a:lnTo>
                  <a:pt x="72" y="528"/>
                </a:lnTo>
                <a:lnTo>
                  <a:pt x="64" y="524"/>
                </a:lnTo>
                <a:lnTo>
                  <a:pt x="60" y="540"/>
                </a:lnTo>
                <a:lnTo>
                  <a:pt x="58" y="548"/>
                </a:lnTo>
                <a:lnTo>
                  <a:pt x="58" y="552"/>
                </a:lnTo>
                <a:lnTo>
                  <a:pt x="58" y="560"/>
                </a:lnTo>
                <a:lnTo>
                  <a:pt x="58" y="564"/>
                </a:lnTo>
                <a:lnTo>
                  <a:pt x="56" y="570"/>
                </a:lnTo>
                <a:lnTo>
                  <a:pt x="48" y="570"/>
                </a:lnTo>
                <a:lnTo>
                  <a:pt x="48" y="566"/>
                </a:lnTo>
                <a:lnTo>
                  <a:pt x="32" y="562"/>
                </a:lnTo>
                <a:lnTo>
                  <a:pt x="26" y="564"/>
                </a:lnTo>
                <a:lnTo>
                  <a:pt x="26" y="556"/>
                </a:lnTo>
                <a:lnTo>
                  <a:pt x="22" y="534"/>
                </a:lnTo>
                <a:lnTo>
                  <a:pt x="14" y="478"/>
                </a:lnTo>
                <a:lnTo>
                  <a:pt x="12" y="466"/>
                </a:lnTo>
                <a:lnTo>
                  <a:pt x="12" y="460"/>
                </a:lnTo>
                <a:lnTo>
                  <a:pt x="8" y="444"/>
                </a:lnTo>
                <a:lnTo>
                  <a:pt x="4" y="406"/>
                </a:lnTo>
                <a:lnTo>
                  <a:pt x="2" y="388"/>
                </a:lnTo>
                <a:lnTo>
                  <a:pt x="2" y="370"/>
                </a:lnTo>
                <a:lnTo>
                  <a:pt x="2" y="352"/>
                </a:lnTo>
                <a:lnTo>
                  <a:pt x="6" y="240"/>
                </a:lnTo>
                <a:lnTo>
                  <a:pt x="6" y="194"/>
                </a:lnTo>
                <a:lnTo>
                  <a:pt x="6" y="176"/>
                </a:lnTo>
                <a:lnTo>
                  <a:pt x="8" y="142"/>
                </a:lnTo>
                <a:lnTo>
                  <a:pt x="8" y="114"/>
                </a:lnTo>
                <a:lnTo>
                  <a:pt x="10" y="92"/>
                </a:lnTo>
                <a:lnTo>
                  <a:pt x="10" y="74"/>
                </a:lnTo>
                <a:lnTo>
                  <a:pt x="10" y="68"/>
                </a:lnTo>
                <a:lnTo>
                  <a:pt x="10" y="58"/>
                </a:lnTo>
                <a:lnTo>
                  <a:pt x="10" y="52"/>
                </a:lnTo>
                <a:lnTo>
                  <a:pt x="10" y="34"/>
                </a:lnTo>
                <a:lnTo>
                  <a:pt x="6" y="32"/>
                </a:lnTo>
                <a:lnTo>
                  <a:pt x="4" y="30"/>
                </a:lnTo>
                <a:lnTo>
                  <a:pt x="0" y="2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39" name="Freeform 446"/>
          <p:cNvSpPr>
            <a:spLocks/>
          </p:cNvSpPr>
          <p:nvPr/>
        </p:nvSpPr>
        <p:spPr bwMode="auto">
          <a:xfrm>
            <a:off x="5192713" y="3902075"/>
            <a:ext cx="568325" cy="911225"/>
          </a:xfrm>
          <a:custGeom>
            <a:avLst/>
            <a:gdLst>
              <a:gd name="T0" fmla="*/ 338 w 358"/>
              <a:gd name="T1" fmla="*/ 8 h 574"/>
              <a:gd name="T2" fmla="*/ 342 w 358"/>
              <a:gd name="T3" fmla="*/ 34 h 574"/>
              <a:gd name="T4" fmla="*/ 342 w 358"/>
              <a:gd name="T5" fmla="*/ 68 h 574"/>
              <a:gd name="T6" fmla="*/ 338 w 358"/>
              <a:gd name="T7" fmla="*/ 152 h 574"/>
              <a:gd name="T8" fmla="*/ 334 w 358"/>
              <a:gd name="T9" fmla="*/ 328 h 574"/>
              <a:gd name="T10" fmla="*/ 336 w 358"/>
              <a:gd name="T11" fmla="*/ 382 h 574"/>
              <a:gd name="T12" fmla="*/ 344 w 358"/>
              <a:gd name="T13" fmla="*/ 442 h 574"/>
              <a:gd name="T14" fmla="*/ 358 w 358"/>
              <a:gd name="T15" fmla="*/ 532 h 574"/>
              <a:gd name="T16" fmla="*/ 352 w 358"/>
              <a:gd name="T17" fmla="*/ 550 h 574"/>
              <a:gd name="T18" fmla="*/ 336 w 358"/>
              <a:gd name="T19" fmla="*/ 546 h 574"/>
              <a:gd name="T20" fmla="*/ 322 w 358"/>
              <a:gd name="T21" fmla="*/ 548 h 574"/>
              <a:gd name="T22" fmla="*/ 296 w 358"/>
              <a:gd name="T23" fmla="*/ 542 h 574"/>
              <a:gd name="T24" fmla="*/ 266 w 358"/>
              <a:gd name="T25" fmla="*/ 556 h 574"/>
              <a:gd name="T26" fmla="*/ 242 w 358"/>
              <a:gd name="T27" fmla="*/ 574 h 574"/>
              <a:gd name="T28" fmla="*/ 230 w 358"/>
              <a:gd name="T29" fmla="*/ 570 h 574"/>
              <a:gd name="T30" fmla="*/ 220 w 358"/>
              <a:gd name="T31" fmla="*/ 542 h 574"/>
              <a:gd name="T32" fmla="*/ 204 w 358"/>
              <a:gd name="T33" fmla="*/ 528 h 574"/>
              <a:gd name="T34" fmla="*/ 202 w 358"/>
              <a:gd name="T35" fmla="*/ 502 h 574"/>
              <a:gd name="T36" fmla="*/ 210 w 358"/>
              <a:gd name="T37" fmla="*/ 482 h 574"/>
              <a:gd name="T38" fmla="*/ 188 w 358"/>
              <a:gd name="T39" fmla="*/ 480 h 574"/>
              <a:gd name="T40" fmla="*/ 154 w 358"/>
              <a:gd name="T41" fmla="*/ 482 h 574"/>
              <a:gd name="T42" fmla="*/ 2 w 358"/>
              <a:gd name="T43" fmla="*/ 490 h 574"/>
              <a:gd name="T44" fmla="*/ 0 w 358"/>
              <a:gd name="T45" fmla="*/ 460 h 574"/>
              <a:gd name="T46" fmla="*/ 14 w 358"/>
              <a:gd name="T47" fmla="*/ 456 h 574"/>
              <a:gd name="T48" fmla="*/ 10 w 358"/>
              <a:gd name="T49" fmla="*/ 448 h 574"/>
              <a:gd name="T50" fmla="*/ 8 w 358"/>
              <a:gd name="T51" fmla="*/ 442 h 574"/>
              <a:gd name="T52" fmla="*/ 26 w 358"/>
              <a:gd name="T53" fmla="*/ 410 h 574"/>
              <a:gd name="T54" fmla="*/ 28 w 358"/>
              <a:gd name="T55" fmla="*/ 392 h 574"/>
              <a:gd name="T56" fmla="*/ 50 w 358"/>
              <a:gd name="T57" fmla="*/ 372 h 574"/>
              <a:gd name="T58" fmla="*/ 62 w 358"/>
              <a:gd name="T59" fmla="*/ 354 h 574"/>
              <a:gd name="T60" fmla="*/ 58 w 358"/>
              <a:gd name="T61" fmla="*/ 348 h 574"/>
              <a:gd name="T62" fmla="*/ 46 w 358"/>
              <a:gd name="T63" fmla="*/ 352 h 574"/>
              <a:gd name="T64" fmla="*/ 54 w 358"/>
              <a:gd name="T65" fmla="*/ 342 h 574"/>
              <a:gd name="T66" fmla="*/ 54 w 358"/>
              <a:gd name="T67" fmla="*/ 318 h 574"/>
              <a:gd name="T68" fmla="*/ 42 w 358"/>
              <a:gd name="T69" fmla="*/ 294 h 574"/>
              <a:gd name="T70" fmla="*/ 52 w 358"/>
              <a:gd name="T71" fmla="*/ 286 h 574"/>
              <a:gd name="T72" fmla="*/ 46 w 358"/>
              <a:gd name="T73" fmla="*/ 280 h 574"/>
              <a:gd name="T74" fmla="*/ 44 w 358"/>
              <a:gd name="T75" fmla="*/ 270 h 574"/>
              <a:gd name="T76" fmla="*/ 46 w 358"/>
              <a:gd name="T77" fmla="*/ 254 h 574"/>
              <a:gd name="T78" fmla="*/ 44 w 358"/>
              <a:gd name="T79" fmla="*/ 262 h 574"/>
              <a:gd name="T80" fmla="*/ 34 w 358"/>
              <a:gd name="T81" fmla="*/ 260 h 574"/>
              <a:gd name="T82" fmla="*/ 44 w 358"/>
              <a:gd name="T83" fmla="*/ 248 h 574"/>
              <a:gd name="T84" fmla="*/ 44 w 358"/>
              <a:gd name="T85" fmla="*/ 222 h 574"/>
              <a:gd name="T86" fmla="*/ 32 w 358"/>
              <a:gd name="T87" fmla="*/ 206 h 574"/>
              <a:gd name="T88" fmla="*/ 40 w 358"/>
              <a:gd name="T89" fmla="*/ 168 h 574"/>
              <a:gd name="T90" fmla="*/ 46 w 358"/>
              <a:gd name="T91" fmla="*/ 140 h 574"/>
              <a:gd name="T92" fmla="*/ 62 w 358"/>
              <a:gd name="T93" fmla="*/ 132 h 574"/>
              <a:gd name="T94" fmla="*/ 60 w 358"/>
              <a:gd name="T95" fmla="*/ 122 h 574"/>
              <a:gd name="T96" fmla="*/ 62 w 358"/>
              <a:gd name="T97" fmla="*/ 110 h 574"/>
              <a:gd name="T98" fmla="*/ 92 w 358"/>
              <a:gd name="T99" fmla="*/ 84 h 574"/>
              <a:gd name="T100" fmla="*/ 94 w 358"/>
              <a:gd name="T101" fmla="*/ 50 h 574"/>
              <a:gd name="T102" fmla="*/ 100 w 358"/>
              <a:gd name="T103" fmla="*/ 30 h 574"/>
              <a:gd name="T104" fmla="*/ 116 w 358"/>
              <a:gd name="T105" fmla="*/ 32 h 574"/>
              <a:gd name="T106" fmla="*/ 118 w 358"/>
              <a:gd name="T107" fmla="*/ 18 h 574"/>
              <a:gd name="T108" fmla="*/ 134 w 358"/>
              <a:gd name="T109" fmla="*/ 14 h 574"/>
              <a:gd name="T110" fmla="*/ 178 w 358"/>
              <a:gd name="T111" fmla="*/ 12 h 574"/>
              <a:gd name="T112" fmla="*/ 216 w 358"/>
              <a:gd name="T113" fmla="*/ 8 h 574"/>
              <a:gd name="T114" fmla="*/ 238 w 358"/>
              <a:gd name="T115" fmla="*/ 8 h 574"/>
              <a:gd name="T116" fmla="*/ 258 w 358"/>
              <a:gd name="T117" fmla="*/ 6 h 574"/>
              <a:gd name="T118" fmla="*/ 322 w 358"/>
              <a:gd name="T119" fmla="*/ 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574">
                <a:moveTo>
                  <a:pt x="332" y="0"/>
                </a:moveTo>
                <a:lnTo>
                  <a:pt x="336" y="6"/>
                </a:lnTo>
                <a:lnTo>
                  <a:pt x="338" y="8"/>
                </a:lnTo>
                <a:lnTo>
                  <a:pt x="342" y="10"/>
                </a:lnTo>
                <a:lnTo>
                  <a:pt x="342" y="28"/>
                </a:lnTo>
                <a:lnTo>
                  <a:pt x="342" y="34"/>
                </a:lnTo>
                <a:lnTo>
                  <a:pt x="342" y="44"/>
                </a:lnTo>
                <a:lnTo>
                  <a:pt x="342" y="50"/>
                </a:lnTo>
                <a:lnTo>
                  <a:pt x="342" y="68"/>
                </a:lnTo>
                <a:lnTo>
                  <a:pt x="340" y="90"/>
                </a:lnTo>
                <a:lnTo>
                  <a:pt x="340" y="118"/>
                </a:lnTo>
                <a:lnTo>
                  <a:pt x="338" y="152"/>
                </a:lnTo>
                <a:lnTo>
                  <a:pt x="338" y="170"/>
                </a:lnTo>
                <a:lnTo>
                  <a:pt x="338" y="216"/>
                </a:lnTo>
                <a:lnTo>
                  <a:pt x="334" y="328"/>
                </a:lnTo>
                <a:lnTo>
                  <a:pt x="334" y="346"/>
                </a:lnTo>
                <a:lnTo>
                  <a:pt x="334" y="364"/>
                </a:lnTo>
                <a:lnTo>
                  <a:pt x="336" y="382"/>
                </a:lnTo>
                <a:lnTo>
                  <a:pt x="340" y="420"/>
                </a:lnTo>
                <a:lnTo>
                  <a:pt x="344" y="436"/>
                </a:lnTo>
                <a:lnTo>
                  <a:pt x="344" y="442"/>
                </a:lnTo>
                <a:lnTo>
                  <a:pt x="346" y="454"/>
                </a:lnTo>
                <a:lnTo>
                  <a:pt x="354" y="510"/>
                </a:lnTo>
                <a:lnTo>
                  <a:pt x="358" y="532"/>
                </a:lnTo>
                <a:lnTo>
                  <a:pt x="358" y="540"/>
                </a:lnTo>
                <a:lnTo>
                  <a:pt x="358" y="544"/>
                </a:lnTo>
                <a:lnTo>
                  <a:pt x="352" y="550"/>
                </a:lnTo>
                <a:lnTo>
                  <a:pt x="350" y="548"/>
                </a:lnTo>
                <a:lnTo>
                  <a:pt x="342" y="546"/>
                </a:lnTo>
                <a:lnTo>
                  <a:pt x="336" y="546"/>
                </a:lnTo>
                <a:lnTo>
                  <a:pt x="328" y="548"/>
                </a:lnTo>
                <a:lnTo>
                  <a:pt x="324" y="548"/>
                </a:lnTo>
                <a:lnTo>
                  <a:pt x="322" y="548"/>
                </a:lnTo>
                <a:lnTo>
                  <a:pt x="316" y="546"/>
                </a:lnTo>
                <a:lnTo>
                  <a:pt x="312" y="540"/>
                </a:lnTo>
                <a:lnTo>
                  <a:pt x="296" y="542"/>
                </a:lnTo>
                <a:lnTo>
                  <a:pt x="296" y="546"/>
                </a:lnTo>
                <a:lnTo>
                  <a:pt x="272" y="554"/>
                </a:lnTo>
                <a:lnTo>
                  <a:pt x="266" y="556"/>
                </a:lnTo>
                <a:lnTo>
                  <a:pt x="260" y="558"/>
                </a:lnTo>
                <a:lnTo>
                  <a:pt x="246" y="572"/>
                </a:lnTo>
                <a:lnTo>
                  <a:pt x="242" y="574"/>
                </a:lnTo>
                <a:lnTo>
                  <a:pt x="238" y="572"/>
                </a:lnTo>
                <a:lnTo>
                  <a:pt x="232" y="572"/>
                </a:lnTo>
                <a:lnTo>
                  <a:pt x="230" y="570"/>
                </a:lnTo>
                <a:lnTo>
                  <a:pt x="228" y="564"/>
                </a:lnTo>
                <a:lnTo>
                  <a:pt x="222" y="548"/>
                </a:lnTo>
                <a:lnTo>
                  <a:pt x="220" y="542"/>
                </a:lnTo>
                <a:lnTo>
                  <a:pt x="210" y="534"/>
                </a:lnTo>
                <a:lnTo>
                  <a:pt x="206" y="532"/>
                </a:lnTo>
                <a:lnTo>
                  <a:pt x="204" y="528"/>
                </a:lnTo>
                <a:lnTo>
                  <a:pt x="200" y="518"/>
                </a:lnTo>
                <a:lnTo>
                  <a:pt x="200" y="506"/>
                </a:lnTo>
                <a:lnTo>
                  <a:pt x="202" y="502"/>
                </a:lnTo>
                <a:lnTo>
                  <a:pt x="204" y="500"/>
                </a:lnTo>
                <a:lnTo>
                  <a:pt x="208" y="490"/>
                </a:lnTo>
                <a:lnTo>
                  <a:pt x="210" y="482"/>
                </a:lnTo>
                <a:lnTo>
                  <a:pt x="202" y="480"/>
                </a:lnTo>
                <a:lnTo>
                  <a:pt x="194" y="480"/>
                </a:lnTo>
                <a:lnTo>
                  <a:pt x="188" y="480"/>
                </a:lnTo>
                <a:lnTo>
                  <a:pt x="176" y="480"/>
                </a:lnTo>
                <a:lnTo>
                  <a:pt x="168" y="482"/>
                </a:lnTo>
                <a:lnTo>
                  <a:pt x="154" y="482"/>
                </a:lnTo>
                <a:lnTo>
                  <a:pt x="140" y="484"/>
                </a:lnTo>
                <a:lnTo>
                  <a:pt x="120" y="484"/>
                </a:lnTo>
                <a:lnTo>
                  <a:pt x="2" y="490"/>
                </a:lnTo>
                <a:lnTo>
                  <a:pt x="8" y="480"/>
                </a:lnTo>
                <a:lnTo>
                  <a:pt x="4" y="470"/>
                </a:lnTo>
                <a:lnTo>
                  <a:pt x="0" y="460"/>
                </a:lnTo>
                <a:lnTo>
                  <a:pt x="4" y="458"/>
                </a:lnTo>
                <a:lnTo>
                  <a:pt x="12" y="458"/>
                </a:lnTo>
                <a:lnTo>
                  <a:pt x="14" y="456"/>
                </a:lnTo>
                <a:lnTo>
                  <a:pt x="16" y="456"/>
                </a:lnTo>
                <a:lnTo>
                  <a:pt x="14" y="452"/>
                </a:lnTo>
                <a:lnTo>
                  <a:pt x="10" y="448"/>
                </a:lnTo>
                <a:lnTo>
                  <a:pt x="8" y="446"/>
                </a:lnTo>
                <a:lnTo>
                  <a:pt x="8" y="444"/>
                </a:lnTo>
                <a:lnTo>
                  <a:pt x="8" y="442"/>
                </a:lnTo>
                <a:lnTo>
                  <a:pt x="18" y="424"/>
                </a:lnTo>
                <a:lnTo>
                  <a:pt x="22" y="420"/>
                </a:lnTo>
                <a:lnTo>
                  <a:pt x="26" y="410"/>
                </a:lnTo>
                <a:lnTo>
                  <a:pt x="26" y="406"/>
                </a:lnTo>
                <a:lnTo>
                  <a:pt x="28" y="394"/>
                </a:lnTo>
                <a:lnTo>
                  <a:pt x="28" y="392"/>
                </a:lnTo>
                <a:lnTo>
                  <a:pt x="30" y="388"/>
                </a:lnTo>
                <a:lnTo>
                  <a:pt x="38" y="386"/>
                </a:lnTo>
                <a:lnTo>
                  <a:pt x="50" y="372"/>
                </a:lnTo>
                <a:lnTo>
                  <a:pt x="52" y="364"/>
                </a:lnTo>
                <a:lnTo>
                  <a:pt x="56" y="362"/>
                </a:lnTo>
                <a:lnTo>
                  <a:pt x="62" y="354"/>
                </a:lnTo>
                <a:lnTo>
                  <a:pt x="62" y="352"/>
                </a:lnTo>
                <a:lnTo>
                  <a:pt x="60" y="348"/>
                </a:lnTo>
                <a:lnTo>
                  <a:pt x="58" y="348"/>
                </a:lnTo>
                <a:lnTo>
                  <a:pt x="54" y="352"/>
                </a:lnTo>
                <a:lnTo>
                  <a:pt x="50" y="354"/>
                </a:lnTo>
                <a:lnTo>
                  <a:pt x="46" y="352"/>
                </a:lnTo>
                <a:lnTo>
                  <a:pt x="46" y="348"/>
                </a:lnTo>
                <a:lnTo>
                  <a:pt x="48" y="346"/>
                </a:lnTo>
                <a:lnTo>
                  <a:pt x="54" y="342"/>
                </a:lnTo>
                <a:lnTo>
                  <a:pt x="72" y="334"/>
                </a:lnTo>
                <a:lnTo>
                  <a:pt x="62" y="322"/>
                </a:lnTo>
                <a:lnTo>
                  <a:pt x="54" y="318"/>
                </a:lnTo>
                <a:lnTo>
                  <a:pt x="52" y="316"/>
                </a:lnTo>
                <a:lnTo>
                  <a:pt x="44" y="298"/>
                </a:lnTo>
                <a:lnTo>
                  <a:pt x="42" y="294"/>
                </a:lnTo>
                <a:lnTo>
                  <a:pt x="44" y="292"/>
                </a:lnTo>
                <a:lnTo>
                  <a:pt x="48" y="290"/>
                </a:lnTo>
                <a:lnTo>
                  <a:pt x="52" y="286"/>
                </a:lnTo>
                <a:lnTo>
                  <a:pt x="52" y="284"/>
                </a:lnTo>
                <a:lnTo>
                  <a:pt x="50" y="282"/>
                </a:lnTo>
                <a:lnTo>
                  <a:pt x="46" y="280"/>
                </a:lnTo>
                <a:lnTo>
                  <a:pt x="42" y="280"/>
                </a:lnTo>
                <a:lnTo>
                  <a:pt x="42" y="276"/>
                </a:lnTo>
                <a:lnTo>
                  <a:pt x="44" y="270"/>
                </a:lnTo>
                <a:lnTo>
                  <a:pt x="48" y="268"/>
                </a:lnTo>
                <a:lnTo>
                  <a:pt x="48" y="256"/>
                </a:lnTo>
                <a:lnTo>
                  <a:pt x="46" y="254"/>
                </a:lnTo>
                <a:lnTo>
                  <a:pt x="44" y="256"/>
                </a:lnTo>
                <a:lnTo>
                  <a:pt x="44" y="260"/>
                </a:lnTo>
                <a:lnTo>
                  <a:pt x="44" y="262"/>
                </a:lnTo>
                <a:lnTo>
                  <a:pt x="40" y="264"/>
                </a:lnTo>
                <a:lnTo>
                  <a:pt x="36" y="264"/>
                </a:lnTo>
                <a:lnTo>
                  <a:pt x="34" y="260"/>
                </a:lnTo>
                <a:lnTo>
                  <a:pt x="36" y="256"/>
                </a:lnTo>
                <a:lnTo>
                  <a:pt x="40" y="252"/>
                </a:lnTo>
                <a:lnTo>
                  <a:pt x="44" y="248"/>
                </a:lnTo>
                <a:lnTo>
                  <a:pt x="50" y="224"/>
                </a:lnTo>
                <a:lnTo>
                  <a:pt x="46" y="222"/>
                </a:lnTo>
                <a:lnTo>
                  <a:pt x="44" y="222"/>
                </a:lnTo>
                <a:lnTo>
                  <a:pt x="38" y="208"/>
                </a:lnTo>
                <a:lnTo>
                  <a:pt x="36" y="208"/>
                </a:lnTo>
                <a:lnTo>
                  <a:pt x="32" y="206"/>
                </a:lnTo>
                <a:lnTo>
                  <a:pt x="34" y="190"/>
                </a:lnTo>
                <a:lnTo>
                  <a:pt x="34" y="186"/>
                </a:lnTo>
                <a:lnTo>
                  <a:pt x="40" y="168"/>
                </a:lnTo>
                <a:lnTo>
                  <a:pt x="46" y="160"/>
                </a:lnTo>
                <a:lnTo>
                  <a:pt x="50" y="144"/>
                </a:lnTo>
                <a:lnTo>
                  <a:pt x="46" y="140"/>
                </a:lnTo>
                <a:lnTo>
                  <a:pt x="44" y="134"/>
                </a:lnTo>
                <a:lnTo>
                  <a:pt x="52" y="134"/>
                </a:lnTo>
                <a:lnTo>
                  <a:pt x="62" y="132"/>
                </a:lnTo>
                <a:lnTo>
                  <a:pt x="64" y="128"/>
                </a:lnTo>
                <a:lnTo>
                  <a:pt x="62" y="122"/>
                </a:lnTo>
                <a:lnTo>
                  <a:pt x="60" y="122"/>
                </a:lnTo>
                <a:lnTo>
                  <a:pt x="56" y="122"/>
                </a:lnTo>
                <a:lnTo>
                  <a:pt x="54" y="118"/>
                </a:lnTo>
                <a:lnTo>
                  <a:pt x="62" y="110"/>
                </a:lnTo>
                <a:lnTo>
                  <a:pt x="74" y="100"/>
                </a:lnTo>
                <a:lnTo>
                  <a:pt x="90" y="86"/>
                </a:lnTo>
                <a:lnTo>
                  <a:pt x="92" y="84"/>
                </a:lnTo>
                <a:lnTo>
                  <a:pt x="96" y="68"/>
                </a:lnTo>
                <a:lnTo>
                  <a:pt x="100" y="56"/>
                </a:lnTo>
                <a:lnTo>
                  <a:pt x="94" y="50"/>
                </a:lnTo>
                <a:lnTo>
                  <a:pt x="92" y="50"/>
                </a:lnTo>
                <a:lnTo>
                  <a:pt x="92" y="42"/>
                </a:lnTo>
                <a:lnTo>
                  <a:pt x="100" y="30"/>
                </a:lnTo>
                <a:lnTo>
                  <a:pt x="104" y="32"/>
                </a:lnTo>
                <a:lnTo>
                  <a:pt x="114" y="32"/>
                </a:lnTo>
                <a:lnTo>
                  <a:pt x="116" y="32"/>
                </a:lnTo>
                <a:lnTo>
                  <a:pt x="120" y="26"/>
                </a:lnTo>
                <a:lnTo>
                  <a:pt x="120" y="20"/>
                </a:lnTo>
                <a:lnTo>
                  <a:pt x="118" y="18"/>
                </a:lnTo>
                <a:lnTo>
                  <a:pt x="116" y="16"/>
                </a:lnTo>
                <a:lnTo>
                  <a:pt x="116" y="14"/>
                </a:lnTo>
                <a:lnTo>
                  <a:pt x="134" y="14"/>
                </a:lnTo>
                <a:lnTo>
                  <a:pt x="150" y="14"/>
                </a:lnTo>
                <a:lnTo>
                  <a:pt x="168" y="12"/>
                </a:lnTo>
                <a:lnTo>
                  <a:pt x="178" y="12"/>
                </a:lnTo>
                <a:lnTo>
                  <a:pt x="190" y="10"/>
                </a:lnTo>
                <a:lnTo>
                  <a:pt x="210" y="8"/>
                </a:lnTo>
                <a:lnTo>
                  <a:pt x="216" y="8"/>
                </a:lnTo>
                <a:lnTo>
                  <a:pt x="226" y="8"/>
                </a:lnTo>
                <a:lnTo>
                  <a:pt x="232" y="8"/>
                </a:lnTo>
                <a:lnTo>
                  <a:pt x="238" y="8"/>
                </a:lnTo>
                <a:lnTo>
                  <a:pt x="244" y="8"/>
                </a:lnTo>
                <a:lnTo>
                  <a:pt x="252" y="6"/>
                </a:lnTo>
                <a:lnTo>
                  <a:pt x="258" y="6"/>
                </a:lnTo>
                <a:lnTo>
                  <a:pt x="270" y="4"/>
                </a:lnTo>
                <a:lnTo>
                  <a:pt x="310" y="2"/>
                </a:lnTo>
                <a:lnTo>
                  <a:pt x="322" y="2"/>
                </a:lnTo>
                <a:lnTo>
                  <a:pt x="330" y="0"/>
                </a:lnTo>
                <a:lnTo>
                  <a:pt x="332"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40" name="Freeform 447"/>
          <p:cNvSpPr>
            <a:spLocks/>
          </p:cNvSpPr>
          <p:nvPr/>
        </p:nvSpPr>
        <p:spPr bwMode="auto">
          <a:xfrm>
            <a:off x="6135688" y="3813175"/>
            <a:ext cx="866775" cy="831850"/>
          </a:xfrm>
          <a:custGeom>
            <a:avLst/>
            <a:gdLst>
              <a:gd name="T0" fmla="*/ 74 w 546"/>
              <a:gd name="T1" fmla="*/ 24 h 524"/>
              <a:gd name="T2" fmla="*/ 126 w 546"/>
              <a:gd name="T3" fmla="*/ 18 h 524"/>
              <a:gd name="T4" fmla="*/ 188 w 546"/>
              <a:gd name="T5" fmla="*/ 10 h 524"/>
              <a:gd name="T6" fmla="*/ 240 w 546"/>
              <a:gd name="T7" fmla="*/ 4 h 524"/>
              <a:gd name="T8" fmla="*/ 250 w 546"/>
              <a:gd name="T9" fmla="*/ 10 h 524"/>
              <a:gd name="T10" fmla="*/ 234 w 546"/>
              <a:gd name="T11" fmla="*/ 38 h 524"/>
              <a:gd name="T12" fmla="*/ 280 w 546"/>
              <a:gd name="T13" fmla="*/ 58 h 524"/>
              <a:gd name="T14" fmla="*/ 306 w 546"/>
              <a:gd name="T15" fmla="*/ 86 h 524"/>
              <a:gd name="T16" fmla="*/ 316 w 546"/>
              <a:gd name="T17" fmla="*/ 96 h 524"/>
              <a:gd name="T18" fmla="*/ 342 w 546"/>
              <a:gd name="T19" fmla="*/ 120 h 524"/>
              <a:gd name="T20" fmla="*/ 356 w 546"/>
              <a:gd name="T21" fmla="*/ 126 h 524"/>
              <a:gd name="T22" fmla="*/ 368 w 546"/>
              <a:gd name="T23" fmla="*/ 136 h 524"/>
              <a:gd name="T24" fmla="*/ 382 w 546"/>
              <a:gd name="T25" fmla="*/ 148 h 524"/>
              <a:gd name="T26" fmla="*/ 404 w 546"/>
              <a:gd name="T27" fmla="*/ 166 h 524"/>
              <a:gd name="T28" fmla="*/ 426 w 546"/>
              <a:gd name="T29" fmla="*/ 194 h 524"/>
              <a:gd name="T30" fmla="*/ 442 w 546"/>
              <a:gd name="T31" fmla="*/ 200 h 524"/>
              <a:gd name="T32" fmla="*/ 472 w 546"/>
              <a:gd name="T33" fmla="*/ 242 h 524"/>
              <a:gd name="T34" fmla="*/ 486 w 546"/>
              <a:gd name="T35" fmla="*/ 256 h 524"/>
              <a:gd name="T36" fmla="*/ 508 w 546"/>
              <a:gd name="T37" fmla="*/ 288 h 524"/>
              <a:gd name="T38" fmla="*/ 524 w 546"/>
              <a:gd name="T39" fmla="*/ 306 h 524"/>
              <a:gd name="T40" fmla="*/ 544 w 546"/>
              <a:gd name="T41" fmla="*/ 318 h 524"/>
              <a:gd name="T42" fmla="*/ 522 w 546"/>
              <a:gd name="T43" fmla="*/ 350 h 524"/>
              <a:gd name="T44" fmla="*/ 512 w 546"/>
              <a:gd name="T45" fmla="*/ 372 h 524"/>
              <a:gd name="T46" fmla="*/ 510 w 546"/>
              <a:gd name="T47" fmla="*/ 380 h 524"/>
              <a:gd name="T48" fmla="*/ 512 w 546"/>
              <a:gd name="T49" fmla="*/ 400 h 524"/>
              <a:gd name="T50" fmla="*/ 504 w 546"/>
              <a:gd name="T51" fmla="*/ 418 h 524"/>
              <a:gd name="T52" fmla="*/ 502 w 546"/>
              <a:gd name="T53" fmla="*/ 430 h 524"/>
              <a:gd name="T54" fmla="*/ 500 w 546"/>
              <a:gd name="T55" fmla="*/ 448 h 524"/>
              <a:gd name="T56" fmla="*/ 502 w 546"/>
              <a:gd name="T57" fmla="*/ 466 h 524"/>
              <a:gd name="T58" fmla="*/ 496 w 546"/>
              <a:gd name="T59" fmla="*/ 474 h 524"/>
              <a:gd name="T60" fmla="*/ 456 w 546"/>
              <a:gd name="T61" fmla="*/ 468 h 524"/>
              <a:gd name="T62" fmla="*/ 446 w 546"/>
              <a:gd name="T63" fmla="*/ 490 h 524"/>
              <a:gd name="T64" fmla="*/ 450 w 546"/>
              <a:gd name="T65" fmla="*/ 502 h 524"/>
              <a:gd name="T66" fmla="*/ 434 w 546"/>
              <a:gd name="T67" fmla="*/ 524 h 524"/>
              <a:gd name="T68" fmla="*/ 426 w 546"/>
              <a:gd name="T69" fmla="*/ 502 h 524"/>
              <a:gd name="T70" fmla="*/ 352 w 546"/>
              <a:gd name="T71" fmla="*/ 506 h 524"/>
              <a:gd name="T72" fmla="*/ 212 w 546"/>
              <a:gd name="T73" fmla="*/ 516 h 524"/>
              <a:gd name="T74" fmla="*/ 136 w 546"/>
              <a:gd name="T75" fmla="*/ 516 h 524"/>
              <a:gd name="T76" fmla="*/ 124 w 546"/>
              <a:gd name="T77" fmla="*/ 488 h 524"/>
              <a:gd name="T78" fmla="*/ 110 w 546"/>
              <a:gd name="T79" fmla="*/ 470 h 524"/>
              <a:gd name="T80" fmla="*/ 108 w 546"/>
              <a:gd name="T81" fmla="*/ 418 h 524"/>
              <a:gd name="T82" fmla="*/ 100 w 546"/>
              <a:gd name="T83" fmla="*/ 408 h 524"/>
              <a:gd name="T84" fmla="*/ 96 w 546"/>
              <a:gd name="T85" fmla="*/ 386 h 524"/>
              <a:gd name="T86" fmla="*/ 108 w 546"/>
              <a:gd name="T87" fmla="*/ 350 h 524"/>
              <a:gd name="T88" fmla="*/ 106 w 546"/>
              <a:gd name="T89" fmla="*/ 330 h 524"/>
              <a:gd name="T90" fmla="*/ 96 w 546"/>
              <a:gd name="T91" fmla="*/ 308 h 524"/>
              <a:gd name="T92" fmla="*/ 86 w 546"/>
              <a:gd name="T93" fmla="*/ 294 h 524"/>
              <a:gd name="T94" fmla="*/ 72 w 546"/>
              <a:gd name="T95" fmla="*/ 264 h 524"/>
              <a:gd name="T96" fmla="*/ 58 w 546"/>
              <a:gd name="T97" fmla="*/ 214 h 524"/>
              <a:gd name="T98" fmla="*/ 30 w 546"/>
              <a:gd name="T99" fmla="*/ 124 h 524"/>
              <a:gd name="T100" fmla="*/ 0 w 546"/>
              <a:gd name="T101" fmla="*/ 3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524">
                <a:moveTo>
                  <a:pt x="0" y="32"/>
                </a:moveTo>
                <a:lnTo>
                  <a:pt x="38" y="28"/>
                </a:lnTo>
                <a:lnTo>
                  <a:pt x="58" y="26"/>
                </a:lnTo>
                <a:lnTo>
                  <a:pt x="74" y="24"/>
                </a:lnTo>
                <a:lnTo>
                  <a:pt x="84" y="22"/>
                </a:lnTo>
                <a:lnTo>
                  <a:pt x="106" y="20"/>
                </a:lnTo>
                <a:lnTo>
                  <a:pt x="118" y="20"/>
                </a:lnTo>
                <a:lnTo>
                  <a:pt x="126" y="18"/>
                </a:lnTo>
                <a:lnTo>
                  <a:pt x="130" y="18"/>
                </a:lnTo>
                <a:lnTo>
                  <a:pt x="132" y="18"/>
                </a:lnTo>
                <a:lnTo>
                  <a:pt x="156" y="14"/>
                </a:lnTo>
                <a:lnTo>
                  <a:pt x="188" y="10"/>
                </a:lnTo>
                <a:lnTo>
                  <a:pt x="202" y="8"/>
                </a:lnTo>
                <a:lnTo>
                  <a:pt x="220" y="6"/>
                </a:lnTo>
                <a:lnTo>
                  <a:pt x="234" y="4"/>
                </a:lnTo>
                <a:lnTo>
                  <a:pt x="240" y="4"/>
                </a:lnTo>
                <a:lnTo>
                  <a:pt x="256" y="0"/>
                </a:lnTo>
                <a:lnTo>
                  <a:pt x="256" y="2"/>
                </a:lnTo>
                <a:lnTo>
                  <a:pt x="254" y="10"/>
                </a:lnTo>
                <a:lnTo>
                  <a:pt x="250" y="10"/>
                </a:lnTo>
                <a:lnTo>
                  <a:pt x="248" y="12"/>
                </a:lnTo>
                <a:lnTo>
                  <a:pt x="244" y="16"/>
                </a:lnTo>
                <a:lnTo>
                  <a:pt x="238" y="26"/>
                </a:lnTo>
                <a:lnTo>
                  <a:pt x="234" y="38"/>
                </a:lnTo>
                <a:lnTo>
                  <a:pt x="240" y="42"/>
                </a:lnTo>
                <a:lnTo>
                  <a:pt x="272" y="58"/>
                </a:lnTo>
                <a:lnTo>
                  <a:pt x="274" y="60"/>
                </a:lnTo>
                <a:lnTo>
                  <a:pt x="280" y="58"/>
                </a:lnTo>
                <a:lnTo>
                  <a:pt x="286" y="58"/>
                </a:lnTo>
                <a:lnTo>
                  <a:pt x="288" y="60"/>
                </a:lnTo>
                <a:lnTo>
                  <a:pt x="300" y="76"/>
                </a:lnTo>
                <a:lnTo>
                  <a:pt x="306" y="86"/>
                </a:lnTo>
                <a:lnTo>
                  <a:pt x="308" y="92"/>
                </a:lnTo>
                <a:lnTo>
                  <a:pt x="310" y="94"/>
                </a:lnTo>
                <a:lnTo>
                  <a:pt x="314" y="94"/>
                </a:lnTo>
                <a:lnTo>
                  <a:pt x="316" y="96"/>
                </a:lnTo>
                <a:lnTo>
                  <a:pt x="318" y="98"/>
                </a:lnTo>
                <a:lnTo>
                  <a:pt x="320" y="102"/>
                </a:lnTo>
                <a:lnTo>
                  <a:pt x="330" y="114"/>
                </a:lnTo>
                <a:lnTo>
                  <a:pt x="342" y="120"/>
                </a:lnTo>
                <a:lnTo>
                  <a:pt x="346" y="122"/>
                </a:lnTo>
                <a:lnTo>
                  <a:pt x="348" y="122"/>
                </a:lnTo>
                <a:lnTo>
                  <a:pt x="352" y="124"/>
                </a:lnTo>
                <a:lnTo>
                  <a:pt x="356" y="126"/>
                </a:lnTo>
                <a:lnTo>
                  <a:pt x="358" y="128"/>
                </a:lnTo>
                <a:lnTo>
                  <a:pt x="362" y="130"/>
                </a:lnTo>
                <a:lnTo>
                  <a:pt x="364" y="132"/>
                </a:lnTo>
                <a:lnTo>
                  <a:pt x="368" y="136"/>
                </a:lnTo>
                <a:lnTo>
                  <a:pt x="370" y="140"/>
                </a:lnTo>
                <a:lnTo>
                  <a:pt x="372" y="146"/>
                </a:lnTo>
                <a:lnTo>
                  <a:pt x="380" y="150"/>
                </a:lnTo>
                <a:lnTo>
                  <a:pt x="382" y="148"/>
                </a:lnTo>
                <a:lnTo>
                  <a:pt x="388" y="150"/>
                </a:lnTo>
                <a:lnTo>
                  <a:pt x="390" y="152"/>
                </a:lnTo>
                <a:lnTo>
                  <a:pt x="404" y="162"/>
                </a:lnTo>
                <a:lnTo>
                  <a:pt x="404" y="166"/>
                </a:lnTo>
                <a:lnTo>
                  <a:pt x="404" y="170"/>
                </a:lnTo>
                <a:lnTo>
                  <a:pt x="410" y="178"/>
                </a:lnTo>
                <a:lnTo>
                  <a:pt x="416" y="186"/>
                </a:lnTo>
                <a:lnTo>
                  <a:pt x="426" y="194"/>
                </a:lnTo>
                <a:lnTo>
                  <a:pt x="430" y="196"/>
                </a:lnTo>
                <a:lnTo>
                  <a:pt x="434" y="198"/>
                </a:lnTo>
                <a:lnTo>
                  <a:pt x="436" y="198"/>
                </a:lnTo>
                <a:lnTo>
                  <a:pt x="442" y="200"/>
                </a:lnTo>
                <a:lnTo>
                  <a:pt x="454" y="204"/>
                </a:lnTo>
                <a:lnTo>
                  <a:pt x="458" y="208"/>
                </a:lnTo>
                <a:lnTo>
                  <a:pt x="472" y="236"/>
                </a:lnTo>
                <a:lnTo>
                  <a:pt x="472" y="242"/>
                </a:lnTo>
                <a:lnTo>
                  <a:pt x="474" y="252"/>
                </a:lnTo>
                <a:lnTo>
                  <a:pt x="476" y="252"/>
                </a:lnTo>
                <a:lnTo>
                  <a:pt x="480" y="256"/>
                </a:lnTo>
                <a:lnTo>
                  <a:pt x="486" y="256"/>
                </a:lnTo>
                <a:lnTo>
                  <a:pt x="494" y="258"/>
                </a:lnTo>
                <a:lnTo>
                  <a:pt x="500" y="266"/>
                </a:lnTo>
                <a:lnTo>
                  <a:pt x="506" y="278"/>
                </a:lnTo>
                <a:lnTo>
                  <a:pt x="508" y="288"/>
                </a:lnTo>
                <a:lnTo>
                  <a:pt x="510" y="296"/>
                </a:lnTo>
                <a:lnTo>
                  <a:pt x="512" y="304"/>
                </a:lnTo>
                <a:lnTo>
                  <a:pt x="520" y="308"/>
                </a:lnTo>
                <a:lnTo>
                  <a:pt x="524" y="306"/>
                </a:lnTo>
                <a:lnTo>
                  <a:pt x="526" y="306"/>
                </a:lnTo>
                <a:lnTo>
                  <a:pt x="540" y="312"/>
                </a:lnTo>
                <a:lnTo>
                  <a:pt x="546" y="312"/>
                </a:lnTo>
                <a:lnTo>
                  <a:pt x="544" y="318"/>
                </a:lnTo>
                <a:lnTo>
                  <a:pt x="538" y="328"/>
                </a:lnTo>
                <a:lnTo>
                  <a:pt x="534" y="332"/>
                </a:lnTo>
                <a:lnTo>
                  <a:pt x="528" y="342"/>
                </a:lnTo>
                <a:lnTo>
                  <a:pt x="522" y="350"/>
                </a:lnTo>
                <a:lnTo>
                  <a:pt x="522" y="354"/>
                </a:lnTo>
                <a:lnTo>
                  <a:pt x="522" y="364"/>
                </a:lnTo>
                <a:lnTo>
                  <a:pt x="522" y="370"/>
                </a:lnTo>
                <a:lnTo>
                  <a:pt x="512" y="372"/>
                </a:lnTo>
                <a:lnTo>
                  <a:pt x="510" y="372"/>
                </a:lnTo>
                <a:lnTo>
                  <a:pt x="506" y="372"/>
                </a:lnTo>
                <a:lnTo>
                  <a:pt x="504" y="372"/>
                </a:lnTo>
                <a:lnTo>
                  <a:pt x="510" y="380"/>
                </a:lnTo>
                <a:lnTo>
                  <a:pt x="512" y="378"/>
                </a:lnTo>
                <a:lnTo>
                  <a:pt x="518" y="380"/>
                </a:lnTo>
                <a:lnTo>
                  <a:pt x="512" y="396"/>
                </a:lnTo>
                <a:lnTo>
                  <a:pt x="512" y="400"/>
                </a:lnTo>
                <a:lnTo>
                  <a:pt x="516" y="406"/>
                </a:lnTo>
                <a:lnTo>
                  <a:pt x="516" y="410"/>
                </a:lnTo>
                <a:lnTo>
                  <a:pt x="506" y="420"/>
                </a:lnTo>
                <a:lnTo>
                  <a:pt x="504" y="418"/>
                </a:lnTo>
                <a:lnTo>
                  <a:pt x="502" y="414"/>
                </a:lnTo>
                <a:lnTo>
                  <a:pt x="498" y="414"/>
                </a:lnTo>
                <a:lnTo>
                  <a:pt x="496" y="426"/>
                </a:lnTo>
                <a:lnTo>
                  <a:pt x="502" y="430"/>
                </a:lnTo>
                <a:lnTo>
                  <a:pt x="504" y="428"/>
                </a:lnTo>
                <a:lnTo>
                  <a:pt x="504" y="436"/>
                </a:lnTo>
                <a:lnTo>
                  <a:pt x="502" y="446"/>
                </a:lnTo>
                <a:lnTo>
                  <a:pt x="500" y="448"/>
                </a:lnTo>
                <a:lnTo>
                  <a:pt x="498" y="452"/>
                </a:lnTo>
                <a:lnTo>
                  <a:pt x="496" y="458"/>
                </a:lnTo>
                <a:lnTo>
                  <a:pt x="500" y="462"/>
                </a:lnTo>
                <a:lnTo>
                  <a:pt x="502" y="466"/>
                </a:lnTo>
                <a:lnTo>
                  <a:pt x="502" y="468"/>
                </a:lnTo>
                <a:lnTo>
                  <a:pt x="502" y="470"/>
                </a:lnTo>
                <a:lnTo>
                  <a:pt x="502" y="474"/>
                </a:lnTo>
                <a:lnTo>
                  <a:pt x="496" y="474"/>
                </a:lnTo>
                <a:lnTo>
                  <a:pt x="478" y="474"/>
                </a:lnTo>
                <a:lnTo>
                  <a:pt x="472" y="472"/>
                </a:lnTo>
                <a:lnTo>
                  <a:pt x="468" y="470"/>
                </a:lnTo>
                <a:lnTo>
                  <a:pt x="456" y="468"/>
                </a:lnTo>
                <a:lnTo>
                  <a:pt x="450" y="468"/>
                </a:lnTo>
                <a:lnTo>
                  <a:pt x="446" y="472"/>
                </a:lnTo>
                <a:lnTo>
                  <a:pt x="444" y="478"/>
                </a:lnTo>
                <a:lnTo>
                  <a:pt x="446" y="490"/>
                </a:lnTo>
                <a:lnTo>
                  <a:pt x="446" y="492"/>
                </a:lnTo>
                <a:lnTo>
                  <a:pt x="450" y="496"/>
                </a:lnTo>
                <a:lnTo>
                  <a:pt x="450" y="498"/>
                </a:lnTo>
                <a:lnTo>
                  <a:pt x="450" y="502"/>
                </a:lnTo>
                <a:lnTo>
                  <a:pt x="450" y="522"/>
                </a:lnTo>
                <a:lnTo>
                  <a:pt x="446" y="524"/>
                </a:lnTo>
                <a:lnTo>
                  <a:pt x="436" y="524"/>
                </a:lnTo>
                <a:lnTo>
                  <a:pt x="434" y="524"/>
                </a:lnTo>
                <a:lnTo>
                  <a:pt x="432" y="518"/>
                </a:lnTo>
                <a:lnTo>
                  <a:pt x="432" y="516"/>
                </a:lnTo>
                <a:lnTo>
                  <a:pt x="432" y="512"/>
                </a:lnTo>
                <a:lnTo>
                  <a:pt x="426" y="502"/>
                </a:lnTo>
                <a:lnTo>
                  <a:pt x="416" y="502"/>
                </a:lnTo>
                <a:lnTo>
                  <a:pt x="402" y="504"/>
                </a:lnTo>
                <a:lnTo>
                  <a:pt x="390" y="504"/>
                </a:lnTo>
                <a:lnTo>
                  <a:pt x="352" y="506"/>
                </a:lnTo>
                <a:lnTo>
                  <a:pt x="340" y="508"/>
                </a:lnTo>
                <a:lnTo>
                  <a:pt x="302" y="510"/>
                </a:lnTo>
                <a:lnTo>
                  <a:pt x="266" y="512"/>
                </a:lnTo>
                <a:lnTo>
                  <a:pt x="212" y="516"/>
                </a:lnTo>
                <a:lnTo>
                  <a:pt x="188" y="518"/>
                </a:lnTo>
                <a:lnTo>
                  <a:pt x="182" y="518"/>
                </a:lnTo>
                <a:lnTo>
                  <a:pt x="142" y="520"/>
                </a:lnTo>
                <a:lnTo>
                  <a:pt x="136" y="516"/>
                </a:lnTo>
                <a:lnTo>
                  <a:pt x="134" y="512"/>
                </a:lnTo>
                <a:lnTo>
                  <a:pt x="128" y="498"/>
                </a:lnTo>
                <a:lnTo>
                  <a:pt x="122" y="490"/>
                </a:lnTo>
                <a:lnTo>
                  <a:pt x="124" y="488"/>
                </a:lnTo>
                <a:lnTo>
                  <a:pt x="120" y="480"/>
                </a:lnTo>
                <a:lnTo>
                  <a:pt x="118" y="476"/>
                </a:lnTo>
                <a:lnTo>
                  <a:pt x="114" y="472"/>
                </a:lnTo>
                <a:lnTo>
                  <a:pt x="110" y="470"/>
                </a:lnTo>
                <a:lnTo>
                  <a:pt x="106" y="458"/>
                </a:lnTo>
                <a:lnTo>
                  <a:pt x="108" y="450"/>
                </a:lnTo>
                <a:lnTo>
                  <a:pt x="110" y="428"/>
                </a:lnTo>
                <a:lnTo>
                  <a:pt x="108" y="418"/>
                </a:lnTo>
                <a:lnTo>
                  <a:pt x="106" y="416"/>
                </a:lnTo>
                <a:lnTo>
                  <a:pt x="102" y="414"/>
                </a:lnTo>
                <a:lnTo>
                  <a:pt x="100" y="410"/>
                </a:lnTo>
                <a:lnTo>
                  <a:pt x="100" y="408"/>
                </a:lnTo>
                <a:lnTo>
                  <a:pt x="96" y="400"/>
                </a:lnTo>
                <a:lnTo>
                  <a:pt x="96" y="396"/>
                </a:lnTo>
                <a:lnTo>
                  <a:pt x="96" y="392"/>
                </a:lnTo>
                <a:lnTo>
                  <a:pt x="96" y="386"/>
                </a:lnTo>
                <a:lnTo>
                  <a:pt x="100" y="358"/>
                </a:lnTo>
                <a:lnTo>
                  <a:pt x="104" y="352"/>
                </a:lnTo>
                <a:lnTo>
                  <a:pt x="106" y="352"/>
                </a:lnTo>
                <a:lnTo>
                  <a:pt x="108" y="350"/>
                </a:lnTo>
                <a:lnTo>
                  <a:pt x="112" y="346"/>
                </a:lnTo>
                <a:lnTo>
                  <a:pt x="114" y="340"/>
                </a:lnTo>
                <a:lnTo>
                  <a:pt x="110" y="338"/>
                </a:lnTo>
                <a:lnTo>
                  <a:pt x="106" y="330"/>
                </a:lnTo>
                <a:lnTo>
                  <a:pt x="106" y="324"/>
                </a:lnTo>
                <a:lnTo>
                  <a:pt x="100" y="312"/>
                </a:lnTo>
                <a:lnTo>
                  <a:pt x="98" y="312"/>
                </a:lnTo>
                <a:lnTo>
                  <a:pt x="96" y="308"/>
                </a:lnTo>
                <a:lnTo>
                  <a:pt x="92" y="306"/>
                </a:lnTo>
                <a:lnTo>
                  <a:pt x="90" y="304"/>
                </a:lnTo>
                <a:lnTo>
                  <a:pt x="88" y="298"/>
                </a:lnTo>
                <a:lnTo>
                  <a:pt x="86" y="294"/>
                </a:lnTo>
                <a:lnTo>
                  <a:pt x="84" y="288"/>
                </a:lnTo>
                <a:lnTo>
                  <a:pt x="78" y="276"/>
                </a:lnTo>
                <a:lnTo>
                  <a:pt x="76" y="272"/>
                </a:lnTo>
                <a:lnTo>
                  <a:pt x="72" y="264"/>
                </a:lnTo>
                <a:lnTo>
                  <a:pt x="68" y="252"/>
                </a:lnTo>
                <a:lnTo>
                  <a:pt x="62" y="226"/>
                </a:lnTo>
                <a:lnTo>
                  <a:pt x="60" y="220"/>
                </a:lnTo>
                <a:lnTo>
                  <a:pt x="58" y="214"/>
                </a:lnTo>
                <a:lnTo>
                  <a:pt x="52" y="190"/>
                </a:lnTo>
                <a:lnTo>
                  <a:pt x="38" y="146"/>
                </a:lnTo>
                <a:lnTo>
                  <a:pt x="32" y="134"/>
                </a:lnTo>
                <a:lnTo>
                  <a:pt x="30" y="124"/>
                </a:lnTo>
                <a:lnTo>
                  <a:pt x="30" y="120"/>
                </a:lnTo>
                <a:lnTo>
                  <a:pt x="12" y="70"/>
                </a:lnTo>
                <a:lnTo>
                  <a:pt x="2" y="40"/>
                </a:lnTo>
                <a:lnTo>
                  <a:pt x="0" y="34"/>
                </a:lnTo>
                <a:lnTo>
                  <a:pt x="0" y="32"/>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41" name="Group 448"/>
          <p:cNvGrpSpPr>
            <a:grpSpLocks/>
          </p:cNvGrpSpPr>
          <p:nvPr/>
        </p:nvGrpSpPr>
        <p:grpSpPr bwMode="auto">
          <a:xfrm>
            <a:off x="239713" y="2057400"/>
            <a:ext cx="1260475" cy="2022475"/>
            <a:chOff x="284" y="1296"/>
            <a:chExt cx="794" cy="1274"/>
          </a:xfrm>
          <a:solidFill>
            <a:schemeClr val="bg2">
              <a:lumMod val="90000"/>
            </a:schemeClr>
          </a:solidFill>
        </p:grpSpPr>
        <p:sp>
          <p:nvSpPr>
            <p:cNvPr id="242" name="Freeform 449"/>
            <p:cNvSpPr>
              <a:spLocks/>
            </p:cNvSpPr>
            <p:nvPr/>
          </p:nvSpPr>
          <p:spPr bwMode="auto">
            <a:xfrm>
              <a:off x="284" y="1296"/>
              <a:ext cx="794" cy="1274"/>
            </a:xfrm>
            <a:custGeom>
              <a:avLst/>
              <a:gdLst>
                <a:gd name="T0" fmla="*/ 438 w 794"/>
                <a:gd name="T1" fmla="*/ 1224 h 1274"/>
                <a:gd name="T2" fmla="*/ 432 w 794"/>
                <a:gd name="T3" fmla="*/ 1220 h 1274"/>
                <a:gd name="T4" fmla="*/ 436 w 794"/>
                <a:gd name="T5" fmla="*/ 1200 h 1274"/>
                <a:gd name="T6" fmla="*/ 426 w 794"/>
                <a:gd name="T7" fmla="*/ 1142 h 1274"/>
                <a:gd name="T8" fmla="*/ 390 w 794"/>
                <a:gd name="T9" fmla="*/ 1100 h 1274"/>
                <a:gd name="T10" fmla="*/ 376 w 794"/>
                <a:gd name="T11" fmla="*/ 1080 h 1274"/>
                <a:gd name="T12" fmla="*/ 352 w 794"/>
                <a:gd name="T13" fmla="*/ 1078 h 1274"/>
                <a:gd name="T14" fmla="*/ 346 w 794"/>
                <a:gd name="T15" fmla="*/ 1046 h 1274"/>
                <a:gd name="T16" fmla="*/ 318 w 794"/>
                <a:gd name="T17" fmla="*/ 1030 h 1274"/>
                <a:gd name="T18" fmla="*/ 278 w 794"/>
                <a:gd name="T19" fmla="*/ 1010 h 1274"/>
                <a:gd name="T20" fmla="*/ 248 w 794"/>
                <a:gd name="T21" fmla="*/ 968 h 1274"/>
                <a:gd name="T22" fmla="*/ 172 w 794"/>
                <a:gd name="T23" fmla="*/ 942 h 1274"/>
                <a:gd name="T24" fmla="*/ 150 w 794"/>
                <a:gd name="T25" fmla="*/ 926 h 1274"/>
                <a:gd name="T26" fmla="*/ 160 w 794"/>
                <a:gd name="T27" fmla="*/ 892 h 1274"/>
                <a:gd name="T28" fmla="*/ 156 w 794"/>
                <a:gd name="T29" fmla="*/ 854 h 1274"/>
                <a:gd name="T30" fmla="*/ 148 w 794"/>
                <a:gd name="T31" fmla="*/ 818 h 1274"/>
                <a:gd name="T32" fmla="*/ 122 w 794"/>
                <a:gd name="T33" fmla="*/ 768 h 1274"/>
                <a:gd name="T34" fmla="*/ 94 w 794"/>
                <a:gd name="T35" fmla="*/ 708 h 1274"/>
                <a:gd name="T36" fmla="*/ 88 w 794"/>
                <a:gd name="T37" fmla="*/ 672 h 1274"/>
                <a:gd name="T38" fmla="*/ 110 w 794"/>
                <a:gd name="T39" fmla="*/ 648 h 1274"/>
                <a:gd name="T40" fmla="*/ 94 w 794"/>
                <a:gd name="T41" fmla="*/ 620 h 1274"/>
                <a:gd name="T42" fmla="*/ 68 w 794"/>
                <a:gd name="T43" fmla="*/ 578 h 1274"/>
                <a:gd name="T44" fmla="*/ 68 w 794"/>
                <a:gd name="T45" fmla="*/ 544 h 1274"/>
                <a:gd name="T46" fmla="*/ 90 w 794"/>
                <a:gd name="T47" fmla="*/ 518 h 1274"/>
                <a:gd name="T48" fmla="*/ 112 w 794"/>
                <a:gd name="T49" fmla="*/ 562 h 1274"/>
                <a:gd name="T50" fmla="*/ 106 w 794"/>
                <a:gd name="T51" fmla="*/ 530 h 1274"/>
                <a:gd name="T52" fmla="*/ 122 w 794"/>
                <a:gd name="T53" fmla="*/ 496 h 1274"/>
                <a:gd name="T54" fmla="*/ 166 w 794"/>
                <a:gd name="T55" fmla="*/ 508 h 1274"/>
                <a:gd name="T56" fmla="*/ 176 w 794"/>
                <a:gd name="T57" fmla="*/ 502 h 1274"/>
                <a:gd name="T58" fmla="*/ 136 w 794"/>
                <a:gd name="T59" fmla="*/ 488 h 1274"/>
                <a:gd name="T60" fmla="*/ 100 w 794"/>
                <a:gd name="T61" fmla="*/ 476 h 1274"/>
                <a:gd name="T62" fmla="*/ 68 w 794"/>
                <a:gd name="T63" fmla="*/ 496 h 1274"/>
                <a:gd name="T64" fmla="*/ 58 w 794"/>
                <a:gd name="T65" fmla="*/ 470 h 1274"/>
                <a:gd name="T66" fmla="*/ 40 w 794"/>
                <a:gd name="T67" fmla="*/ 418 h 1274"/>
                <a:gd name="T68" fmla="*/ 12 w 794"/>
                <a:gd name="T69" fmla="*/ 364 h 1274"/>
                <a:gd name="T70" fmla="*/ 14 w 794"/>
                <a:gd name="T71" fmla="*/ 316 h 1274"/>
                <a:gd name="T72" fmla="*/ 28 w 794"/>
                <a:gd name="T73" fmla="*/ 256 h 1274"/>
                <a:gd name="T74" fmla="*/ 2 w 794"/>
                <a:gd name="T75" fmla="*/ 192 h 1274"/>
                <a:gd name="T76" fmla="*/ 12 w 794"/>
                <a:gd name="T77" fmla="*/ 154 h 1274"/>
                <a:gd name="T78" fmla="*/ 50 w 794"/>
                <a:gd name="T79" fmla="*/ 110 h 1274"/>
                <a:gd name="T80" fmla="*/ 70 w 794"/>
                <a:gd name="T81" fmla="*/ 64 h 1274"/>
                <a:gd name="T82" fmla="*/ 78 w 794"/>
                <a:gd name="T83" fmla="*/ 6 h 1274"/>
                <a:gd name="T84" fmla="*/ 146 w 794"/>
                <a:gd name="T85" fmla="*/ 20 h 1274"/>
                <a:gd name="T86" fmla="*/ 178 w 794"/>
                <a:gd name="T87" fmla="*/ 30 h 1274"/>
                <a:gd name="T88" fmla="*/ 254 w 794"/>
                <a:gd name="T89" fmla="*/ 52 h 1274"/>
                <a:gd name="T90" fmla="*/ 298 w 794"/>
                <a:gd name="T91" fmla="*/ 64 h 1274"/>
                <a:gd name="T92" fmla="*/ 350 w 794"/>
                <a:gd name="T93" fmla="*/ 76 h 1274"/>
                <a:gd name="T94" fmla="*/ 448 w 794"/>
                <a:gd name="T95" fmla="*/ 102 h 1274"/>
                <a:gd name="T96" fmla="*/ 354 w 794"/>
                <a:gd name="T97" fmla="*/ 440 h 1274"/>
                <a:gd name="T98" fmla="*/ 508 w 794"/>
                <a:gd name="T99" fmla="*/ 658 h 1274"/>
                <a:gd name="T100" fmla="*/ 590 w 794"/>
                <a:gd name="T101" fmla="*/ 772 h 1274"/>
                <a:gd name="T102" fmla="*/ 686 w 794"/>
                <a:gd name="T103" fmla="*/ 908 h 1274"/>
                <a:gd name="T104" fmla="*/ 762 w 794"/>
                <a:gd name="T105" fmla="*/ 1034 h 1274"/>
                <a:gd name="T106" fmla="*/ 780 w 794"/>
                <a:gd name="T107" fmla="*/ 1086 h 1274"/>
                <a:gd name="T108" fmla="*/ 780 w 794"/>
                <a:gd name="T109" fmla="*/ 1112 h 1274"/>
                <a:gd name="T110" fmla="*/ 744 w 794"/>
                <a:gd name="T111" fmla="*/ 1134 h 1274"/>
                <a:gd name="T112" fmla="*/ 708 w 794"/>
                <a:gd name="T113" fmla="*/ 1194 h 1274"/>
                <a:gd name="T114" fmla="*/ 704 w 794"/>
                <a:gd name="T115" fmla="*/ 1230 h 1274"/>
                <a:gd name="T116" fmla="*/ 724 w 794"/>
                <a:gd name="T117" fmla="*/ 1248 h 1274"/>
                <a:gd name="T118" fmla="*/ 696 w 794"/>
                <a:gd name="T119" fmla="*/ 1268 h 1274"/>
                <a:gd name="T120" fmla="*/ 598 w 794"/>
                <a:gd name="T121" fmla="*/ 1260 h 1274"/>
                <a:gd name="T122" fmla="*/ 440 w 794"/>
                <a:gd name="T123" fmla="*/ 124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1274">
                  <a:moveTo>
                    <a:pt x="440" y="1240"/>
                  </a:moveTo>
                  <a:lnTo>
                    <a:pt x="438" y="1236"/>
                  </a:lnTo>
                  <a:lnTo>
                    <a:pt x="436" y="1224"/>
                  </a:lnTo>
                  <a:lnTo>
                    <a:pt x="434" y="1222"/>
                  </a:lnTo>
                  <a:lnTo>
                    <a:pt x="434" y="1220"/>
                  </a:lnTo>
                  <a:lnTo>
                    <a:pt x="436" y="1220"/>
                  </a:lnTo>
                  <a:lnTo>
                    <a:pt x="438" y="1224"/>
                  </a:lnTo>
                  <a:lnTo>
                    <a:pt x="440" y="1230"/>
                  </a:lnTo>
                  <a:lnTo>
                    <a:pt x="442" y="1230"/>
                  </a:lnTo>
                  <a:lnTo>
                    <a:pt x="442" y="1228"/>
                  </a:lnTo>
                  <a:lnTo>
                    <a:pt x="442" y="1224"/>
                  </a:lnTo>
                  <a:lnTo>
                    <a:pt x="436" y="1216"/>
                  </a:lnTo>
                  <a:lnTo>
                    <a:pt x="432" y="1218"/>
                  </a:lnTo>
                  <a:lnTo>
                    <a:pt x="432" y="1220"/>
                  </a:lnTo>
                  <a:lnTo>
                    <a:pt x="430" y="1224"/>
                  </a:lnTo>
                  <a:lnTo>
                    <a:pt x="428" y="1220"/>
                  </a:lnTo>
                  <a:lnTo>
                    <a:pt x="430" y="1218"/>
                  </a:lnTo>
                  <a:lnTo>
                    <a:pt x="432" y="1210"/>
                  </a:lnTo>
                  <a:lnTo>
                    <a:pt x="432" y="1204"/>
                  </a:lnTo>
                  <a:lnTo>
                    <a:pt x="434" y="1200"/>
                  </a:lnTo>
                  <a:lnTo>
                    <a:pt x="436" y="1200"/>
                  </a:lnTo>
                  <a:lnTo>
                    <a:pt x="436" y="1196"/>
                  </a:lnTo>
                  <a:lnTo>
                    <a:pt x="436" y="1186"/>
                  </a:lnTo>
                  <a:lnTo>
                    <a:pt x="436" y="1170"/>
                  </a:lnTo>
                  <a:lnTo>
                    <a:pt x="434" y="1168"/>
                  </a:lnTo>
                  <a:lnTo>
                    <a:pt x="434" y="1166"/>
                  </a:lnTo>
                  <a:lnTo>
                    <a:pt x="430" y="1152"/>
                  </a:lnTo>
                  <a:lnTo>
                    <a:pt x="426" y="1142"/>
                  </a:lnTo>
                  <a:lnTo>
                    <a:pt x="424" y="1140"/>
                  </a:lnTo>
                  <a:lnTo>
                    <a:pt x="414" y="1126"/>
                  </a:lnTo>
                  <a:lnTo>
                    <a:pt x="410" y="1122"/>
                  </a:lnTo>
                  <a:lnTo>
                    <a:pt x="402" y="1110"/>
                  </a:lnTo>
                  <a:lnTo>
                    <a:pt x="394" y="1102"/>
                  </a:lnTo>
                  <a:lnTo>
                    <a:pt x="392" y="1102"/>
                  </a:lnTo>
                  <a:lnTo>
                    <a:pt x="390" y="1100"/>
                  </a:lnTo>
                  <a:lnTo>
                    <a:pt x="388" y="1098"/>
                  </a:lnTo>
                  <a:lnTo>
                    <a:pt x="386" y="1096"/>
                  </a:lnTo>
                  <a:lnTo>
                    <a:pt x="384" y="1094"/>
                  </a:lnTo>
                  <a:lnTo>
                    <a:pt x="382" y="1092"/>
                  </a:lnTo>
                  <a:lnTo>
                    <a:pt x="380" y="1088"/>
                  </a:lnTo>
                  <a:lnTo>
                    <a:pt x="378" y="1086"/>
                  </a:lnTo>
                  <a:lnTo>
                    <a:pt x="376" y="1080"/>
                  </a:lnTo>
                  <a:lnTo>
                    <a:pt x="374" y="1078"/>
                  </a:lnTo>
                  <a:lnTo>
                    <a:pt x="372" y="1076"/>
                  </a:lnTo>
                  <a:lnTo>
                    <a:pt x="364" y="1072"/>
                  </a:lnTo>
                  <a:lnTo>
                    <a:pt x="358" y="1074"/>
                  </a:lnTo>
                  <a:lnTo>
                    <a:pt x="356" y="1078"/>
                  </a:lnTo>
                  <a:lnTo>
                    <a:pt x="354" y="1078"/>
                  </a:lnTo>
                  <a:lnTo>
                    <a:pt x="352" y="1078"/>
                  </a:lnTo>
                  <a:lnTo>
                    <a:pt x="346" y="1072"/>
                  </a:lnTo>
                  <a:lnTo>
                    <a:pt x="344" y="1068"/>
                  </a:lnTo>
                  <a:lnTo>
                    <a:pt x="346" y="1066"/>
                  </a:lnTo>
                  <a:lnTo>
                    <a:pt x="348" y="1062"/>
                  </a:lnTo>
                  <a:lnTo>
                    <a:pt x="348" y="1052"/>
                  </a:lnTo>
                  <a:lnTo>
                    <a:pt x="346" y="1050"/>
                  </a:lnTo>
                  <a:lnTo>
                    <a:pt x="346" y="1046"/>
                  </a:lnTo>
                  <a:lnTo>
                    <a:pt x="346" y="1044"/>
                  </a:lnTo>
                  <a:lnTo>
                    <a:pt x="342" y="1038"/>
                  </a:lnTo>
                  <a:lnTo>
                    <a:pt x="340" y="1036"/>
                  </a:lnTo>
                  <a:lnTo>
                    <a:pt x="338" y="1034"/>
                  </a:lnTo>
                  <a:lnTo>
                    <a:pt x="328" y="1032"/>
                  </a:lnTo>
                  <a:lnTo>
                    <a:pt x="324" y="1032"/>
                  </a:lnTo>
                  <a:lnTo>
                    <a:pt x="318" y="1030"/>
                  </a:lnTo>
                  <a:lnTo>
                    <a:pt x="314" y="1030"/>
                  </a:lnTo>
                  <a:lnTo>
                    <a:pt x="310" y="1030"/>
                  </a:lnTo>
                  <a:lnTo>
                    <a:pt x="300" y="1024"/>
                  </a:lnTo>
                  <a:lnTo>
                    <a:pt x="298" y="1024"/>
                  </a:lnTo>
                  <a:lnTo>
                    <a:pt x="296" y="1022"/>
                  </a:lnTo>
                  <a:lnTo>
                    <a:pt x="282" y="1012"/>
                  </a:lnTo>
                  <a:lnTo>
                    <a:pt x="278" y="1010"/>
                  </a:lnTo>
                  <a:lnTo>
                    <a:pt x="274" y="1006"/>
                  </a:lnTo>
                  <a:lnTo>
                    <a:pt x="274" y="998"/>
                  </a:lnTo>
                  <a:lnTo>
                    <a:pt x="270" y="990"/>
                  </a:lnTo>
                  <a:lnTo>
                    <a:pt x="262" y="978"/>
                  </a:lnTo>
                  <a:lnTo>
                    <a:pt x="260" y="976"/>
                  </a:lnTo>
                  <a:lnTo>
                    <a:pt x="250" y="970"/>
                  </a:lnTo>
                  <a:lnTo>
                    <a:pt x="248" y="968"/>
                  </a:lnTo>
                  <a:lnTo>
                    <a:pt x="246" y="966"/>
                  </a:lnTo>
                  <a:lnTo>
                    <a:pt x="242" y="966"/>
                  </a:lnTo>
                  <a:lnTo>
                    <a:pt x="226" y="962"/>
                  </a:lnTo>
                  <a:lnTo>
                    <a:pt x="206" y="952"/>
                  </a:lnTo>
                  <a:lnTo>
                    <a:pt x="194" y="946"/>
                  </a:lnTo>
                  <a:lnTo>
                    <a:pt x="182" y="946"/>
                  </a:lnTo>
                  <a:lnTo>
                    <a:pt x="172" y="942"/>
                  </a:lnTo>
                  <a:lnTo>
                    <a:pt x="164" y="942"/>
                  </a:lnTo>
                  <a:lnTo>
                    <a:pt x="162" y="942"/>
                  </a:lnTo>
                  <a:lnTo>
                    <a:pt x="160" y="934"/>
                  </a:lnTo>
                  <a:lnTo>
                    <a:pt x="160" y="932"/>
                  </a:lnTo>
                  <a:lnTo>
                    <a:pt x="154" y="928"/>
                  </a:lnTo>
                  <a:lnTo>
                    <a:pt x="152" y="926"/>
                  </a:lnTo>
                  <a:lnTo>
                    <a:pt x="150" y="926"/>
                  </a:lnTo>
                  <a:lnTo>
                    <a:pt x="148" y="922"/>
                  </a:lnTo>
                  <a:lnTo>
                    <a:pt x="150" y="918"/>
                  </a:lnTo>
                  <a:lnTo>
                    <a:pt x="150" y="916"/>
                  </a:lnTo>
                  <a:lnTo>
                    <a:pt x="154" y="914"/>
                  </a:lnTo>
                  <a:lnTo>
                    <a:pt x="154" y="912"/>
                  </a:lnTo>
                  <a:lnTo>
                    <a:pt x="156" y="910"/>
                  </a:lnTo>
                  <a:lnTo>
                    <a:pt x="160" y="892"/>
                  </a:lnTo>
                  <a:lnTo>
                    <a:pt x="158" y="888"/>
                  </a:lnTo>
                  <a:lnTo>
                    <a:pt x="164" y="874"/>
                  </a:lnTo>
                  <a:lnTo>
                    <a:pt x="168" y="866"/>
                  </a:lnTo>
                  <a:lnTo>
                    <a:pt x="168" y="860"/>
                  </a:lnTo>
                  <a:lnTo>
                    <a:pt x="164" y="856"/>
                  </a:lnTo>
                  <a:lnTo>
                    <a:pt x="160" y="854"/>
                  </a:lnTo>
                  <a:lnTo>
                    <a:pt x="156" y="854"/>
                  </a:lnTo>
                  <a:lnTo>
                    <a:pt x="150" y="846"/>
                  </a:lnTo>
                  <a:lnTo>
                    <a:pt x="148" y="844"/>
                  </a:lnTo>
                  <a:lnTo>
                    <a:pt x="146" y="840"/>
                  </a:lnTo>
                  <a:lnTo>
                    <a:pt x="148" y="838"/>
                  </a:lnTo>
                  <a:lnTo>
                    <a:pt x="150" y="836"/>
                  </a:lnTo>
                  <a:lnTo>
                    <a:pt x="154" y="830"/>
                  </a:lnTo>
                  <a:lnTo>
                    <a:pt x="148" y="818"/>
                  </a:lnTo>
                  <a:lnTo>
                    <a:pt x="144" y="814"/>
                  </a:lnTo>
                  <a:lnTo>
                    <a:pt x="142" y="812"/>
                  </a:lnTo>
                  <a:lnTo>
                    <a:pt x="138" y="806"/>
                  </a:lnTo>
                  <a:lnTo>
                    <a:pt x="132" y="790"/>
                  </a:lnTo>
                  <a:lnTo>
                    <a:pt x="122" y="780"/>
                  </a:lnTo>
                  <a:lnTo>
                    <a:pt x="122" y="772"/>
                  </a:lnTo>
                  <a:lnTo>
                    <a:pt x="122" y="768"/>
                  </a:lnTo>
                  <a:lnTo>
                    <a:pt x="118" y="764"/>
                  </a:lnTo>
                  <a:lnTo>
                    <a:pt x="114" y="754"/>
                  </a:lnTo>
                  <a:lnTo>
                    <a:pt x="114" y="750"/>
                  </a:lnTo>
                  <a:lnTo>
                    <a:pt x="114" y="744"/>
                  </a:lnTo>
                  <a:lnTo>
                    <a:pt x="114" y="742"/>
                  </a:lnTo>
                  <a:lnTo>
                    <a:pt x="100" y="716"/>
                  </a:lnTo>
                  <a:lnTo>
                    <a:pt x="94" y="708"/>
                  </a:lnTo>
                  <a:lnTo>
                    <a:pt x="90" y="706"/>
                  </a:lnTo>
                  <a:lnTo>
                    <a:pt x="86" y="696"/>
                  </a:lnTo>
                  <a:lnTo>
                    <a:pt x="88" y="692"/>
                  </a:lnTo>
                  <a:lnTo>
                    <a:pt x="88" y="686"/>
                  </a:lnTo>
                  <a:lnTo>
                    <a:pt x="88" y="682"/>
                  </a:lnTo>
                  <a:lnTo>
                    <a:pt x="88" y="678"/>
                  </a:lnTo>
                  <a:lnTo>
                    <a:pt x="88" y="672"/>
                  </a:lnTo>
                  <a:lnTo>
                    <a:pt x="88" y="662"/>
                  </a:lnTo>
                  <a:lnTo>
                    <a:pt x="94" y="658"/>
                  </a:lnTo>
                  <a:lnTo>
                    <a:pt x="98" y="662"/>
                  </a:lnTo>
                  <a:lnTo>
                    <a:pt x="100" y="662"/>
                  </a:lnTo>
                  <a:lnTo>
                    <a:pt x="104" y="660"/>
                  </a:lnTo>
                  <a:lnTo>
                    <a:pt x="104" y="658"/>
                  </a:lnTo>
                  <a:lnTo>
                    <a:pt x="110" y="648"/>
                  </a:lnTo>
                  <a:lnTo>
                    <a:pt x="114" y="644"/>
                  </a:lnTo>
                  <a:lnTo>
                    <a:pt x="112" y="634"/>
                  </a:lnTo>
                  <a:lnTo>
                    <a:pt x="110" y="626"/>
                  </a:lnTo>
                  <a:lnTo>
                    <a:pt x="108" y="622"/>
                  </a:lnTo>
                  <a:lnTo>
                    <a:pt x="104" y="620"/>
                  </a:lnTo>
                  <a:lnTo>
                    <a:pt x="98" y="620"/>
                  </a:lnTo>
                  <a:lnTo>
                    <a:pt x="94" y="620"/>
                  </a:lnTo>
                  <a:lnTo>
                    <a:pt x="92" y="620"/>
                  </a:lnTo>
                  <a:lnTo>
                    <a:pt x="90" y="618"/>
                  </a:lnTo>
                  <a:lnTo>
                    <a:pt x="82" y="612"/>
                  </a:lnTo>
                  <a:lnTo>
                    <a:pt x="80" y="608"/>
                  </a:lnTo>
                  <a:lnTo>
                    <a:pt x="68" y="584"/>
                  </a:lnTo>
                  <a:lnTo>
                    <a:pt x="68" y="580"/>
                  </a:lnTo>
                  <a:lnTo>
                    <a:pt x="68" y="578"/>
                  </a:lnTo>
                  <a:lnTo>
                    <a:pt x="70" y="572"/>
                  </a:lnTo>
                  <a:lnTo>
                    <a:pt x="74" y="568"/>
                  </a:lnTo>
                  <a:lnTo>
                    <a:pt x="74" y="564"/>
                  </a:lnTo>
                  <a:lnTo>
                    <a:pt x="74" y="550"/>
                  </a:lnTo>
                  <a:lnTo>
                    <a:pt x="72" y="548"/>
                  </a:lnTo>
                  <a:lnTo>
                    <a:pt x="70" y="546"/>
                  </a:lnTo>
                  <a:lnTo>
                    <a:pt x="68" y="544"/>
                  </a:lnTo>
                  <a:lnTo>
                    <a:pt x="70" y="540"/>
                  </a:lnTo>
                  <a:lnTo>
                    <a:pt x="70" y="536"/>
                  </a:lnTo>
                  <a:lnTo>
                    <a:pt x="78" y="518"/>
                  </a:lnTo>
                  <a:lnTo>
                    <a:pt x="80" y="514"/>
                  </a:lnTo>
                  <a:lnTo>
                    <a:pt x="84" y="514"/>
                  </a:lnTo>
                  <a:lnTo>
                    <a:pt x="90" y="514"/>
                  </a:lnTo>
                  <a:lnTo>
                    <a:pt x="90" y="518"/>
                  </a:lnTo>
                  <a:lnTo>
                    <a:pt x="90" y="524"/>
                  </a:lnTo>
                  <a:lnTo>
                    <a:pt x="88" y="530"/>
                  </a:lnTo>
                  <a:lnTo>
                    <a:pt x="86" y="532"/>
                  </a:lnTo>
                  <a:lnTo>
                    <a:pt x="86" y="538"/>
                  </a:lnTo>
                  <a:lnTo>
                    <a:pt x="108" y="562"/>
                  </a:lnTo>
                  <a:lnTo>
                    <a:pt x="112" y="564"/>
                  </a:lnTo>
                  <a:lnTo>
                    <a:pt x="112" y="562"/>
                  </a:lnTo>
                  <a:lnTo>
                    <a:pt x="112" y="560"/>
                  </a:lnTo>
                  <a:lnTo>
                    <a:pt x="108" y="556"/>
                  </a:lnTo>
                  <a:lnTo>
                    <a:pt x="106" y="544"/>
                  </a:lnTo>
                  <a:lnTo>
                    <a:pt x="108" y="542"/>
                  </a:lnTo>
                  <a:lnTo>
                    <a:pt x="108" y="538"/>
                  </a:lnTo>
                  <a:lnTo>
                    <a:pt x="106" y="534"/>
                  </a:lnTo>
                  <a:lnTo>
                    <a:pt x="106" y="530"/>
                  </a:lnTo>
                  <a:lnTo>
                    <a:pt x="100" y="524"/>
                  </a:lnTo>
                  <a:lnTo>
                    <a:pt x="98" y="516"/>
                  </a:lnTo>
                  <a:lnTo>
                    <a:pt x="94" y="498"/>
                  </a:lnTo>
                  <a:lnTo>
                    <a:pt x="100" y="496"/>
                  </a:lnTo>
                  <a:lnTo>
                    <a:pt x="114" y="490"/>
                  </a:lnTo>
                  <a:lnTo>
                    <a:pt x="118" y="494"/>
                  </a:lnTo>
                  <a:lnTo>
                    <a:pt x="122" y="496"/>
                  </a:lnTo>
                  <a:lnTo>
                    <a:pt x="132" y="496"/>
                  </a:lnTo>
                  <a:lnTo>
                    <a:pt x="136" y="496"/>
                  </a:lnTo>
                  <a:lnTo>
                    <a:pt x="142" y="500"/>
                  </a:lnTo>
                  <a:lnTo>
                    <a:pt x="148" y="502"/>
                  </a:lnTo>
                  <a:lnTo>
                    <a:pt x="150" y="504"/>
                  </a:lnTo>
                  <a:lnTo>
                    <a:pt x="164" y="510"/>
                  </a:lnTo>
                  <a:lnTo>
                    <a:pt x="166" y="508"/>
                  </a:lnTo>
                  <a:lnTo>
                    <a:pt x="168" y="504"/>
                  </a:lnTo>
                  <a:lnTo>
                    <a:pt x="174" y="502"/>
                  </a:lnTo>
                  <a:lnTo>
                    <a:pt x="182" y="512"/>
                  </a:lnTo>
                  <a:lnTo>
                    <a:pt x="186" y="518"/>
                  </a:lnTo>
                  <a:lnTo>
                    <a:pt x="184" y="512"/>
                  </a:lnTo>
                  <a:lnTo>
                    <a:pt x="178" y="504"/>
                  </a:lnTo>
                  <a:lnTo>
                    <a:pt x="176" y="502"/>
                  </a:lnTo>
                  <a:lnTo>
                    <a:pt x="168" y="502"/>
                  </a:lnTo>
                  <a:lnTo>
                    <a:pt x="164" y="504"/>
                  </a:lnTo>
                  <a:lnTo>
                    <a:pt x="160" y="506"/>
                  </a:lnTo>
                  <a:lnTo>
                    <a:pt x="152" y="500"/>
                  </a:lnTo>
                  <a:lnTo>
                    <a:pt x="144" y="500"/>
                  </a:lnTo>
                  <a:lnTo>
                    <a:pt x="138" y="494"/>
                  </a:lnTo>
                  <a:lnTo>
                    <a:pt x="136" y="488"/>
                  </a:lnTo>
                  <a:lnTo>
                    <a:pt x="132" y="490"/>
                  </a:lnTo>
                  <a:lnTo>
                    <a:pt x="124" y="494"/>
                  </a:lnTo>
                  <a:lnTo>
                    <a:pt x="112" y="484"/>
                  </a:lnTo>
                  <a:lnTo>
                    <a:pt x="110" y="482"/>
                  </a:lnTo>
                  <a:lnTo>
                    <a:pt x="108" y="480"/>
                  </a:lnTo>
                  <a:lnTo>
                    <a:pt x="104" y="476"/>
                  </a:lnTo>
                  <a:lnTo>
                    <a:pt x="100" y="476"/>
                  </a:lnTo>
                  <a:lnTo>
                    <a:pt x="92" y="478"/>
                  </a:lnTo>
                  <a:lnTo>
                    <a:pt x="84" y="498"/>
                  </a:lnTo>
                  <a:lnTo>
                    <a:pt x="88" y="502"/>
                  </a:lnTo>
                  <a:lnTo>
                    <a:pt x="88" y="506"/>
                  </a:lnTo>
                  <a:lnTo>
                    <a:pt x="84" y="510"/>
                  </a:lnTo>
                  <a:lnTo>
                    <a:pt x="80" y="510"/>
                  </a:lnTo>
                  <a:lnTo>
                    <a:pt x="68" y="496"/>
                  </a:lnTo>
                  <a:lnTo>
                    <a:pt x="58" y="482"/>
                  </a:lnTo>
                  <a:lnTo>
                    <a:pt x="56" y="480"/>
                  </a:lnTo>
                  <a:lnTo>
                    <a:pt x="50" y="474"/>
                  </a:lnTo>
                  <a:lnTo>
                    <a:pt x="48" y="474"/>
                  </a:lnTo>
                  <a:lnTo>
                    <a:pt x="44" y="472"/>
                  </a:lnTo>
                  <a:lnTo>
                    <a:pt x="50" y="462"/>
                  </a:lnTo>
                  <a:lnTo>
                    <a:pt x="58" y="470"/>
                  </a:lnTo>
                  <a:lnTo>
                    <a:pt x="60" y="474"/>
                  </a:lnTo>
                  <a:lnTo>
                    <a:pt x="60" y="472"/>
                  </a:lnTo>
                  <a:lnTo>
                    <a:pt x="58" y="468"/>
                  </a:lnTo>
                  <a:lnTo>
                    <a:pt x="52" y="446"/>
                  </a:lnTo>
                  <a:lnTo>
                    <a:pt x="46" y="422"/>
                  </a:lnTo>
                  <a:lnTo>
                    <a:pt x="44" y="420"/>
                  </a:lnTo>
                  <a:lnTo>
                    <a:pt x="40" y="418"/>
                  </a:lnTo>
                  <a:lnTo>
                    <a:pt x="36" y="412"/>
                  </a:lnTo>
                  <a:lnTo>
                    <a:pt x="34" y="410"/>
                  </a:lnTo>
                  <a:lnTo>
                    <a:pt x="30" y="404"/>
                  </a:lnTo>
                  <a:lnTo>
                    <a:pt x="28" y="398"/>
                  </a:lnTo>
                  <a:lnTo>
                    <a:pt x="24" y="384"/>
                  </a:lnTo>
                  <a:lnTo>
                    <a:pt x="18" y="374"/>
                  </a:lnTo>
                  <a:lnTo>
                    <a:pt x="12" y="364"/>
                  </a:lnTo>
                  <a:lnTo>
                    <a:pt x="6" y="354"/>
                  </a:lnTo>
                  <a:lnTo>
                    <a:pt x="8" y="350"/>
                  </a:lnTo>
                  <a:lnTo>
                    <a:pt x="12" y="348"/>
                  </a:lnTo>
                  <a:lnTo>
                    <a:pt x="14" y="344"/>
                  </a:lnTo>
                  <a:lnTo>
                    <a:pt x="16" y="334"/>
                  </a:lnTo>
                  <a:lnTo>
                    <a:pt x="16" y="326"/>
                  </a:lnTo>
                  <a:lnTo>
                    <a:pt x="14" y="316"/>
                  </a:lnTo>
                  <a:lnTo>
                    <a:pt x="14" y="306"/>
                  </a:lnTo>
                  <a:lnTo>
                    <a:pt x="16" y="302"/>
                  </a:lnTo>
                  <a:lnTo>
                    <a:pt x="22" y="290"/>
                  </a:lnTo>
                  <a:lnTo>
                    <a:pt x="24" y="288"/>
                  </a:lnTo>
                  <a:lnTo>
                    <a:pt x="26" y="284"/>
                  </a:lnTo>
                  <a:lnTo>
                    <a:pt x="30" y="266"/>
                  </a:lnTo>
                  <a:lnTo>
                    <a:pt x="28" y="256"/>
                  </a:lnTo>
                  <a:lnTo>
                    <a:pt x="26" y="246"/>
                  </a:lnTo>
                  <a:lnTo>
                    <a:pt x="24" y="234"/>
                  </a:lnTo>
                  <a:lnTo>
                    <a:pt x="18" y="216"/>
                  </a:lnTo>
                  <a:lnTo>
                    <a:pt x="16" y="212"/>
                  </a:lnTo>
                  <a:lnTo>
                    <a:pt x="12" y="208"/>
                  </a:lnTo>
                  <a:lnTo>
                    <a:pt x="8" y="204"/>
                  </a:lnTo>
                  <a:lnTo>
                    <a:pt x="2" y="192"/>
                  </a:lnTo>
                  <a:lnTo>
                    <a:pt x="0" y="188"/>
                  </a:lnTo>
                  <a:lnTo>
                    <a:pt x="2" y="184"/>
                  </a:lnTo>
                  <a:lnTo>
                    <a:pt x="4" y="182"/>
                  </a:lnTo>
                  <a:lnTo>
                    <a:pt x="4" y="172"/>
                  </a:lnTo>
                  <a:lnTo>
                    <a:pt x="2" y="168"/>
                  </a:lnTo>
                  <a:lnTo>
                    <a:pt x="8" y="160"/>
                  </a:lnTo>
                  <a:lnTo>
                    <a:pt x="12" y="154"/>
                  </a:lnTo>
                  <a:lnTo>
                    <a:pt x="22" y="142"/>
                  </a:lnTo>
                  <a:lnTo>
                    <a:pt x="24" y="140"/>
                  </a:lnTo>
                  <a:lnTo>
                    <a:pt x="26" y="138"/>
                  </a:lnTo>
                  <a:lnTo>
                    <a:pt x="30" y="140"/>
                  </a:lnTo>
                  <a:lnTo>
                    <a:pt x="38" y="134"/>
                  </a:lnTo>
                  <a:lnTo>
                    <a:pt x="48" y="114"/>
                  </a:lnTo>
                  <a:lnTo>
                    <a:pt x="50" y="110"/>
                  </a:lnTo>
                  <a:lnTo>
                    <a:pt x="50" y="106"/>
                  </a:lnTo>
                  <a:lnTo>
                    <a:pt x="52" y="96"/>
                  </a:lnTo>
                  <a:lnTo>
                    <a:pt x="58" y="86"/>
                  </a:lnTo>
                  <a:lnTo>
                    <a:pt x="66" y="76"/>
                  </a:lnTo>
                  <a:lnTo>
                    <a:pt x="68" y="72"/>
                  </a:lnTo>
                  <a:lnTo>
                    <a:pt x="70" y="68"/>
                  </a:lnTo>
                  <a:lnTo>
                    <a:pt x="70" y="64"/>
                  </a:lnTo>
                  <a:lnTo>
                    <a:pt x="70" y="58"/>
                  </a:lnTo>
                  <a:lnTo>
                    <a:pt x="72" y="38"/>
                  </a:lnTo>
                  <a:lnTo>
                    <a:pt x="70" y="28"/>
                  </a:lnTo>
                  <a:lnTo>
                    <a:pt x="68" y="20"/>
                  </a:lnTo>
                  <a:lnTo>
                    <a:pt x="72" y="16"/>
                  </a:lnTo>
                  <a:lnTo>
                    <a:pt x="74" y="16"/>
                  </a:lnTo>
                  <a:lnTo>
                    <a:pt x="78" y="6"/>
                  </a:lnTo>
                  <a:lnTo>
                    <a:pt x="80" y="2"/>
                  </a:lnTo>
                  <a:lnTo>
                    <a:pt x="80" y="0"/>
                  </a:lnTo>
                  <a:lnTo>
                    <a:pt x="100" y="6"/>
                  </a:lnTo>
                  <a:lnTo>
                    <a:pt x="106" y="8"/>
                  </a:lnTo>
                  <a:lnTo>
                    <a:pt x="136" y="18"/>
                  </a:lnTo>
                  <a:lnTo>
                    <a:pt x="142" y="18"/>
                  </a:lnTo>
                  <a:lnTo>
                    <a:pt x="146" y="20"/>
                  </a:lnTo>
                  <a:lnTo>
                    <a:pt x="152" y="22"/>
                  </a:lnTo>
                  <a:lnTo>
                    <a:pt x="156" y="22"/>
                  </a:lnTo>
                  <a:lnTo>
                    <a:pt x="160" y="24"/>
                  </a:lnTo>
                  <a:lnTo>
                    <a:pt x="164" y="26"/>
                  </a:lnTo>
                  <a:lnTo>
                    <a:pt x="168" y="28"/>
                  </a:lnTo>
                  <a:lnTo>
                    <a:pt x="174" y="28"/>
                  </a:lnTo>
                  <a:lnTo>
                    <a:pt x="178" y="30"/>
                  </a:lnTo>
                  <a:lnTo>
                    <a:pt x="192" y="34"/>
                  </a:lnTo>
                  <a:lnTo>
                    <a:pt x="200" y="36"/>
                  </a:lnTo>
                  <a:lnTo>
                    <a:pt x="206" y="38"/>
                  </a:lnTo>
                  <a:lnTo>
                    <a:pt x="216" y="40"/>
                  </a:lnTo>
                  <a:lnTo>
                    <a:pt x="218" y="42"/>
                  </a:lnTo>
                  <a:lnTo>
                    <a:pt x="226" y="44"/>
                  </a:lnTo>
                  <a:lnTo>
                    <a:pt x="254" y="52"/>
                  </a:lnTo>
                  <a:lnTo>
                    <a:pt x="260" y="52"/>
                  </a:lnTo>
                  <a:lnTo>
                    <a:pt x="262" y="54"/>
                  </a:lnTo>
                  <a:lnTo>
                    <a:pt x="272" y="56"/>
                  </a:lnTo>
                  <a:lnTo>
                    <a:pt x="276" y="58"/>
                  </a:lnTo>
                  <a:lnTo>
                    <a:pt x="282" y="58"/>
                  </a:lnTo>
                  <a:lnTo>
                    <a:pt x="290" y="62"/>
                  </a:lnTo>
                  <a:lnTo>
                    <a:pt x="298" y="64"/>
                  </a:lnTo>
                  <a:lnTo>
                    <a:pt x="302" y="64"/>
                  </a:lnTo>
                  <a:lnTo>
                    <a:pt x="314" y="68"/>
                  </a:lnTo>
                  <a:lnTo>
                    <a:pt x="318" y="70"/>
                  </a:lnTo>
                  <a:lnTo>
                    <a:pt x="324" y="70"/>
                  </a:lnTo>
                  <a:lnTo>
                    <a:pt x="336" y="74"/>
                  </a:lnTo>
                  <a:lnTo>
                    <a:pt x="346" y="76"/>
                  </a:lnTo>
                  <a:lnTo>
                    <a:pt x="350" y="76"/>
                  </a:lnTo>
                  <a:lnTo>
                    <a:pt x="356" y="78"/>
                  </a:lnTo>
                  <a:lnTo>
                    <a:pt x="368" y="82"/>
                  </a:lnTo>
                  <a:lnTo>
                    <a:pt x="376" y="84"/>
                  </a:lnTo>
                  <a:lnTo>
                    <a:pt x="382" y="86"/>
                  </a:lnTo>
                  <a:lnTo>
                    <a:pt x="390" y="88"/>
                  </a:lnTo>
                  <a:lnTo>
                    <a:pt x="422" y="96"/>
                  </a:lnTo>
                  <a:lnTo>
                    <a:pt x="448" y="102"/>
                  </a:lnTo>
                  <a:lnTo>
                    <a:pt x="452" y="104"/>
                  </a:lnTo>
                  <a:lnTo>
                    <a:pt x="400" y="280"/>
                  </a:lnTo>
                  <a:lnTo>
                    <a:pt x="382" y="346"/>
                  </a:lnTo>
                  <a:lnTo>
                    <a:pt x="372" y="378"/>
                  </a:lnTo>
                  <a:lnTo>
                    <a:pt x="368" y="390"/>
                  </a:lnTo>
                  <a:lnTo>
                    <a:pt x="364" y="404"/>
                  </a:lnTo>
                  <a:lnTo>
                    <a:pt x="354" y="440"/>
                  </a:lnTo>
                  <a:lnTo>
                    <a:pt x="368" y="458"/>
                  </a:lnTo>
                  <a:lnTo>
                    <a:pt x="388" y="490"/>
                  </a:lnTo>
                  <a:lnTo>
                    <a:pt x="426" y="542"/>
                  </a:lnTo>
                  <a:lnTo>
                    <a:pt x="434" y="554"/>
                  </a:lnTo>
                  <a:lnTo>
                    <a:pt x="472" y="608"/>
                  </a:lnTo>
                  <a:lnTo>
                    <a:pt x="484" y="624"/>
                  </a:lnTo>
                  <a:lnTo>
                    <a:pt x="508" y="658"/>
                  </a:lnTo>
                  <a:lnTo>
                    <a:pt x="518" y="674"/>
                  </a:lnTo>
                  <a:lnTo>
                    <a:pt x="532" y="692"/>
                  </a:lnTo>
                  <a:lnTo>
                    <a:pt x="542" y="708"/>
                  </a:lnTo>
                  <a:lnTo>
                    <a:pt x="554" y="724"/>
                  </a:lnTo>
                  <a:lnTo>
                    <a:pt x="566" y="740"/>
                  </a:lnTo>
                  <a:lnTo>
                    <a:pt x="580" y="758"/>
                  </a:lnTo>
                  <a:lnTo>
                    <a:pt x="590" y="772"/>
                  </a:lnTo>
                  <a:lnTo>
                    <a:pt x="602" y="790"/>
                  </a:lnTo>
                  <a:lnTo>
                    <a:pt x="612" y="806"/>
                  </a:lnTo>
                  <a:lnTo>
                    <a:pt x="636" y="838"/>
                  </a:lnTo>
                  <a:lnTo>
                    <a:pt x="650" y="856"/>
                  </a:lnTo>
                  <a:lnTo>
                    <a:pt x="662" y="874"/>
                  </a:lnTo>
                  <a:lnTo>
                    <a:pt x="670" y="886"/>
                  </a:lnTo>
                  <a:lnTo>
                    <a:pt x="686" y="908"/>
                  </a:lnTo>
                  <a:lnTo>
                    <a:pt x="708" y="942"/>
                  </a:lnTo>
                  <a:lnTo>
                    <a:pt x="720" y="956"/>
                  </a:lnTo>
                  <a:lnTo>
                    <a:pt x="730" y="970"/>
                  </a:lnTo>
                  <a:lnTo>
                    <a:pt x="756" y="1008"/>
                  </a:lnTo>
                  <a:lnTo>
                    <a:pt x="760" y="1012"/>
                  </a:lnTo>
                  <a:lnTo>
                    <a:pt x="756" y="1024"/>
                  </a:lnTo>
                  <a:lnTo>
                    <a:pt x="762" y="1034"/>
                  </a:lnTo>
                  <a:lnTo>
                    <a:pt x="766" y="1042"/>
                  </a:lnTo>
                  <a:lnTo>
                    <a:pt x="768" y="1050"/>
                  </a:lnTo>
                  <a:lnTo>
                    <a:pt x="772" y="1058"/>
                  </a:lnTo>
                  <a:lnTo>
                    <a:pt x="772" y="1068"/>
                  </a:lnTo>
                  <a:lnTo>
                    <a:pt x="772" y="1072"/>
                  </a:lnTo>
                  <a:lnTo>
                    <a:pt x="774" y="1080"/>
                  </a:lnTo>
                  <a:lnTo>
                    <a:pt x="780" y="1086"/>
                  </a:lnTo>
                  <a:lnTo>
                    <a:pt x="784" y="1090"/>
                  </a:lnTo>
                  <a:lnTo>
                    <a:pt x="786" y="1092"/>
                  </a:lnTo>
                  <a:lnTo>
                    <a:pt x="790" y="1094"/>
                  </a:lnTo>
                  <a:lnTo>
                    <a:pt x="790" y="1096"/>
                  </a:lnTo>
                  <a:lnTo>
                    <a:pt x="792" y="1098"/>
                  </a:lnTo>
                  <a:lnTo>
                    <a:pt x="794" y="1104"/>
                  </a:lnTo>
                  <a:lnTo>
                    <a:pt x="780" y="1112"/>
                  </a:lnTo>
                  <a:lnTo>
                    <a:pt x="770" y="1116"/>
                  </a:lnTo>
                  <a:lnTo>
                    <a:pt x="764" y="1116"/>
                  </a:lnTo>
                  <a:lnTo>
                    <a:pt x="762" y="1118"/>
                  </a:lnTo>
                  <a:lnTo>
                    <a:pt x="758" y="1120"/>
                  </a:lnTo>
                  <a:lnTo>
                    <a:pt x="756" y="1128"/>
                  </a:lnTo>
                  <a:lnTo>
                    <a:pt x="750" y="1130"/>
                  </a:lnTo>
                  <a:lnTo>
                    <a:pt x="744" y="1134"/>
                  </a:lnTo>
                  <a:lnTo>
                    <a:pt x="742" y="1134"/>
                  </a:lnTo>
                  <a:lnTo>
                    <a:pt x="742" y="1144"/>
                  </a:lnTo>
                  <a:lnTo>
                    <a:pt x="742" y="1154"/>
                  </a:lnTo>
                  <a:lnTo>
                    <a:pt x="740" y="1160"/>
                  </a:lnTo>
                  <a:lnTo>
                    <a:pt x="732" y="1178"/>
                  </a:lnTo>
                  <a:lnTo>
                    <a:pt x="718" y="1192"/>
                  </a:lnTo>
                  <a:lnTo>
                    <a:pt x="708" y="1194"/>
                  </a:lnTo>
                  <a:lnTo>
                    <a:pt x="706" y="1202"/>
                  </a:lnTo>
                  <a:lnTo>
                    <a:pt x="708" y="1206"/>
                  </a:lnTo>
                  <a:lnTo>
                    <a:pt x="708" y="1212"/>
                  </a:lnTo>
                  <a:lnTo>
                    <a:pt x="710" y="1216"/>
                  </a:lnTo>
                  <a:lnTo>
                    <a:pt x="708" y="1222"/>
                  </a:lnTo>
                  <a:lnTo>
                    <a:pt x="704" y="1226"/>
                  </a:lnTo>
                  <a:lnTo>
                    <a:pt x="704" y="1230"/>
                  </a:lnTo>
                  <a:lnTo>
                    <a:pt x="704" y="1232"/>
                  </a:lnTo>
                  <a:lnTo>
                    <a:pt x="706" y="1236"/>
                  </a:lnTo>
                  <a:lnTo>
                    <a:pt x="712" y="1238"/>
                  </a:lnTo>
                  <a:lnTo>
                    <a:pt x="716" y="1238"/>
                  </a:lnTo>
                  <a:lnTo>
                    <a:pt x="718" y="1238"/>
                  </a:lnTo>
                  <a:lnTo>
                    <a:pt x="720" y="1240"/>
                  </a:lnTo>
                  <a:lnTo>
                    <a:pt x="724" y="1248"/>
                  </a:lnTo>
                  <a:lnTo>
                    <a:pt x="722" y="1260"/>
                  </a:lnTo>
                  <a:lnTo>
                    <a:pt x="710" y="1272"/>
                  </a:lnTo>
                  <a:lnTo>
                    <a:pt x="708" y="1274"/>
                  </a:lnTo>
                  <a:lnTo>
                    <a:pt x="706" y="1272"/>
                  </a:lnTo>
                  <a:lnTo>
                    <a:pt x="704" y="1272"/>
                  </a:lnTo>
                  <a:lnTo>
                    <a:pt x="698" y="1270"/>
                  </a:lnTo>
                  <a:lnTo>
                    <a:pt x="696" y="1268"/>
                  </a:lnTo>
                  <a:lnTo>
                    <a:pt x="692" y="1272"/>
                  </a:lnTo>
                  <a:lnTo>
                    <a:pt x="690" y="1272"/>
                  </a:lnTo>
                  <a:lnTo>
                    <a:pt x="676" y="1270"/>
                  </a:lnTo>
                  <a:lnTo>
                    <a:pt x="660" y="1266"/>
                  </a:lnTo>
                  <a:lnTo>
                    <a:pt x="642" y="1266"/>
                  </a:lnTo>
                  <a:lnTo>
                    <a:pt x="620" y="1262"/>
                  </a:lnTo>
                  <a:lnTo>
                    <a:pt x="598" y="1260"/>
                  </a:lnTo>
                  <a:lnTo>
                    <a:pt x="568" y="1256"/>
                  </a:lnTo>
                  <a:lnTo>
                    <a:pt x="532" y="1252"/>
                  </a:lnTo>
                  <a:lnTo>
                    <a:pt x="504" y="1248"/>
                  </a:lnTo>
                  <a:lnTo>
                    <a:pt x="482" y="1246"/>
                  </a:lnTo>
                  <a:lnTo>
                    <a:pt x="462" y="1242"/>
                  </a:lnTo>
                  <a:lnTo>
                    <a:pt x="442" y="1240"/>
                  </a:lnTo>
                  <a:lnTo>
                    <a:pt x="440" y="124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43" name="Freeform 450"/>
            <p:cNvSpPr>
              <a:spLocks/>
            </p:cNvSpPr>
            <p:nvPr/>
          </p:nvSpPr>
          <p:spPr bwMode="auto">
            <a:xfrm>
              <a:off x="486" y="2294"/>
              <a:ext cx="40" cy="18"/>
            </a:xfrm>
            <a:custGeom>
              <a:avLst/>
              <a:gdLst>
                <a:gd name="T0" fmla="*/ 6 w 40"/>
                <a:gd name="T1" fmla="*/ 0 h 18"/>
                <a:gd name="T2" fmla="*/ 22 w 40"/>
                <a:gd name="T3" fmla="*/ 8 h 18"/>
                <a:gd name="T4" fmla="*/ 32 w 40"/>
                <a:gd name="T5" fmla="*/ 10 h 18"/>
                <a:gd name="T6" fmla="*/ 36 w 40"/>
                <a:gd name="T7" fmla="*/ 10 h 18"/>
                <a:gd name="T8" fmla="*/ 38 w 40"/>
                <a:gd name="T9" fmla="*/ 10 h 18"/>
                <a:gd name="T10" fmla="*/ 40 w 40"/>
                <a:gd name="T11" fmla="*/ 14 h 18"/>
                <a:gd name="T12" fmla="*/ 38 w 40"/>
                <a:gd name="T13" fmla="*/ 16 h 18"/>
                <a:gd name="T14" fmla="*/ 30 w 40"/>
                <a:gd name="T15" fmla="*/ 18 h 18"/>
                <a:gd name="T16" fmla="*/ 18 w 40"/>
                <a:gd name="T17" fmla="*/ 16 h 18"/>
                <a:gd name="T18" fmla="*/ 12 w 40"/>
                <a:gd name="T19" fmla="*/ 16 h 18"/>
                <a:gd name="T20" fmla="*/ 10 w 40"/>
                <a:gd name="T21" fmla="*/ 16 h 18"/>
                <a:gd name="T22" fmla="*/ 6 w 40"/>
                <a:gd name="T23" fmla="*/ 14 h 18"/>
                <a:gd name="T24" fmla="*/ 2 w 40"/>
                <a:gd name="T25" fmla="*/ 10 h 18"/>
                <a:gd name="T26" fmla="*/ 0 w 40"/>
                <a:gd name="T27" fmla="*/ 2 h 18"/>
                <a:gd name="T28" fmla="*/ 2 w 40"/>
                <a:gd name="T29" fmla="*/ 0 h 18"/>
                <a:gd name="T30" fmla="*/ 6 w 40"/>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18">
                  <a:moveTo>
                    <a:pt x="6" y="0"/>
                  </a:moveTo>
                  <a:lnTo>
                    <a:pt x="22" y="8"/>
                  </a:lnTo>
                  <a:lnTo>
                    <a:pt x="32" y="10"/>
                  </a:lnTo>
                  <a:lnTo>
                    <a:pt x="36" y="10"/>
                  </a:lnTo>
                  <a:lnTo>
                    <a:pt x="38" y="10"/>
                  </a:lnTo>
                  <a:lnTo>
                    <a:pt x="40" y="14"/>
                  </a:lnTo>
                  <a:lnTo>
                    <a:pt x="38" y="16"/>
                  </a:lnTo>
                  <a:lnTo>
                    <a:pt x="30" y="18"/>
                  </a:lnTo>
                  <a:lnTo>
                    <a:pt x="18" y="16"/>
                  </a:lnTo>
                  <a:lnTo>
                    <a:pt x="12" y="16"/>
                  </a:lnTo>
                  <a:lnTo>
                    <a:pt x="10" y="16"/>
                  </a:lnTo>
                  <a:lnTo>
                    <a:pt x="6" y="14"/>
                  </a:lnTo>
                  <a:lnTo>
                    <a:pt x="2" y="10"/>
                  </a:lnTo>
                  <a:lnTo>
                    <a:pt x="0" y="2"/>
                  </a:lnTo>
                  <a:lnTo>
                    <a:pt x="2" y="0"/>
                  </a:lnTo>
                  <a:lnTo>
                    <a:pt x="6"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44" name="Freeform 451"/>
            <p:cNvSpPr>
              <a:spLocks/>
            </p:cNvSpPr>
            <p:nvPr/>
          </p:nvSpPr>
          <p:spPr bwMode="auto">
            <a:xfrm>
              <a:off x="454" y="2294"/>
              <a:ext cx="24" cy="14"/>
            </a:xfrm>
            <a:custGeom>
              <a:avLst/>
              <a:gdLst>
                <a:gd name="T0" fmla="*/ 22 w 24"/>
                <a:gd name="T1" fmla="*/ 8 h 14"/>
                <a:gd name="T2" fmla="*/ 24 w 24"/>
                <a:gd name="T3" fmla="*/ 8 h 14"/>
                <a:gd name="T4" fmla="*/ 24 w 24"/>
                <a:gd name="T5" fmla="*/ 12 h 14"/>
                <a:gd name="T6" fmla="*/ 16 w 24"/>
                <a:gd name="T7" fmla="*/ 14 h 14"/>
                <a:gd name="T8" fmla="*/ 8 w 24"/>
                <a:gd name="T9" fmla="*/ 14 h 14"/>
                <a:gd name="T10" fmla="*/ 6 w 24"/>
                <a:gd name="T11" fmla="*/ 14 h 14"/>
                <a:gd name="T12" fmla="*/ 4 w 24"/>
                <a:gd name="T13" fmla="*/ 12 h 14"/>
                <a:gd name="T14" fmla="*/ 4 w 24"/>
                <a:gd name="T15" fmla="*/ 10 h 14"/>
                <a:gd name="T16" fmla="*/ 2 w 24"/>
                <a:gd name="T17" fmla="*/ 10 h 14"/>
                <a:gd name="T18" fmla="*/ 2 w 24"/>
                <a:gd name="T19" fmla="*/ 6 h 14"/>
                <a:gd name="T20" fmla="*/ 0 w 24"/>
                <a:gd name="T21" fmla="*/ 0 h 14"/>
                <a:gd name="T22" fmla="*/ 4 w 24"/>
                <a:gd name="T23" fmla="*/ 0 h 14"/>
                <a:gd name="T24" fmla="*/ 8 w 24"/>
                <a:gd name="T25" fmla="*/ 0 h 14"/>
                <a:gd name="T26" fmla="*/ 18 w 24"/>
                <a:gd name="T27" fmla="*/ 2 h 14"/>
                <a:gd name="T28" fmla="*/ 22 w 24"/>
                <a:gd name="T29"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4">
                  <a:moveTo>
                    <a:pt x="22" y="8"/>
                  </a:moveTo>
                  <a:lnTo>
                    <a:pt x="24" y="8"/>
                  </a:lnTo>
                  <a:lnTo>
                    <a:pt x="24" y="12"/>
                  </a:lnTo>
                  <a:lnTo>
                    <a:pt x="16" y="14"/>
                  </a:lnTo>
                  <a:lnTo>
                    <a:pt x="8" y="14"/>
                  </a:lnTo>
                  <a:lnTo>
                    <a:pt x="6" y="14"/>
                  </a:lnTo>
                  <a:lnTo>
                    <a:pt x="4" y="12"/>
                  </a:lnTo>
                  <a:lnTo>
                    <a:pt x="4" y="10"/>
                  </a:lnTo>
                  <a:lnTo>
                    <a:pt x="2" y="10"/>
                  </a:lnTo>
                  <a:lnTo>
                    <a:pt x="2" y="6"/>
                  </a:lnTo>
                  <a:lnTo>
                    <a:pt x="0" y="0"/>
                  </a:lnTo>
                  <a:lnTo>
                    <a:pt x="4" y="0"/>
                  </a:lnTo>
                  <a:lnTo>
                    <a:pt x="8" y="0"/>
                  </a:lnTo>
                  <a:lnTo>
                    <a:pt x="18" y="2"/>
                  </a:lnTo>
                  <a:lnTo>
                    <a:pt x="22" y="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45" name="Freeform 452"/>
            <p:cNvSpPr>
              <a:spLocks/>
            </p:cNvSpPr>
            <p:nvPr/>
          </p:nvSpPr>
          <p:spPr bwMode="auto">
            <a:xfrm>
              <a:off x="602" y="2394"/>
              <a:ext cx="26" cy="26"/>
            </a:xfrm>
            <a:custGeom>
              <a:avLst/>
              <a:gdLst>
                <a:gd name="T0" fmla="*/ 6 w 26"/>
                <a:gd name="T1" fmla="*/ 2 h 26"/>
                <a:gd name="T2" fmla="*/ 12 w 26"/>
                <a:gd name="T3" fmla="*/ 8 h 26"/>
                <a:gd name="T4" fmla="*/ 18 w 26"/>
                <a:gd name="T5" fmla="*/ 10 h 26"/>
                <a:gd name="T6" fmla="*/ 20 w 26"/>
                <a:gd name="T7" fmla="*/ 16 h 26"/>
                <a:gd name="T8" fmla="*/ 26 w 26"/>
                <a:gd name="T9" fmla="*/ 22 h 26"/>
                <a:gd name="T10" fmla="*/ 24 w 26"/>
                <a:gd name="T11" fmla="*/ 24 h 26"/>
                <a:gd name="T12" fmla="*/ 24 w 26"/>
                <a:gd name="T13" fmla="*/ 26 h 26"/>
                <a:gd name="T14" fmla="*/ 8 w 26"/>
                <a:gd name="T15" fmla="*/ 20 h 26"/>
                <a:gd name="T16" fmla="*/ 0 w 26"/>
                <a:gd name="T17" fmla="*/ 0 h 26"/>
                <a:gd name="T18" fmla="*/ 4 w 26"/>
                <a:gd name="T19" fmla="*/ 0 h 26"/>
                <a:gd name="T20" fmla="*/ 6 w 26"/>
                <a:gd name="T21" fmla="*/ 0 h 26"/>
                <a:gd name="T22" fmla="*/ 6 w 26"/>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6">
                  <a:moveTo>
                    <a:pt x="6" y="2"/>
                  </a:moveTo>
                  <a:lnTo>
                    <a:pt x="12" y="8"/>
                  </a:lnTo>
                  <a:lnTo>
                    <a:pt x="18" y="10"/>
                  </a:lnTo>
                  <a:lnTo>
                    <a:pt x="20" y="16"/>
                  </a:lnTo>
                  <a:lnTo>
                    <a:pt x="26" y="22"/>
                  </a:lnTo>
                  <a:lnTo>
                    <a:pt x="24" y="24"/>
                  </a:lnTo>
                  <a:lnTo>
                    <a:pt x="24" y="26"/>
                  </a:lnTo>
                  <a:lnTo>
                    <a:pt x="8" y="20"/>
                  </a:lnTo>
                  <a:lnTo>
                    <a:pt x="0" y="0"/>
                  </a:lnTo>
                  <a:lnTo>
                    <a:pt x="4" y="0"/>
                  </a:lnTo>
                  <a:lnTo>
                    <a:pt x="6" y="0"/>
                  </a:lnTo>
                  <a:lnTo>
                    <a:pt x="6" y="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46" name="Freeform 453"/>
            <p:cNvSpPr>
              <a:spLocks/>
            </p:cNvSpPr>
            <p:nvPr/>
          </p:nvSpPr>
          <p:spPr bwMode="auto">
            <a:xfrm>
              <a:off x="588" y="2444"/>
              <a:ext cx="16" cy="30"/>
            </a:xfrm>
            <a:custGeom>
              <a:avLst/>
              <a:gdLst>
                <a:gd name="T0" fmla="*/ 4 w 16"/>
                <a:gd name="T1" fmla="*/ 6 h 30"/>
                <a:gd name="T2" fmla="*/ 4 w 16"/>
                <a:gd name="T3" fmla="*/ 8 h 30"/>
                <a:gd name="T4" fmla="*/ 4 w 16"/>
                <a:gd name="T5" fmla="*/ 10 h 30"/>
                <a:gd name="T6" fmla="*/ 6 w 16"/>
                <a:gd name="T7" fmla="*/ 12 h 30"/>
                <a:gd name="T8" fmla="*/ 8 w 16"/>
                <a:gd name="T9" fmla="*/ 14 h 30"/>
                <a:gd name="T10" fmla="*/ 12 w 16"/>
                <a:gd name="T11" fmla="*/ 22 h 30"/>
                <a:gd name="T12" fmla="*/ 16 w 16"/>
                <a:gd name="T13" fmla="*/ 26 h 30"/>
                <a:gd name="T14" fmla="*/ 16 w 16"/>
                <a:gd name="T15" fmla="*/ 28 h 30"/>
                <a:gd name="T16" fmla="*/ 12 w 16"/>
                <a:gd name="T17" fmla="*/ 30 h 30"/>
                <a:gd name="T18" fmla="*/ 6 w 16"/>
                <a:gd name="T19" fmla="*/ 24 h 30"/>
                <a:gd name="T20" fmla="*/ 4 w 16"/>
                <a:gd name="T21" fmla="*/ 22 h 30"/>
                <a:gd name="T22" fmla="*/ 2 w 16"/>
                <a:gd name="T23" fmla="*/ 14 h 30"/>
                <a:gd name="T24" fmla="*/ 0 w 16"/>
                <a:gd name="T25" fmla="*/ 6 h 30"/>
                <a:gd name="T26" fmla="*/ 0 w 16"/>
                <a:gd name="T27" fmla="*/ 0 h 30"/>
                <a:gd name="T28" fmla="*/ 4 w 16"/>
                <a:gd name="T29" fmla="*/ 0 h 30"/>
                <a:gd name="T30" fmla="*/ 4 w 16"/>
                <a:gd name="T31"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30">
                  <a:moveTo>
                    <a:pt x="4" y="6"/>
                  </a:moveTo>
                  <a:lnTo>
                    <a:pt x="4" y="8"/>
                  </a:lnTo>
                  <a:lnTo>
                    <a:pt x="4" y="10"/>
                  </a:lnTo>
                  <a:lnTo>
                    <a:pt x="6" y="12"/>
                  </a:lnTo>
                  <a:lnTo>
                    <a:pt x="8" y="14"/>
                  </a:lnTo>
                  <a:lnTo>
                    <a:pt x="12" y="22"/>
                  </a:lnTo>
                  <a:lnTo>
                    <a:pt x="16" y="26"/>
                  </a:lnTo>
                  <a:lnTo>
                    <a:pt x="16" y="28"/>
                  </a:lnTo>
                  <a:lnTo>
                    <a:pt x="12" y="30"/>
                  </a:lnTo>
                  <a:lnTo>
                    <a:pt x="6" y="24"/>
                  </a:lnTo>
                  <a:lnTo>
                    <a:pt x="4" y="22"/>
                  </a:lnTo>
                  <a:lnTo>
                    <a:pt x="2" y="14"/>
                  </a:lnTo>
                  <a:lnTo>
                    <a:pt x="0" y="6"/>
                  </a:lnTo>
                  <a:lnTo>
                    <a:pt x="0" y="0"/>
                  </a:lnTo>
                  <a:lnTo>
                    <a:pt x="4" y="0"/>
                  </a:lnTo>
                  <a:lnTo>
                    <a:pt x="4" y="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247" name="Freeform 454"/>
          <p:cNvSpPr>
            <a:spLocks/>
          </p:cNvSpPr>
          <p:nvPr/>
        </p:nvSpPr>
        <p:spPr bwMode="auto">
          <a:xfrm>
            <a:off x="4779963" y="4302125"/>
            <a:ext cx="895350" cy="742950"/>
          </a:xfrm>
          <a:custGeom>
            <a:avLst/>
            <a:gdLst>
              <a:gd name="T0" fmla="*/ 416 w 564"/>
              <a:gd name="T1" fmla="*/ 430 h 468"/>
              <a:gd name="T2" fmla="*/ 380 w 564"/>
              <a:gd name="T3" fmla="*/ 452 h 468"/>
              <a:gd name="T4" fmla="*/ 344 w 564"/>
              <a:gd name="T5" fmla="*/ 444 h 468"/>
              <a:gd name="T6" fmla="*/ 320 w 564"/>
              <a:gd name="T7" fmla="*/ 444 h 468"/>
              <a:gd name="T8" fmla="*/ 320 w 564"/>
              <a:gd name="T9" fmla="*/ 428 h 468"/>
              <a:gd name="T10" fmla="*/ 332 w 564"/>
              <a:gd name="T11" fmla="*/ 432 h 468"/>
              <a:gd name="T12" fmla="*/ 282 w 564"/>
              <a:gd name="T13" fmla="*/ 404 h 468"/>
              <a:gd name="T14" fmla="*/ 242 w 564"/>
              <a:gd name="T15" fmla="*/ 376 h 468"/>
              <a:gd name="T16" fmla="*/ 198 w 564"/>
              <a:gd name="T17" fmla="*/ 414 h 468"/>
              <a:gd name="T18" fmla="*/ 138 w 564"/>
              <a:gd name="T19" fmla="*/ 400 h 468"/>
              <a:gd name="T20" fmla="*/ 92 w 564"/>
              <a:gd name="T21" fmla="*/ 388 h 468"/>
              <a:gd name="T22" fmla="*/ 32 w 564"/>
              <a:gd name="T23" fmla="*/ 398 h 468"/>
              <a:gd name="T24" fmla="*/ 34 w 564"/>
              <a:gd name="T25" fmla="*/ 384 h 468"/>
              <a:gd name="T26" fmla="*/ 44 w 564"/>
              <a:gd name="T27" fmla="*/ 346 h 468"/>
              <a:gd name="T28" fmla="*/ 40 w 564"/>
              <a:gd name="T29" fmla="*/ 294 h 468"/>
              <a:gd name="T30" fmla="*/ 58 w 564"/>
              <a:gd name="T31" fmla="*/ 224 h 468"/>
              <a:gd name="T32" fmla="*/ 34 w 564"/>
              <a:gd name="T33" fmla="*/ 188 h 468"/>
              <a:gd name="T34" fmla="*/ 24 w 564"/>
              <a:gd name="T35" fmla="*/ 154 h 468"/>
              <a:gd name="T36" fmla="*/ 2 w 564"/>
              <a:gd name="T37" fmla="*/ 98 h 468"/>
              <a:gd name="T38" fmla="*/ 14 w 564"/>
              <a:gd name="T39" fmla="*/ 10 h 468"/>
              <a:gd name="T40" fmla="*/ 50 w 564"/>
              <a:gd name="T41" fmla="*/ 10 h 468"/>
              <a:gd name="T42" fmla="*/ 160 w 564"/>
              <a:gd name="T43" fmla="*/ 6 h 468"/>
              <a:gd name="T44" fmla="*/ 202 w 564"/>
              <a:gd name="T45" fmla="*/ 4 h 468"/>
              <a:gd name="T46" fmla="*/ 290 w 564"/>
              <a:gd name="T47" fmla="*/ 0 h 468"/>
              <a:gd name="T48" fmla="*/ 300 w 564"/>
              <a:gd name="T49" fmla="*/ 12 h 468"/>
              <a:gd name="T50" fmla="*/ 308 w 564"/>
              <a:gd name="T51" fmla="*/ 16 h 468"/>
              <a:gd name="T52" fmla="*/ 312 w 564"/>
              <a:gd name="T53" fmla="*/ 32 h 468"/>
              <a:gd name="T54" fmla="*/ 312 w 564"/>
              <a:gd name="T55" fmla="*/ 64 h 468"/>
              <a:gd name="T56" fmla="*/ 306 w 564"/>
              <a:gd name="T57" fmla="*/ 96 h 468"/>
              <a:gd name="T58" fmla="*/ 322 w 564"/>
              <a:gd name="T59" fmla="*/ 100 h 468"/>
              <a:gd name="T60" fmla="*/ 290 w 564"/>
              <a:gd name="T61" fmla="*/ 136 h 468"/>
              <a:gd name="T62" fmla="*/ 278 w 564"/>
              <a:gd name="T63" fmla="*/ 172 h 468"/>
              <a:gd name="T64" fmla="*/ 276 w 564"/>
              <a:gd name="T65" fmla="*/ 204 h 468"/>
              <a:gd name="T66" fmla="*/ 268 w 564"/>
              <a:gd name="T67" fmla="*/ 228 h 468"/>
              <a:gd name="T68" fmla="*/ 436 w 564"/>
              <a:gd name="T69" fmla="*/ 228 h 468"/>
              <a:gd name="T70" fmla="*/ 464 w 564"/>
              <a:gd name="T71" fmla="*/ 248 h 468"/>
              <a:gd name="T72" fmla="*/ 470 w 564"/>
              <a:gd name="T73" fmla="*/ 282 h 468"/>
              <a:gd name="T74" fmla="*/ 498 w 564"/>
              <a:gd name="T75" fmla="*/ 320 h 468"/>
              <a:gd name="T76" fmla="*/ 446 w 564"/>
              <a:gd name="T77" fmla="*/ 308 h 468"/>
              <a:gd name="T78" fmla="*/ 402 w 564"/>
              <a:gd name="T79" fmla="*/ 324 h 468"/>
              <a:gd name="T80" fmla="*/ 430 w 564"/>
              <a:gd name="T81" fmla="*/ 344 h 468"/>
              <a:gd name="T82" fmla="*/ 486 w 564"/>
              <a:gd name="T83" fmla="*/ 328 h 468"/>
              <a:gd name="T84" fmla="*/ 466 w 564"/>
              <a:gd name="T85" fmla="*/ 348 h 468"/>
              <a:gd name="T86" fmla="*/ 496 w 564"/>
              <a:gd name="T87" fmla="*/ 348 h 468"/>
              <a:gd name="T88" fmla="*/ 512 w 564"/>
              <a:gd name="T89" fmla="*/ 364 h 468"/>
              <a:gd name="T90" fmla="*/ 488 w 564"/>
              <a:gd name="T91" fmla="*/ 400 h 468"/>
              <a:gd name="T92" fmla="*/ 562 w 564"/>
              <a:gd name="T93" fmla="*/ 432 h 468"/>
              <a:gd name="T94" fmla="*/ 538 w 564"/>
              <a:gd name="T95" fmla="*/ 448 h 468"/>
              <a:gd name="T96" fmla="*/ 522 w 564"/>
              <a:gd name="T97" fmla="*/ 468 h 468"/>
              <a:gd name="T98" fmla="*/ 530 w 564"/>
              <a:gd name="T99" fmla="*/ 438 h 468"/>
              <a:gd name="T100" fmla="*/ 512 w 564"/>
              <a:gd name="T101" fmla="*/ 432 h 468"/>
              <a:gd name="T102" fmla="*/ 470 w 564"/>
              <a:gd name="T103" fmla="*/ 410 h 468"/>
              <a:gd name="T104" fmla="*/ 434 w 564"/>
              <a:gd name="T105" fmla="*/ 408 h 468"/>
              <a:gd name="T106" fmla="*/ 450 w 564"/>
              <a:gd name="T107" fmla="*/ 438 h 468"/>
              <a:gd name="T108" fmla="*/ 428 w 564"/>
              <a:gd name="T109" fmla="*/ 45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4" h="468">
                <a:moveTo>
                  <a:pt x="428" y="456"/>
                </a:moveTo>
                <a:lnTo>
                  <a:pt x="430" y="454"/>
                </a:lnTo>
                <a:lnTo>
                  <a:pt x="430" y="452"/>
                </a:lnTo>
                <a:lnTo>
                  <a:pt x="428" y="442"/>
                </a:lnTo>
                <a:lnTo>
                  <a:pt x="424" y="436"/>
                </a:lnTo>
                <a:lnTo>
                  <a:pt x="416" y="430"/>
                </a:lnTo>
                <a:lnTo>
                  <a:pt x="410" y="430"/>
                </a:lnTo>
                <a:lnTo>
                  <a:pt x="406" y="428"/>
                </a:lnTo>
                <a:lnTo>
                  <a:pt x="396" y="432"/>
                </a:lnTo>
                <a:lnTo>
                  <a:pt x="390" y="440"/>
                </a:lnTo>
                <a:lnTo>
                  <a:pt x="384" y="450"/>
                </a:lnTo>
                <a:lnTo>
                  <a:pt x="380" y="452"/>
                </a:lnTo>
                <a:lnTo>
                  <a:pt x="378" y="454"/>
                </a:lnTo>
                <a:lnTo>
                  <a:pt x="372" y="456"/>
                </a:lnTo>
                <a:lnTo>
                  <a:pt x="358" y="454"/>
                </a:lnTo>
                <a:lnTo>
                  <a:pt x="354" y="452"/>
                </a:lnTo>
                <a:lnTo>
                  <a:pt x="354" y="450"/>
                </a:lnTo>
                <a:lnTo>
                  <a:pt x="344" y="444"/>
                </a:lnTo>
                <a:lnTo>
                  <a:pt x="340" y="444"/>
                </a:lnTo>
                <a:lnTo>
                  <a:pt x="340" y="448"/>
                </a:lnTo>
                <a:lnTo>
                  <a:pt x="336" y="448"/>
                </a:lnTo>
                <a:lnTo>
                  <a:pt x="334" y="446"/>
                </a:lnTo>
                <a:lnTo>
                  <a:pt x="322" y="444"/>
                </a:lnTo>
                <a:lnTo>
                  <a:pt x="320" y="444"/>
                </a:lnTo>
                <a:lnTo>
                  <a:pt x="316" y="444"/>
                </a:lnTo>
                <a:lnTo>
                  <a:pt x="314" y="442"/>
                </a:lnTo>
                <a:lnTo>
                  <a:pt x="310" y="440"/>
                </a:lnTo>
                <a:lnTo>
                  <a:pt x="308" y="438"/>
                </a:lnTo>
                <a:lnTo>
                  <a:pt x="306" y="434"/>
                </a:lnTo>
                <a:lnTo>
                  <a:pt x="320" y="428"/>
                </a:lnTo>
                <a:lnTo>
                  <a:pt x="326" y="432"/>
                </a:lnTo>
                <a:lnTo>
                  <a:pt x="326" y="436"/>
                </a:lnTo>
                <a:lnTo>
                  <a:pt x="324" y="438"/>
                </a:lnTo>
                <a:lnTo>
                  <a:pt x="328" y="442"/>
                </a:lnTo>
                <a:lnTo>
                  <a:pt x="332" y="440"/>
                </a:lnTo>
                <a:lnTo>
                  <a:pt x="332" y="432"/>
                </a:lnTo>
                <a:lnTo>
                  <a:pt x="330" y="430"/>
                </a:lnTo>
                <a:lnTo>
                  <a:pt x="314" y="416"/>
                </a:lnTo>
                <a:lnTo>
                  <a:pt x="296" y="408"/>
                </a:lnTo>
                <a:lnTo>
                  <a:pt x="284" y="410"/>
                </a:lnTo>
                <a:lnTo>
                  <a:pt x="282" y="408"/>
                </a:lnTo>
                <a:lnTo>
                  <a:pt x="282" y="404"/>
                </a:lnTo>
                <a:lnTo>
                  <a:pt x="280" y="398"/>
                </a:lnTo>
                <a:lnTo>
                  <a:pt x="272" y="386"/>
                </a:lnTo>
                <a:lnTo>
                  <a:pt x="268" y="386"/>
                </a:lnTo>
                <a:lnTo>
                  <a:pt x="250" y="380"/>
                </a:lnTo>
                <a:lnTo>
                  <a:pt x="248" y="378"/>
                </a:lnTo>
                <a:lnTo>
                  <a:pt x="242" y="376"/>
                </a:lnTo>
                <a:lnTo>
                  <a:pt x="214" y="386"/>
                </a:lnTo>
                <a:lnTo>
                  <a:pt x="212" y="396"/>
                </a:lnTo>
                <a:lnTo>
                  <a:pt x="222" y="402"/>
                </a:lnTo>
                <a:lnTo>
                  <a:pt x="216" y="406"/>
                </a:lnTo>
                <a:lnTo>
                  <a:pt x="202" y="412"/>
                </a:lnTo>
                <a:lnTo>
                  <a:pt x="198" y="414"/>
                </a:lnTo>
                <a:lnTo>
                  <a:pt x="196" y="414"/>
                </a:lnTo>
                <a:lnTo>
                  <a:pt x="170" y="410"/>
                </a:lnTo>
                <a:lnTo>
                  <a:pt x="156" y="408"/>
                </a:lnTo>
                <a:lnTo>
                  <a:pt x="150" y="406"/>
                </a:lnTo>
                <a:lnTo>
                  <a:pt x="142" y="402"/>
                </a:lnTo>
                <a:lnTo>
                  <a:pt x="138" y="400"/>
                </a:lnTo>
                <a:lnTo>
                  <a:pt x="132" y="396"/>
                </a:lnTo>
                <a:lnTo>
                  <a:pt x="118" y="392"/>
                </a:lnTo>
                <a:lnTo>
                  <a:pt x="108" y="390"/>
                </a:lnTo>
                <a:lnTo>
                  <a:pt x="106" y="390"/>
                </a:lnTo>
                <a:lnTo>
                  <a:pt x="96" y="388"/>
                </a:lnTo>
                <a:lnTo>
                  <a:pt x="92" y="388"/>
                </a:lnTo>
                <a:lnTo>
                  <a:pt x="88" y="388"/>
                </a:lnTo>
                <a:lnTo>
                  <a:pt x="48" y="390"/>
                </a:lnTo>
                <a:lnTo>
                  <a:pt x="44" y="392"/>
                </a:lnTo>
                <a:lnTo>
                  <a:pt x="40" y="394"/>
                </a:lnTo>
                <a:lnTo>
                  <a:pt x="34" y="396"/>
                </a:lnTo>
                <a:lnTo>
                  <a:pt x="32" y="398"/>
                </a:lnTo>
                <a:lnTo>
                  <a:pt x="28" y="398"/>
                </a:lnTo>
                <a:lnTo>
                  <a:pt x="24" y="394"/>
                </a:lnTo>
                <a:lnTo>
                  <a:pt x="22" y="388"/>
                </a:lnTo>
                <a:lnTo>
                  <a:pt x="24" y="386"/>
                </a:lnTo>
                <a:lnTo>
                  <a:pt x="28" y="384"/>
                </a:lnTo>
                <a:lnTo>
                  <a:pt x="34" y="384"/>
                </a:lnTo>
                <a:lnTo>
                  <a:pt x="36" y="376"/>
                </a:lnTo>
                <a:lnTo>
                  <a:pt x="36" y="366"/>
                </a:lnTo>
                <a:lnTo>
                  <a:pt x="34" y="364"/>
                </a:lnTo>
                <a:lnTo>
                  <a:pt x="38" y="362"/>
                </a:lnTo>
                <a:lnTo>
                  <a:pt x="42" y="356"/>
                </a:lnTo>
                <a:lnTo>
                  <a:pt x="44" y="346"/>
                </a:lnTo>
                <a:lnTo>
                  <a:pt x="42" y="334"/>
                </a:lnTo>
                <a:lnTo>
                  <a:pt x="40" y="328"/>
                </a:lnTo>
                <a:lnTo>
                  <a:pt x="38" y="324"/>
                </a:lnTo>
                <a:lnTo>
                  <a:pt x="36" y="320"/>
                </a:lnTo>
                <a:lnTo>
                  <a:pt x="40" y="300"/>
                </a:lnTo>
                <a:lnTo>
                  <a:pt x="40" y="294"/>
                </a:lnTo>
                <a:lnTo>
                  <a:pt x="44" y="288"/>
                </a:lnTo>
                <a:lnTo>
                  <a:pt x="46" y="286"/>
                </a:lnTo>
                <a:lnTo>
                  <a:pt x="50" y="282"/>
                </a:lnTo>
                <a:lnTo>
                  <a:pt x="56" y="266"/>
                </a:lnTo>
                <a:lnTo>
                  <a:pt x="58" y="236"/>
                </a:lnTo>
                <a:lnTo>
                  <a:pt x="58" y="224"/>
                </a:lnTo>
                <a:lnTo>
                  <a:pt x="54" y="222"/>
                </a:lnTo>
                <a:lnTo>
                  <a:pt x="50" y="218"/>
                </a:lnTo>
                <a:lnTo>
                  <a:pt x="48" y="214"/>
                </a:lnTo>
                <a:lnTo>
                  <a:pt x="44" y="204"/>
                </a:lnTo>
                <a:lnTo>
                  <a:pt x="44" y="200"/>
                </a:lnTo>
                <a:lnTo>
                  <a:pt x="34" y="188"/>
                </a:lnTo>
                <a:lnTo>
                  <a:pt x="30" y="182"/>
                </a:lnTo>
                <a:lnTo>
                  <a:pt x="26" y="178"/>
                </a:lnTo>
                <a:lnTo>
                  <a:pt x="24" y="176"/>
                </a:lnTo>
                <a:lnTo>
                  <a:pt x="26" y="166"/>
                </a:lnTo>
                <a:lnTo>
                  <a:pt x="26" y="162"/>
                </a:lnTo>
                <a:lnTo>
                  <a:pt x="24" y="154"/>
                </a:lnTo>
                <a:lnTo>
                  <a:pt x="18" y="144"/>
                </a:lnTo>
                <a:lnTo>
                  <a:pt x="16" y="142"/>
                </a:lnTo>
                <a:lnTo>
                  <a:pt x="14" y="140"/>
                </a:lnTo>
                <a:lnTo>
                  <a:pt x="10" y="138"/>
                </a:lnTo>
                <a:lnTo>
                  <a:pt x="2" y="130"/>
                </a:lnTo>
                <a:lnTo>
                  <a:pt x="2" y="98"/>
                </a:lnTo>
                <a:lnTo>
                  <a:pt x="0" y="92"/>
                </a:lnTo>
                <a:lnTo>
                  <a:pt x="0" y="34"/>
                </a:lnTo>
                <a:lnTo>
                  <a:pt x="0" y="22"/>
                </a:lnTo>
                <a:lnTo>
                  <a:pt x="0" y="10"/>
                </a:lnTo>
                <a:lnTo>
                  <a:pt x="2" y="10"/>
                </a:lnTo>
                <a:lnTo>
                  <a:pt x="14" y="10"/>
                </a:lnTo>
                <a:lnTo>
                  <a:pt x="18" y="10"/>
                </a:lnTo>
                <a:lnTo>
                  <a:pt x="22" y="10"/>
                </a:lnTo>
                <a:lnTo>
                  <a:pt x="28" y="10"/>
                </a:lnTo>
                <a:lnTo>
                  <a:pt x="34" y="10"/>
                </a:lnTo>
                <a:lnTo>
                  <a:pt x="44" y="10"/>
                </a:lnTo>
                <a:lnTo>
                  <a:pt x="50" y="10"/>
                </a:lnTo>
                <a:lnTo>
                  <a:pt x="58" y="10"/>
                </a:lnTo>
                <a:lnTo>
                  <a:pt x="96" y="8"/>
                </a:lnTo>
                <a:lnTo>
                  <a:pt x="130" y="8"/>
                </a:lnTo>
                <a:lnTo>
                  <a:pt x="140" y="8"/>
                </a:lnTo>
                <a:lnTo>
                  <a:pt x="150" y="6"/>
                </a:lnTo>
                <a:lnTo>
                  <a:pt x="160" y="6"/>
                </a:lnTo>
                <a:lnTo>
                  <a:pt x="166" y="6"/>
                </a:lnTo>
                <a:lnTo>
                  <a:pt x="176" y="6"/>
                </a:lnTo>
                <a:lnTo>
                  <a:pt x="182" y="6"/>
                </a:lnTo>
                <a:lnTo>
                  <a:pt x="186" y="6"/>
                </a:lnTo>
                <a:lnTo>
                  <a:pt x="192" y="4"/>
                </a:lnTo>
                <a:lnTo>
                  <a:pt x="202" y="4"/>
                </a:lnTo>
                <a:lnTo>
                  <a:pt x="206" y="4"/>
                </a:lnTo>
                <a:lnTo>
                  <a:pt x="254" y="2"/>
                </a:lnTo>
                <a:lnTo>
                  <a:pt x="264" y="2"/>
                </a:lnTo>
                <a:lnTo>
                  <a:pt x="274" y="2"/>
                </a:lnTo>
                <a:lnTo>
                  <a:pt x="278" y="2"/>
                </a:lnTo>
                <a:lnTo>
                  <a:pt x="290" y="0"/>
                </a:lnTo>
                <a:lnTo>
                  <a:pt x="298" y="0"/>
                </a:lnTo>
                <a:lnTo>
                  <a:pt x="300" y="0"/>
                </a:lnTo>
                <a:lnTo>
                  <a:pt x="296" y="4"/>
                </a:lnTo>
                <a:lnTo>
                  <a:pt x="294" y="8"/>
                </a:lnTo>
                <a:lnTo>
                  <a:pt x="296" y="12"/>
                </a:lnTo>
                <a:lnTo>
                  <a:pt x="300" y="12"/>
                </a:lnTo>
                <a:lnTo>
                  <a:pt x="304" y="10"/>
                </a:lnTo>
                <a:lnTo>
                  <a:pt x="304" y="8"/>
                </a:lnTo>
                <a:lnTo>
                  <a:pt x="304" y="4"/>
                </a:lnTo>
                <a:lnTo>
                  <a:pt x="306" y="2"/>
                </a:lnTo>
                <a:lnTo>
                  <a:pt x="308" y="4"/>
                </a:lnTo>
                <a:lnTo>
                  <a:pt x="308" y="16"/>
                </a:lnTo>
                <a:lnTo>
                  <a:pt x="304" y="18"/>
                </a:lnTo>
                <a:lnTo>
                  <a:pt x="302" y="24"/>
                </a:lnTo>
                <a:lnTo>
                  <a:pt x="302" y="28"/>
                </a:lnTo>
                <a:lnTo>
                  <a:pt x="306" y="28"/>
                </a:lnTo>
                <a:lnTo>
                  <a:pt x="310" y="30"/>
                </a:lnTo>
                <a:lnTo>
                  <a:pt x="312" y="32"/>
                </a:lnTo>
                <a:lnTo>
                  <a:pt x="312" y="34"/>
                </a:lnTo>
                <a:lnTo>
                  <a:pt x="308" y="38"/>
                </a:lnTo>
                <a:lnTo>
                  <a:pt x="304" y="40"/>
                </a:lnTo>
                <a:lnTo>
                  <a:pt x="302" y="42"/>
                </a:lnTo>
                <a:lnTo>
                  <a:pt x="304" y="46"/>
                </a:lnTo>
                <a:lnTo>
                  <a:pt x="312" y="64"/>
                </a:lnTo>
                <a:lnTo>
                  <a:pt x="314" y="66"/>
                </a:lnTo>
                <a:lnTo>
                  <a:pt x="322" y="70"/>
                </a:lnTo>
                <a:lnTo>
                  <a:pt x="332" y="82"/>
                </a:lnTo>
                <a:lnTo>
                  <a:pt x="314" y="90"/>
                </a:lnTo>
                <a:lnTo>
                  <a:pt x="308" y="94"/>
                </a:lnTo>
                <a:lnTo>
                  <a:pt x="306" y="96"/>
                </a:lnTo>
                <a:lnTo>
                  <a:pt x="306" y="100"/>
                </a:lnTo>
                <a:lnTo>
                  <a:pt x="310" y="102"/>
                </a:lnTo>
                <a:lnTo>
                  <a:pt x="314" y="100"/>
                </a:lnTo>
                <a:lnTo>
                  <a:pt x="318" y="96"/>
                </a:lnTo>
                <a:lnTo>
                  <a:pt x="320" y="96"/>
                </a:lnTo>
                <a:lnTo>
                  <a:pt x="322" y="100"/>
                </a:lnTo>
                <a:lnTo>
                  <a:pt x="322" y="102"/>
                </a:lnTo>
                <a:lnTo>
                  <a:pt x="316" y="110"/>
                </a:lnTo>
                <a:lnTo>
                  <a:pt x="312" y="112"/>
                </a:lnTo>
                <a:lnTo>
                  <a:pt x="310" y="120"/>
                </a:lnTo>
                <a:lnTo>
                  <a:pt x="298" y="134"/>
                </a:lnTo>
                <a:lnTo>
                  <a:pt x="290" y="136"/>
                </a:lnTo>
                <a:lnTo>
                  <a:pt x="288" y="140"/>
                </a:lnTo>
                <a:lnTo>
                  <a:pt x="288" y="142"/>
                </a:lnTo>
                <a:lnTo>
                  <a:pt x="286" y="154"/>
                </a:lnTo>
                <a:lnTo>
                  <a:pt x="286" y="158"/>
                </a:lnTo>
                <a:lnTo>
                  <a:pt x="282" y="168"/>
                </a:lnTo>
                <a:lnTo>
                  <a:pt x="278" y="172"/>
                </a:lnTo>
                <a:lnTo>
                  <a:pt x="268" y="190"/>
                </a:lnTo>
                <a:lnTo>
                  <a:pt x="268" y="192"/>
                </a:lnTo>
                <a:lnTo>
                  <a:pt x="268" y="194"/>
                </a:lnTo>
                <a:lnTo>
                  <a:pt x="270" y="196"/>
                </a:lnTo>
                <a:lnTo>
                  <a:pt x="274" y="200"/>
                </a:lnTo>
                <a:lnTo>
                  <a:pt x="276" y="204"/>
                </a:lnTo>
                <a:lnTo>
                  <a:pt x="274" y="204"/>
                </a:lnTo>
                <a:lnTo>
                  <a:pt x="272" y="206"/>
                </a:lnTo>
                <a:lnTo>
                  <a:pt x="264" y="206"/>
                </a:lnTo>
                <a:lnTo>
                  <a:pt x="260" y="208"/>
                </a:lnTo>
                <a:lnTo>
                  <a:pt x="264" y="218"/>
                </a:lnTo>
                <a:lnTo>
                  <a:pt x="268" y="228"/>
                </a:lnTo>
                <a:lnTo>
                  <a:pt x="262" y="238"/>
                </a:lnTo>
                <a:lnTo>
                  <a:pt x="380" y="232"/>
                </a:lnTo>
                <a:lnTo>
                  <a:pt x="400" y="232"/>
                </a:lnTo>
                <a:lnTo>
                  <a:pt x="414" y="230"/>
                </a:lnTo>
                <a:lnTo>
                  <a:pt x="428" y="230"/>
                </a:lnTo>
                <a:lnTo>
                  <a:pt x="436" y="228"/>
                </a:lnTo>
                <a:lnTo>
                  <a:pt x="448" y="228"/>
                </a:lnTo>
                <a:lnTo>
                  <a:pt x="454" y="228"/>
                </a:lnTo>
                <a:lnTo>
                  <a:pt x="462" y="228"/>
                </a:lnTo>
                <a:lnTo>
                  <a:pt x="470" y="230"/>
                </a:lnTo>
                <a:lnTo>
                  <a:pt x="468" y="238"/>
                </a:lnTo>
                <a:lnTo>
                  <a:pt x="464" y="248"/>
                </a:lnTo>
                <a:lnTo>
                  <a:pt x="462" y="250"/>
                </a:lnTo>
                <a:lnTo>
                  <a:pt x="460" y="254"/>
                </a:lnTo>
                <a:lnTo>
                  <a:pt x="460" y="266"/>
                </a:lnTo>
                <a:lnTo>
                  <a:pt x="464" y="276"/>
                </a:lnTo>
                <a:lnTo>
                  <a:pt x="466" y="280"/>
                </a:lnTo>
                <a:lnTo>
                  <a:pt x="470" y="282"/>
                </a:lnTo>
                <a:lnTo>
                  <a:pt x="480" y="290"/>
                </a:lnTo>
                <a:lnTo>
                  <a:pt x="482" y="296"/>
                </a:lnTo>
                <a:lnTo>
                  <a:pt x="488" y="312"/>
                </a:lnTo>
                <a:lnTo>
                  <a:pt x="490" y="318"/>
                </a:lnTo>
                <a:lnTo>
                  <a:pt x="492" y="320"/>
                </a:lnTo>
                <a:lnTo>
                  <a:pt x="498" y="320"/>
                </a:lnTo>
                <a:lnTo>
                  <a:pt x="492" y="326"/>
                </a:lnTo>
                <a:lnTo>
                  <a:pt x="480" y="322"/>
                </a:lnTo>
                <a:lnTo>
                  <a:pt x="466" y="318"/>
                </a:lnTo>
                <a:lnTo>
                  <a:pt x="448" y="314"/>
                </a:lnTo>
                <a:lnTo>
                  <a:pt x="448" y="312"/>
                </a:lnTo>
                <a:lnTo>
                  <a:pt x="446" y="308"/>
                </a:lnTo>
                <a:lnTo>
                  <a:pt x="438" y="304"/>
                </a:lnTo>
                <a:lnTo>
                  <a:pt x="436" y="304"/>
                </a:lnTo>
                <a:lnTo>
                  <a:pt x="424" y="302"/>
                </a:lnTo>
                <a:lnTo>
                  <a:pt x="422" y="302"/>
                </a:lnTo>
                <a:lnTo>
                  <a:pt x="420" y="304"/>
                </a:lnTo>
                <a:lnTo>
                  <a:pt x="402" y="324"/>
                </a:lnTo>
                <a:lnTo>
                  <a:pt x="400" y="328"/>
                </a:lnTo>
                <a:lnTo>
                  <a:pt x="400" y="330"/>
                </a:lnTo>
                <a:lnTo>
                  <a:pt x="400" y="334"/>
                </a:lnTo>
                <a:lnTo>
                  <a:pt x="402" y="338"/>
                </a:lnTo>
                <a:lnTo>
                  <a:pt x="410" y="342"/>
                </a:lnTo>
                <a:lnTo>
                  <a:pt x="430" y="344"/>
                </a:lnTo>
                <a:lnTo>
                  <a:pt x="434" y="344"/>
                </a:lnTo>
                <a:lnTo>
                  <a:pt x="444" y="342"/>
                </a:lnTo>
                <a:lnTo>
                  <a:pt x="468" y="334"/>
                </a:lnTo>
                <a:lnTo>
                  <a:pt x="478" y="328"/>
                </a:lnTo>
                <a:lnTo>
                  <a:pt x="482" y="324"/>
                </a:lnTo>
                <a:lnTo>
                  <a:pt x="486" y="328"/>
                </a:lnTo>
                <a:lnTo>
                  <a:pt x="478" y="338"/>
                </a:lnTo>
                <a:lnTo>
                  <a:pt x="472" y="340"/>
                </a:lnTo>
                <a:lnTo>
                  <a:pt x="470" y="340"/>
                </a:lnTo>
                <a:lnTo>
                  <a:pt x="466" y="342"/>
                </a:lnTo>
                <a:lnTo>
                  <a:pt x="466" y="344"/>
                </a:lnTo>
                <a:lnTo>
                  <a:pt x="466" y="348"/>
                </a:lnTo>
                <a:lnTo>
                  <a:pt x="468" y="352"/>
                </a:lnTo>
                <a:lnTo>
                  <a:pt x="484" y="358"/>
                </a:lnTo>
                <a:lnTo>
                  <a:pt x="486" y="358"/>
                </a:lnTo>
                <a:lnTo>
                  <a:pt x="490" y="358"/>
                </a:lnTo>
                <a:lnTo>
                  <a:pt x="494" y="354"/>
                </a:lnTo>
                <a:lnTo>
                  <a:pt x="496" y="348"/>
                </a:lnTo>
                <a:lnTo>
                  <a:pt x="504" y="334"/>
                </a:lnTo>
                <a:lnTo>
                  <a:pt x="512" y="336"/>
                </a:lnTo>
                <a:lnTo>
                  <a:pt x="522" y="356"/>
                </a:lnTo>
                <a:lnTo>
                  <a:pt x="514" y="370"/>
                </a:lnTo>
                <a:lnTo>
                  <a:pt x="514" y="366"/>
                </a:lnTo>
                <a:lnTo>
                  <a:pt x="512" y="364"/>
                </a:lnTo>
                <a:lnTo>
                  <a:pt x="510" y="364"/>
                </a:lnTo>
                <a:lnTo>
                  <a:pt x="506" y="362"/>
                </a:lnTo>
                <a:lnTo>
                  <a:pt x="494" y="374"/>
                </a:lnTo>
                <a:lnTo>
                  <a:pt x="488" y="384"/>
                </a:lnTo>
                <a:lnTo>
                  <a:pt x="478" y="388"/>
                </a:lnTo>
                <a:lnTo>
                  <a:pt x="488" y="400"/>
                </a:lnTo>
                <a:lnTo>
                  <a:pt x="506" y="406"/>
                </a:lnTo>
                <a:lnTo>
                  <a:pt x="512" y="412"/>
                </a:lnTo>
                <a:lnTo>
                  <a:pt x="528" y="418"/>
                </a:lnTo>
                <a:lnTo>
                  <a:pt x="536" y="420"/>
                </a:lnTo>
                <a:lnTo>
                  <a:pt x="544" y="418"/>
                </a:lnTo>
                <a:lnTo>
                  <a:pt x="562" y="432"/>
                </a:lnTo>
                <a:lnTo>
                  <a:pt x="564" y="434"/>
                </a:lnTo>
                <a:lnTo>
                  <a:pt x="564" y="436"/>
                </a:lnTo>
                <a:lnTo>
                  <a:pt x="564" y="440"/>
                </a:lnTo>
                <a:lnTo>
                  <a:pt x="562" y="444"/>
                </a:lnTo>
                <a:lnTo>
                  <a:pt x="550" y="452"/>
                </a:lnTo>
                <a:lnTo>
                  <a:pt x="538" y="448"/>
                </a:lnTo>
                <a:lnTo>
                  <a:pt x="532" y="454"/>
                </a:lnTo>
                <a:lnTo>
                  <a:pt x="530" y="456"/>
                </a:lnTo>
                <a:lnTo>
                  <a:pt x="530" y="460"/>
                </a:lnTo>
                <a:lnTo>
                  <a:pt x="526" y="464"/>
                </a:lnTo>
                <a:lnTo>
                  <a:pt x="524" y="468"/>
                </a:lnTo>
                <a:lnTo>
                  <a:pt x="522" y="468"/>
                </a:lnTo>
                <a:lnTo>
                  <a:pt x="524" y="462"/>
                </a:lnTo>
                <a:lnTo>
                  <a:pt x="524" y="460"/>
                </a:lnTo>
                <a:lnTo>
                  <a:pt x="526" y="458"/>
                </a:lnTo>
                <a:lnTo>
                  <a:pt x="534" y="450"/>
                </a:lnTo>
                <a:lnTo>
                  <a:pt x="534" y="440"/>
                </a:lnTo>
                <a:lnTo>
                  <a:pt x="530" y="438"/>
                </a:lnTo>
                <a:lnTo>
                  <a:pt x="530" y="440"/>
                </a:lnTo>
                <a:lnTo>
                  <a:pt x="530" y="444"/>
                </a:lnTo>
                <a:lnTo>
                  <a:pt x="530" y="448"/>
                </a:lnTo>
                <a:lnTo>
                  <a:pt x="526" y="450"/>
                </a:lnTo>
                <a:lnTo>
                  <a:pt x="524" y="448"/>
                </a:lnTo>
                <a:lnTo>
                  <a:pt x="512" y="432"/>
                </a:lnTo>
                <a:lnTo>
                  <a:pt x="498" y="432"/>
                </a:lnTo>
                <a:lnTo>
                  <a:pt x="486" y="426"/>
                </a:lnTo>
                <a:lnTo>
                  <a:pt x="480" y="422"/>
                </a:lnTo>
                <a:lnTo>
                  <a:pt x="482" y="420"/>
                </a:lnTo>
                <a:lnTo>
                  <a:pt x="478" y="414"/>
                </a:lnTo>
                <a:lnTo>
                  <a:pt x="470" y="410"/>
                </a:lnTo>
                <a:lnTo>
                  <a:pt x="454" y="406"/>
                </a:lnTo>
                <a:lnTo>
                  <a:pt x="438" y="400"/>
                </a:lnTo>
                <a:lnTo>
                  <a:pt x="432" y="398"/>
                </a:lnTo>
                <a:lnTo>
                  <a:pt x="430" y="402"/>
                </a:lnTo>
                <a:lnTo>
                  <a:pt x="432" y="404"/>
                </a:lnTo>
                <a:lnTo>
                  <a:pt x="434" y="408"/>
                </a:lnTo>
                <a:lnTo>
                  <a:pt x="438" y="410"/>
                </a:lnTo>
                <a:lnTo>
                  <a:pt x="442" y="410"/>
                </a:lnTo>
                <a:lnTo>
                  <a:pt x="446" y="410"/>
                </a:lnTo>
                <a:lnTo>
                  <a:pt x="450" y="414"/>
                </a:lnTo>
                <a:lnTo>
                  <a:pt x="448" y="428"/>
                </a:lnTo>
                <a:lnTo>
                  <a:pt x="450" y="438"/>
                </a:lnTo>
                <a:lnTo>
                  <a:pt x="448" y="442"/>
                </a:lnTo>
                <a:lnTo>
                  <a:pt x="442" y="448"/>
                </a:lnTo>
                <a:lnTo>
                  <a:pt x="440" y="450"/>
                </a:lnTo>
                <a:lnTo>
                  <a:pt x="432" y="454"/>
                </a:lnTo>
                <a:lnTo>
                  <a:pt x="430" y="456"/>
                </a:lnTo>
                <a:lnTo>
                  <a:pt x="428" y="456"/>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48" name="Freeform 455"/>
          <p:cNvSpPr>
            <a:spLocks/>
          </p:cNvSpPr>
          <p:nvPr/>
        </p:nvSpPr>
        <p:spPr bwMode="auto">
          <a:xfrm>
            <a:off x="5141913" y="4933950"/>
            <a:ext cx="53975" cy="31750"/>
          </a:xfrm>
          <a:custGeom>
            <a:avLst/>
            <a:gdLst>
              <a:gd name="T0" fmla="*/ 34 w 34"/>
              <a:gd name="T1" fmla="*/ 10 h 20"/>
              <a:gd name="T2" fmla="*/ 30 w 34"/>
              <a:gd name="T3" fmla="*/ 18 h 20"/>
              <a:gd name="T4" fmla="*/ 22 w 34"/>
              <a:gd name="T5" fmla="*/ 20 h 20"/>
              <a:gd name="T6" fmla="*/ 6 w 34"/>
              <a:gd name="T7" fmla="*/ 12 h 20"/>
              <a:gd name="T8" fmla="*/ 2 w 34"/>
              <a:gd name="T9" fmla="*/ 10 h 20"/>
              <a:gd name="T10" fmla="*/ 0 w 34"/>
              <a:gd name="T11" fmla="*/ 10 h 20"/>
              <a:gd name="T12" fmla="*/ 0 w 34"/>
              <a:gd name="T13" fmla="*/ 8 h 20"/>
              <a:gd name="T14" fmla="*/ 2 w 34"/>
              <a:gd name="T15" fmla="*/ 6 h 20"/>
              <a:gd name="T16" fmla="*/ 4 w 34"/>
              <a:gd name="T17" fmla="*/ 4 h 20"/>
              <a:gd name="T18" fmla="*/ 12 w 34"/>
              <a:gd name="T19" fmla="*/ 0 h 20"/>
              <a:gd name="T20" fmla="*/ 14 w 34"/>
              <a:gd name="T21" fmla="*/ 0 h 20"/>
              <a:gd name="T22" fmla="*/ 18 w 34"/>
              <a:gd name="T23" fmla="*/ 2 h 20"/>
              <a:gd name="T24" fmla="*/ 20 w 34"/>
              <a:gd name="T25" fmla="*/ 2 h 20"/>
              <a:gd name="T26" fmla="*/ 32 w 34"/>
              <a:gd name="T27" fmla="*/ 8 h 20"/>
              <a:gd name="T28" fmla="*/ 34 w 34"/>
              <a:gd name="T2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0">
                <a:moveTo>
                  <a:pt x="34" y="10"/>
                </a:moveTo>
                <a:lnTo>
                  <a:pt x="30" y="18"/>
                </a:lnTo>
                <a:lnTo>
                  <a:pt x="22" y="20"/>
                </a:lnTo>
                <a:lnTo>
                  <a:pt x="6" y="12"/>
                </a:lnTo>
                <a:lnTo>
                  <a:pt x="2" y="10"/>
                </a:lnTo>
                <a:lnTo>
                  <a:pt x="0" y="10"/>
                </a:lnTo>
                <a:lnTo>
                  <a:pt x="0" y="8"/>
                </a:lnTo>
                <a:lnTo>
                  <a:pt x="2" y="6"/>
                </a:lnTo>
                <a:lnTo>
                  <a:pt x="4" y="4"/>
                </a:lnTo>
                <a:lnTo>
                  <a:pt x="12" y="0"/>
                </a:lnTo>
                <a:lnTo>
                  <a:pt x="14" y="0"/>
                </a:lnTo>
                <a:lnTo>
                  <a:pt x="18" y="2"/>
                </a:lnTo>
                <a:lnTo>
                  <a:pt x="20" y="2"/>
                </a:lnTo>
                <a:lnTo>
                  <a:pt x="32" y="8"/>
                </a:lnTo>
                <a:lnTo>
                  <a:pt x="34" y="1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49" name="Group 456"/>
          <p:cNvGrpSpPr>
            <a:grpSpLocks/>
          </p:cNvGrpSpPr>
          <p:nvPr/>
        </p:nvGrpSpPr>
        <p:grpSpPr bwMode="auto">
          <a:xfrm>
            <a:off x="5851528" y="4500565"/>
            <a:ext cx="1477963" cy="1109663"/>
            <a:chOff x="3819" y="2835"/>
            <a:chExt cx="931" cy="699"/>
          </a:xfrm>
          <a:solidFill>
            <a:schemeClr val="bg2">
              <a:lumMod val="90000"/>
            </a:schemeClr>
          </a:solidFill>
        </p:grpSpPr>
        <p:sp>
          <p:nvSpPr>
            <p:cNvPr id="250" name="Freeform 457"/>
            <p:cNvSpPr>
              <a:spLocks/>
            </p:cNvSpPr>
            <p:nvPr/>
          </p:nvSpPr>
          <p:spPr bwMode="auto">
            <a:xfrm>
              <a:off x="3819" y="2835"/>
              <a:ext cx="912" cy="654"/>
            </a:xfrm>
            <a:custGeom>
              <a:avLst/>
              <a:gdLst>
                <a:gd name="T0" fmla="*/ 692 w 912"/>
                <a:gd name="T1" fmla="*/ 508 h 654"/>
                <a:gd name="T2" fmla="*/ 696 w 912"/>
                <a:gd name="T3" fmla="*/ 492 h 654"/>
                <a:gd name="T4" fmla="*/ 678 w 912"/>
                <a:gd name="T5" fmla="*/ 452 h 654"/>
                <a:gd name="T6" fmla="*/ 648 w 912"/>
                <a:gd name="T7" fmla="*/ 470 h 654"/>
                <a:gd name="T8" fmla="*/ 606 w 912"/>
                <a:gd name="T9" fmla="*/ 410 h 654"/>
                <a:gd name="T10" fmla="*/ 606 w 912"/>
                <a:gd name="T11" fmla="*/ 380 h 654"/>
                <a:gd name="T12" fmla="*/ 614 w 912"/>
                <a:gd name="T13" fmla="*/ 346 h 654"/>
                <a:gd name="T14" fmla="*/ 594 w 912"/>
                <a:gd name="T15" fmla="*/ 372 h 654"/>
                <a:gd name="T16" fmla="*/ 566 w 912"/>
                <a:gd name="T17" fmla="*/ 356 h 654"/>
                <a:gd name="T18" fmla="*/ 574 w 912"/>
                <a:gd name="T19" fmla="*/ 304 h 654"/>
                <a:gd name="T20" fmla="*/ 574 w 912"/>
                <a:gd name="T21" fmla="*/ 242 h 654"/>
                <a:gd name="T22" fmla="*/ 546 w 912"/>
                <a:gd name="T23" fmla="*/ 206 h 654"/>
                <a:gd name="T24" fmla="*/ 480 w 912"/>
                <a:gd name="T25" fmla="*/ 174 h 654"/>
                <a:gd name="T26" fmla="*/ 452 w 912"/>
                <a:gd name="T27" fmla="*/ 142 h 654"/>
                <a:gd name="T28" fmla="*/ 410 w 912"/>
                <a:gd name="T29" fmla="*/ 118 h 654"/>
                <a:gd name="T30" fmla="*/ 358 w 912"/>
                <a:gd name="T31" fmla="*/ 136 h 654"/>
                <a:gd name="T32" fmla="*/ 360 w 912"/>
                <a:gd name="T33" fmla="*/ 140 h 654"/>
                <a:gd name="T34" fmla="*/ 326 w 912"/>
                <a:gd name="T35" fmla="*/ 160 h 654"/>
                <a:gd name="T36" fmla="*/ 294 w 912"/>
                <a:gd name="T37" fmla="*/ 172 h 654"/>
                <a:gd name="T38" fmla="*/ 256 w 912"/>
                <a:gd name="T39" fmla="*/ 172 h 654"/>
                <a:gd name="T40" fmla="*/ 260 w 912"/>
                <a:gd name="T41" fmla="*/ 176 h 654"/>
                <a:gd name="T42" fmla="*/ 236 w 912"/>
                <a:gd name="T43" fmla="*/ 140 h 654"/>
                <a:gd name="T44" fmla="*/ 248 w 912"/>
                <a:gd name="T45" fmla="*/ 142 h 654"/>
                <a:gd name="T46" fmla="*/ 212 w 912"/>
                <a:gd name="T47" fmla="*/ 112 h 654"/>
                <a:gd name="T48" fmla="*/ 216 w 912"/>
                <a:gd name="T49" fmla="*/ 128 h 654"/>
                <a:gd name="T50" fmla="*/ 180 w 912"/>
                <a:gd name="T51" fmla="*/ 118 h 654"/>
                <a:gd name="T52" fmla="*/ 170 w 912"/>
                <a:gd name="T53" fmla="*/ 108 h 654"/>
                <a:gd name="T54" fmla="*/ 110 w 912"/>
                <a:gd name="T55" fmla="*/ 108 h 654"/>
                <a:gd name="T56" fmla="*/ 60 w 912"/>
                <a:gd name="T57" fmla="*/ 120 h 654"/>
                <a:gd name="T58" fmla="*/ 78 w 912"/>
                <a:gd name="T59" fmla="*/ 106 h 654"/>
                <a:gd name="T60" fmla="*/ 46 w 912"/>
                <a:gd name="T61" fmla="*/ 122 h 654"/>
                <a:gd name="T62" fmla="*/ 26 w 912"/>
                <a:gd name="T63" fmla="*/ 130 h 654"/>
                <a:gd name="T64" fmla="*/ 26 w 912"/>
                <a:gd name="T65" fmla="*/ 98 h 654"/>
                <a:gd name="T66" fmla="*/ 16 w 912"/>
                <a:gd name="T67" fmla="*/ 80 h 654"/>
                <a:gd name="T68" fmla="*/ 34 w 912"/>
                <a:gd name="T69" fmla="*/ 46 h 654"/>
                <a:gd name="T70" fmla="*/ 184 w 912"/>
                <a:gd name="T71" fmla="*/ 32 h 654"/>
                <a:gd name="T72" fmla="*/ 280 w 912"/>
                <a:gd name="T73" fmla="*/ 22 h 654"/>
                <a:gd name="T74" fmla="*/ 370 w 912"/>
                <a:gd name="T75" fmla="*/ 48 h 654"/>
                <a:gd name="T76" fmla="*/ 574 w 912"/>
                <a:gd name="T77" fmla="*/ 34 h 654"/>
                <a:gd name="T78" fmla="*/ 604 w 912"/>
                <a:gd name="T79" fmla="*/ 56 h 654"/>
                <a:gd name="T80" fmla="*/ 602 w 912"/>
                <a:gd name="T81" fmla="*/ 10 h 654"/>
                <a:gd name="T82" fmla="*/ 654 w 912"/>
                <a:gd name="T83" fmla="*/ 6 h 654"/>
                <a:gd name="T84" fmla="*/ 680 w 912"/>
                <a:gd name="T85" fmla="*/ 42 h 654"/>
                <a:gd name="T86" fmla="*/ 700 w 912"/>
                <a:gd name="T87" fmla="*/ 96 h 654"/>
                <a:gd name="T88" fmla="*/ 768 w 912"/>
                <a:gd name="T89" fmla="*/ 200 h 654"/>
                <a:gd name="T90" fmla="*/ 812 w 912"/>
                <a:gd name="T91" fmla="*/ 252 h 654"/>
                <a:gd name="T92" fmla="*/ 810 w 912"/>
                <a:gd name="T93" fmla="*/ 284 h 654"/>
                <a:gd name="T94" fmla="*/ 830 w 912"/>
                <a:gd name="T95" fmla="*/ 312 h 654"/>
                <a:gd name="T96" fmla="*/ 810 w 912"/>
                <a:gd name="T97" fmla="*/ 290 h 654"/>
                <a:gd name="T98" fmla="*/ 806 w 912"/>
                <a:gd name="T99" fmla="*/ 248 h 654"/>
                <a:gd name="T100" fmla="*/ 780 w 912"/>
                <a:gd name="T101" fmla="*/ 228 h 654"/>
                <a:gd name="T102" fmla="*/ 794 w 912"/>
                <a:gd name="T103" fmla="*/ 268 h 654"/>
                <a:gd name="T104" fmla="*/ 844 w 912"/>
                <a:gd name="T105" fmla="*/ 340 h 654"/>
                <a:gd name="T106" fmla="*/ 890 w 912"/>
                <a:gd name="T107" fmla="*/ 408 h 654"/>
                <a:gd name="T108" fmla="*/ 908 w 912"/>
                <a:gd name="T109" fmla="*/ 472 h 654"/>
                <a:gd name="T110" fmla="*/ 900 w 912"/>
                <a:gd name="T111" fmla="*/ 588 h 654"/>
                <a:gd name="T112" fmla="*/ 894 w 912"/>
                <a:gd name="T113" fmla="*/ 632 h 654"/>
                <a:gd name="T114" fmla="*/ 868 w 912"/>
                <a:gd name="T115" fmla="*/ 636 h 654"/>
                <a:gd name="T116" fmla="*/ 808 w 912"/>
                <a:gd name="T117" fmla="*/ 640 h 654"/>
                <a:gd name="T118" fmla="*/ 836 w 912"/>
                <a:gd name="T119" fmla="*/ 634 h 654"/>
                <a:gd name="T120" fmla="*/ 802 w 912"/>
                <a:gd name="T121" fmla="*/ 612 h 654"/>
                <a:gd name="T122" fmla="*/ 736 w 912"/>
                <a:gd name="T123" fmla="*/ 568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2" h="654">
                  <a:moveTo>
                    <a:pt x="722" y="550"/>
                  </a:moveTo>
                  <a:lnTo>
                    <a:pt x="718" y="550"/>
                  </a:lnTo>
                  <a:lnTo>
                    <a:pt x="716" y="544"/>
                  </a:lnTo>
                  <a:lnTo>
                    <a:pt x="716" y="542"/>
                  </a:lnTo>
                  <a:lnTo>
                    <a:pt x="710" y="520"/>
                  </a:lnTo>
                  <a:lnTo>
                    <a:pt x="702" y="510"/>
                  </a:lnTo>
                  <a:lnTo>
                    <a:pt x="692" y="508"/>
                  </a:lnTo>
                  <a:lnTo>
                    <a:pt x="694" y="504"/>
                  </a:lnTo>
                  <a:lnTo>
                    <a:pt x="698" y="502"/>
                  </a:lnTo>
                  <a:lnTo>
                    <a:pt x="696" y="500"/>
                  </a:lnTo>
                  <a:lnTo>
                    <a:pt x="708" y="478"/>
                  </a:lnTo>
                  <a:lnTo>
                    <a:pt x="698" y="484"/>
                  </a:lnTo>
                  <a:lnTo>
                    <a:pt x="696" y="490"/>
                  </a:lnTo>
                  <a:lnTo>
                    <a:pt x="696" y="492"/>
                  </a:lnTo>
                  <a:lnTo>
                    <a:pt x="694" y="500"/>
                  </a:lnTo>
                  <a:lnTo>
                    <a:pt x="686" y="502"/>
                  </a:lnTo>
                  <a:lnTo>
                    <a:pt x="680" y="500"/>
                  </a:lnTo>
                  <a:lnTo>
                    <a:pt x="676" y="484"/>
                  </a:lnTo>
                  <a:lnTo>
                    <a:pt x="676" y="482"/>
                  </a:lnTo>
                  <a:lnTo>
                    <a:pt x="676" y="466"/>
                  </a:lnTo>
                  <a:lnTo>
                    <a:pt x="678" y="452"/>
                  </a:lnTo>
                  <a:lnTo>
                    <a:pt x="668" y="454"/>
                  </a:lnTo>
                  <a:lnTo>
                    <a:pt x="658" y="458"/>
                  </a:lnTo>
                  <a:lnTo>
                    <a:pt x="662" y="464"/>
                  </a:lnTo>
                  <a:lnTo>
                    <a:pt x="666" y="470"/>
                  </a:lnTo>
                  <a:lnTo>
                    <a:pt x="666" y="474"/>
                  </a:lnTo>
                  <a:lnTo>
                    <a:pt x="648" y="472"/>
                  </a:lnTo>
                  <a:lnTo>
                    <a:pt x="648" y="470"/>
                  </a:lnTo>
                  <a:lnTo>
                    <a:pt x="638" y="460"/>
                  </a:lnTo>
                  <a:lnTo>
                    <a:pt x="636" y="458"/>
                  </a:lnTo>
                  <a:lnTo>
                    <a:pt x="630" y="452"/>
                  </a:lnTo>
                  <a:lnTo>
                    <a:pt x="626" y="444"/>
                  </a:lnTo>
                  <a:lnTo>
                    <a:pt x="614" y="422"/>
                  </a:lnTo>
                  <a:lnTo>
                    <a:pt x="612" y="418"/>
                  </a:lnTo>
                  <a:lnTo>
                    <a:pt x="606" y="410"/>
                  </a:lnTo>
                  <a:lnTo>
                    <a:pt x="606" y="408"/>
                  </a:lnTo>
                  <a:lnTo>
                    <a:pt x="596" y="404"/>
                  </a:lnTo>
                  <a:lnTo>
                    <a:pt x="598" y="402"/>
                  </a:lnTo>
                  <a:lnTo>
                    <a:pt x="604" y="398"/>
                  </a:lnTo>
                  <a:lnTo>
                    <a:pt x="604" y="392"/>
                  </a:lnTo>
                  <a:lnTo>
                    <a:pt x="600" y="392"/>
                  </a:lnTo>
                  <a:lnTo>
                    <a:pt x="606" y="380"/>
                  </a:lnTo>
                  <a:lnTo>
                    <a:pt x="606" y="378"/>
                  </a:lnTo>
                  <a:lnTo>
                    <a:pt x="612" y="368"/>
                  </a:lnTo>
                  <a:lnTo>
                    <a:pt x="616" y="366"/>
                  </a:lnTo>
                  <a:lnTo>
                    <a:pt x="618" y="362"/>
                  </a:lnTo>
                  <a:lnTo>
                    <a:pt x="620" y="358"/>
                  </a:lnTo>
                  <a:lnTo>
                    <a:pt x="616" y="350"/>
                  </a:lnTo>
                  <a:lnTo>
                    <a:pt x="614" y="346"/>
                  </a:lnTo>
                  <a:lnTo>
                    <a:pt x="612" y="344"/>
                  </a:lnTo>
                  <a:lnTo>
                    <a:pt x="582" y="338"/>
                  </a:lnTo>
                  <a:lnTo>
                    <a:pt x="582" y="350"/>
                  </a:lnTo>
                  <a:lnTo>
                    <a:pt x="590" y="354"/>
                  </a:lnTo>
                  <a:lnTo>
                    <a:pt x="594" y="354"/>
                  </a:lnTo>
                  <a:lnTo>
                    <a:pt x="596" y="360"/>
                  </a:lnTo>
                  <a:lnTo>
                    <a:pt x="594" y="372"/>
                  </a:lnTo>
                  <a:lnTo>
                    <a:pt x="594" y="376"/>
                  </a:lnTo>
                  <a:lnTo>
                    <a:pt x="584" y="382"/>
                  </a:lnTo>
                  <a:lnTo>
                    <a:pt x="584" y="378"/>
                  </a:lnTo>
                  <a:lnTo>
                    <a:pt x="570" y="364"/>
                  </a:lnTo>
                  <a:lnTo>
                    <a:pt x="568" y="362"/>
                  </a:lnTo>
                  <a:lnTo>
                    <a:pt x="568" y="360"/>
                  </a:lnTo>
                  <a:lnTo>
                    <a:pt x="566" y="356"/>
                  </a:lnTo>
                  <a:lnTo>
                    <a:pt x="568" y="350"/>
                  </a:lnTo>
                  <a:lnTo>
                    <a:pt x="568" y="354"/>
                  </a:lnTo>
                  <a:lnTo>
                    <a:pt x="570" y="350"/>
                  </a:lnTo>
                  <a:lnTo>
                    <a:pt x="572" y="346"/>
                  </a:lnTo>
                  <a:lnTo>
                    <a:pt x="572" y="334"/>
                  </a:lnTo>
                  <a:lnTo>
                    <a:pt x="572" y="314"/>
                  </a:lnTo>
                  <a:lnTo>
                    <a:pt x="574" y="304"/>
                  </a:lnTo>
                  <a:lnTo>
                    <a:pt x="578" y="290"/>
                  </a:lnTo>
                  <a:lnTo>
                    <a:pt x="578" y="276"/>
                  </a:lnTo>
                  <a:lnTo>
                    <a:pt x="576" y="258"/>
                  </a:lnTo>
                  <a:lnTo>
                    <a:pt x="574" y="252"/>
                  </a:lnTo>
                  <a:lnTo>
                    <a:pt x="574" y="250"/>
                  </a:lnTo>
                  <a:lnTo>
                    <a:pt x="570" y="246"/>
                  </a:lnTo>
                  <a:lnTo>
                    <a:pt x="574" y="242"/>
                  </a:lnTo>
                  <a:lnTo>
                    <a:pt x="574" y="240"/>
                  </a:lnTo>
                  <a:lnTo>
                    <a:pt x="574" y="236"/>
                  </a:lnTo>
                  <a:lnTo>
                    <a:pt x="572" y="236"/>
                  </a:lnTo>
                  <a:lnTo>
                    <a:pt x="558" y="224"/>
                  </a:lnTo>
                  <a:lnTo>
                    <a:pt x="554" y="216"/>
                  </a:lnTo>
                  <a:lnTo>
                    <a:pt x="550" y="206"/>
                  </a:lnTo>
                  <a:lnTo>
                    <a:pt x="546" y="206"/>
                  </a:lnTo>
                  <a:lnTo>
                    <a:pt x="534" y="206"/>
                  </a:lnTo>
                  <a:lnTo>
                    <a:pt x="530" y="206"/>
                  </a:lnTo>
                  <a:lnTo>
                    <a:pt x="518" y="202"/>
                  </a:lnTo>
                  <a:lnTo>
                    <a:pt x="514" y="198"/>
                  </a:lnTo>
                  <a:lnTo>
                    <a:pt x="500" y="182"/>
                  </a:lnTo>
                  <a:lnTo>
                    <a:pt x="484" y="174"/>
                  </a:lnTo>
                  <a:lnTo>
                    <a:pt x="480" y="174"/>
                  </a:lnTo>
                  <a:lnTo>
                    <a:pt x="478" y="172"/>
                  </a:lnTo>
                  <a:lnTo>
                    <a:pt x="476" y="166"/>
                  </a:lnTo>
                  <a:lnTo>
                    <a:pt x="472" y="156"/>
                  </a:lnTo>
                  <a:lnTo>
                    <a:pt x="468" y="156"/>
                  </a:lnTo>
                  <a:lnTo>
                    <a:pt x="460" y="152"/>
                  </a:lnTo>
                  <a:lnTo>
                    <a:pt x="454" y="146"/>
                  </a:lnTo>
                  <a:lnTo>
                    <a:pt x="452" y="142"/>
                  </a:lnTo>
                  <a:lnTo>
                    <a:pt x="446" y="134"/>
                  </a:lnTo>
                  <a:lnTo>
                    <a:pt x="442" y="132"/>
                  </a:lnTo>
                  <a:lnTo>
                    <a:pt x="434" y="128"/>
                  </a:lnTo>
                  <a:lnTo>
                    <a:pt x="428" y="126"/>
                  </a:lnTo>
                  <a:lnTo>
                    <a:pt x="424" y="124"/>
                  </a:lnTo>
                  <a:lnTo>
                    <a:pt x="416" y="122"/>
                  </a:lnTo>
                  <a:lnTo>
                    <a:pt x="410" y="118"/>
                  </a:lnTo>
                  <a:lnTo>
                    <a:pt x="402" y="114"/>
                  </a:lnTo>
                  <a:lnTo>
                    <a:pt x="400" y="114"/>
                  </a:lnTo>
                  <a:lnTo>
                    <a:pt x="380" y="116"/>
                  </a:lnTo>
                  <a:lnTo>
                    <a:pt x="374" y="118"/>
                  </a:lnTo>
                  <a:lnTo>
                    <a:pt x="368" y="122"/>
                  </a:lnTo>
                  <a:lnTo>
                    <a:pt x="354" y="132"/>
                  </a:lnTo>
                  <a:lnTo>
                    <a:pt x="358" y="136"/>
                  </a:lnTo>
                  <a:lnTo>
                    <a:pt x="360" y="136"/>
                  </a:lnTo>
                  <a:lnTo>
                    <a:pt x="362" y="136"/>
                  </a:lnTo>
                  <a:lnTo>
                    <a:pt x="370" y="136"/>
                  </a:lnTo>
                  <a:lnTo>
                    <a:pt x="370" y="140"/>
                  </a:lnTo>
                  <a:lnTo>
                    <a:pt x="368" y="142"/>
                  </a:lnTo>
                  <a:lnTo>
                    <a:pt x="366" y="142"/>
                  </a:lnTo>
                  <a:lnTo>
                    <a:pt x="360" y="140"/>
                  </a:lnTo>
                  <a:lnTo>
                    <a:pt x="358" y="140"/>
                  </a:lnTo>
                  <a:lnTo>
                    <a:pt x="350" y="142"/>
                  </a:lnTo>
                  <a:lnTo>
                    <a:pt x="346" y="144"/>
                  </a:lnTo>
                  <a:lnTo>
                    <a:pt x="344" y="146"/>
                  </a:lnTo>
                  <a:lnTo>
                    <a:pt x="336" y="152"/>
                  </a:lnTo>
                  <a:lnTo>
                    <a:pt x="328" y="158"/>
                  </a:lnTo>
                  <a:lnTo>
                    <a:pt x="326" y="160"/>
                  </a:lnTo>
                  <a:lnTo>
                    <a:pt x="318" y="166"/>
                  </a:lnTo>
                  <a:lnTo>
                    <a:pt x="314" y="168"/>
                  </a:lnTo>
                  <a:lnTo>
                    <a:pt x="312" y="166"/>
                  </a:lnTo>
                  <a:lnTo>
                    <a:pt x="314" y="160"/>
                  </a:lnTo>
                  <a:lnTo>
                    <a:pt x="308" y="164"/>
                  </a:lnTo>
                  <a:lnTo>
                    <a:pt x="302" y="170"/>
                  </a:lnTo>
                  <a:lnTo>
                    <a:pt x="294" y="172"/>
                  </a:lnTo>
                  <a:lnTo>
                    <a:pt x="278" y="176"/>
                  </a:lnTo>
                  <a:lnTo>
                    <a:pt x="268" y="178"/>
                  </a:lnTo>
                  <a:lnTo>
                    <a:pt x="264" y="180"/>
                  </a:lnTo>
                  <a:lnTo>
                    <a:pt x="262" y="180"/>
                  </a:lnTo>
                  <a:lnTo>
                    <a:pt x="260" y="180"/>
                  </a:lnTo>
                  <a:lnTo>
                    <a:pt x="258" y="176"/>
                  </a:lnTo>
                  <a:lnTo>
                    <a:pt x="256" y="172"/>
                  </a:lnTo>
                  <a:lnTo>
                    <a:pt x="254" y="168"/>
                  </a:lnTo>
                  <a:lnTo>
                    <a:pt x="254" y="164"/>
                  </a:lnTo>
                  <a:lnTo>
                    <a:pt x="254" y="158"/>
                  </a:lnTo>
                  <a:lnTo>
                    <a:pt x="254" y="164"/>
                  </a:lnTo>
                  <a:lnTo>
                    <a:pt x="256" y="168"/>
                  </a:lnTo>
                  <a:lnTo>
                    <a:pt x="258" y="174"/>
                  </a:lnTo>
                  <a:lnTo>
                    <a:pt x="260" y="176"/>
                  </a:lnTo>
                  <a:lnTo>
                    <a:pt x="264" y="180"/>
                  </a:lnTo>
                  <a:lnTo>
                    <a:pt x="266" y="176"/>
                  </a:lnTo>
                  <a:lnTo>
                    <a:pt x="266" y="172"/>
                  </a:lnTo>
                  <a:lnTo>
                    <a:pt x="264" y="164"/>
                  </a:lnTo>
                  <a:lnTo>
                    <a:pt x="258" y="154"/>
                  </a:lnTo>
                  <a:lnTo>
                    <a:pt x="254" y="152"/>
                  </a:lnTo>
                  <a:lnTo>
                    <a:pt x="236" y="140"/>
                  </a:lnTo>
                  <a:lnTo>
                    <a:pt x="228" y="138"/>
                  </a:lnTo>
                  <a:lnTo>
                    <a:pt x="226" y="134"/>
                  </a:lnTo>
                  <a:lnTo>
                    <a:pt x="230" y="134"/>
                  </a:lnTo>
                  <a:lnTo>
                    <a:pt x="234" y="136"/>
                  </a:lnTo>
                  <a:lnTo>
                    <a:pt x="238" y="138"/>
                  </a:lnTo>
                  <a:lnTo>
                    <a:pt x="244" y="140"/>
                  </a:lnTo>
                  <a:lnTo>
                    <a:pt x="248" y="142"/>
                  </a:lnTo>
                  <a:lnTo>
                    <a:pt x="254" y="138"/>
                  </a:lnTo>
                  <a:lnTo>
                    <a:pt x="250" y="136"/>
                  </a:lnTo>
                  <a:lnTo>
                    <a:pt x="248" y="138"/>
                  </a:lnTo>
                  <a:lnTo>
                    <a:pt x="224" y="128"/>
                  </a:lnTo>
                  <a:lnTo>
                    <a:pt x="218" y="124"/>
                  </a:lnTo>
                  <a:lnTo>
                    <a:pt x="220" y="118"/>
                  </a:lnTo>
                  <a:lnTo>
                    <a:pt x="212" y="112"/>
                  </a:lnTo>
                  <a:lnTo>
                    <a:pt x="200" y="116"/>
                  </a:lnTo>
                  <a:lnTo>
                    <a:pt x="200" y="120"/>
                  </a:lnTo>
                  <a:lnTo>
                    <a:pt x="202" y="122"/>
                  </a:lnTo>
                  <a:lnTo>
                    <a:pt x="206" y="120"/>
                  </a:lnTo>
                  <a:lnTo>
                    <a:pt x="210" y="120"/>
                  </a:lnTo>
                  <a:lnTo>
                    <a:pt x="212" y="124"/>
                  </a:lnTo>
                  <a:lnTo>
                    <a:pt x="216" y="128"/>
                  </a:lnTo>
                  <a:lnTo>
                    <a:pt x="216" y="132"/>
                  </a:lnTo>
                  <a:lnTo>
                    <a:pt x="210" y="128"/>
                  </a:lnTo>
                  <a:lnTo>
                    <a:pt x="202" y="126"/>
                  </a:lnTo>
                  <a:lnTo>
                    <a:pt x="198" y="124"/>
                  </a:lnTo>
                  <a:lnTo>
                    <a:pt x="194" y="122"/>
                  </a:lnTo>
                  <a:lnTo>
                    <a:pt x="192" y="122"/>
                  </a:lnTo>
                  <a:lnTo>
                    <a:pt x="180" y="118"/>
                  </a:lnTo>
                  <a:lnTo>
                    <a:pt x="174" y="116"/>
                  </a:lnTo>
                  <a:lnTo>
                    <a:pt x="166" y="114"/>
                  </a:lnTo>
                  <a:lnTo>
                    <a:pt x="156" y="110"/>
                  </a:lnTo>
                  <a:lnTo>
                    <a:pt x="148" y="110"/>
                  </a:lnTo>
                  <a:lnTo>
                    <a:pt x="146" y="110"/>
                  </a:lnTo>
                  <a:lnTo>
                    <a:pt x="164" y="106"/>
                  </a:lnTo>
                  <a:lnTo>
                    <a:pt x="170" y="108"/>
                  </a:lnTo>
                  <a:lnTo>
                    <a:pt x="168" y="102"/>
                  </a:lnTo>
                  <a:lnTo>
                    <a:pt x="160" y="98"/>
                  </a:lnTo>
                  <a:lnTo>
                    <a:pt x="152" y="96"/>
                  </a:lnTo>
                  <a:lnTo>
                    <a:pt x="134" y="98"/>
                  </a:lnTo>
                  <a:lnTo>
                    <a:pt x="128" y="100"/>
                  </a:lnTo>
                  <a:lnTo>
                    <a:pt x="116" y="108"/>
                  </a:lnTo>
                  <a:lnTo>
                    <a:pt x="110" y="108"/>
                  </a:lnTo>
                  <a:lnTo>
                    <a:pt x="104" y="110"/>
                  </a:lnTo>
                  <a:lnTo>
                    <a:pt x="98" y="110"/>
                  </a:lnTo>
                  <a:lnTo>
                    <a:pt x="82" y="114"/>
                  </a:lnTo>
                  <a:lnTo>
                    <a:pt x="76" y="114"/>
                  </a:lnTo>
                  <a:lnTo>
                    <a:pt x="66" y="118"/>
                  </a:lnTo>
                  <a:lnTo>
                    <a:pt x="64" y="118"/>
                  </a:lnTo>
                  <a:lnTo>
                    <a:pt x="60" y="120"/>
                  </a:lnTo>
                  <a:lnTo>
                    <a:pt x="56" y="120"/>
                  </a:lnTo>
                  <a:lnTo>
                    <a:pt x="62" y="116"/>
                  </a:lnTo>
                  <a:lnTo>
                    <a:pt x="64" y="116"/>
                  </a:lnTo>
                  <a:lnTo>
                    <a:pt x="72" y="114"/>
                  </a:lnTo>
                  <a:lnTo>
                    <a:pt x="74" y="112"/>
                  </a:lnTo>
                  <a:lnTo>
                    <a:pt x="80" y="108"/>
                  </a:lnTo>
                  <a:lnTo>
                    <a:pt x="78" y="106"/>
                  </a:lnTo>
                  <a:lnTo>
                    <a:pt x="72" y="100"/>
                  </a:lnTo>
                  <a:lnTo>
                    <a:pt x="62" y="100"/>
                  </a:lnTo>
                  <a:lnTo>
                    <a:pt x="54" y="102"/>
                  </a:lnTo>
                  <a:lnTo>
                    <a:pt x="56" y="104"/>
                  </a:lnTo>
                  <a:lnTo>
                    <a:pt x="56" y="108"/>
                  </a:lnTo>
                  <a:lnTo>
                    <a:pt x="54" y="112"/>
                  </a:lnTo>
                  <a:lnTo>
                    <a:pt x="46" y="122"/>
                  </a:lnTo>
                  <a:lnTo>
                    <a:pt x="42" y="124"/>
                  </a:lnTo>
                  <a:lnTo>
                    <a:pt x="42" y="126"/>
                  </a:lnTo>
                  <a:lnTo>
                    <a:pt x="38" y="128"/>
                  </a:lnTo>
                  <a:lnTo>
                    <a:pt x="26" y="132"/>
                  </a:lnTo>
                  <a:lnTo>
                    <a:pt x="20" y="134"/>
                  </a:lnTo>
                  <a:lnTo>
                    <a:pt x="20" y="130"/>
                  </a:lnTo>
                  <a:lnTo>
                    <a:pt x="26" y="130"/>
                  </a:lnTo>
                  <a:lnTo>
                    <a:pt x="30" y="126"/>
                  </a:lnTo>
                  <a:lnTo>
                    <a:pt x="36" y="114"/>
                  </a:lnTo>
                  <a:lnTo>
                    <a:pt x="34" y="110"/>
                  </a:lnTo>
                  <a:lnTo>
                    <a:pt x="28" y="110"/>
                  </a:lnTo>
                  <a:lnTo>
                    <a:pt x="24" y="104"/>
                  </a:lnTo>
                  <a:lnTo>
                    <a:pt x="24" y="100"/>
                  </a:lnTo>
                  <a:lnTo>
                    <a:pt x="26" y="98"/>
                  </a:lnTo>
                  <a:lnTo>
                    <a:pt x="28" y="94"/>
                  </a:lnTo>
                  <a:lnTo>
                    <a:pt x="28" y="90"/>
                  </a:lnTo>
                  <a:lnTo>
                    <a:pt x="28" y="88"/>
                  </a:lnTo>
                  <a:lnTo>
                    <a:pt x="26" y="86"/>
                  </a:lnTo>
                  <a:lnTo>
                    <a:pt x="22" y="84"/>
                  </a:lnTo>
                  <a:lnTo>
                    <a:pt x="18" y="82"/>
                  </a:lnTo>
                  <a:lnTo>
                    <a:pt x="16" y="80"/>
                  </a:lnTo>
                  <a:lnTo>
                    <a:pt x="12" y="80"/>
                  </a:lnTo>
                  <a:lnTo>
                    <a:pt x="0" y="66"/>
                  </a:lnTo>
                  <a:lnTo>
                    <a:pt x="2" y="50"/>
                  </a:lnTo>
                  <a:lnTo>
                    <a:pt x="6" y="48"/>
                  </a:lnTo>
                  <a:lnTo>
                    <a:pt x="12" y="48"/>
                  </a:lnTo>
                  <a:lnTo>
                    <a:pt x="28" y="48"/>
                  </a:lnTo>
                  <a:lnTo>
                    <a:pt x="34" y="46"/>
                  </a:lnTo>
                  <a:lnTo>
                    <a:pt x="40" y="46"/>
                  </a:lnTo>
                  <a:lnTo>
                    <a:pt x="52" y="44"/>
                  </a:lnTo>
                  <a:lnTo>
                    <a:pt x="62" y="44"/>
                  </a:lnTo>
                  <a:lnTo>
                    <a:pt x="86" y="42"/>
                  </a:lnTo>
                  <a:lnTo>
                    <a:pt x="100" y="40"/>
                  </a:lnTo>
                  <a:lnTo>
                    <a:pt x="126" y="38"/>
                  </a:lnTo>
                  <a:lnTo>
                    <a:pt x="184" y="32"/>
                  </a:lnTo>
                  <a:lnTo>
                    <a:pt x="204" y="30"/>
                  </a:lnTo>
                  <a:lnTo>
                    <a:pt x="216" y="28"/>
                  </a:lnTo>
                  <a:lnTo>
                    <a:pt x="230" y="28"/>
                  </a:lnTo>
                  <a:lnTo>
                    <a:pt x="246" y="26"/>
                  </a:lnTo>
                  <a:lnTo>
                    <a:pt x="254" y="24"/>
                  </a:lnTo>
                  <a:lnTo>
                    <a:pt x="278" y="22"/>
                  </a:lnTo>
                  <a:lnTo>
                    <a:pt x="280" y="22"/>
                  </a:lnTo>
                  <a:lnTo>
                    <a:pt x="286" y="30"/>
                  </a:lnTo>
                  <a:lnTo>
                    <a:pt x="292" y="44"/>
                  </a:lnTo>
                  <a:lnTo>
                    <a:pt x="294" y="48"/>
                  </a:lnTo>
                  <a:lnTo>
                    <a:pt x="300" y="52"/>
                  </a:lnTo>
                  <a:lnTo>
                    <a:pt x="340" y="50"/>
                  </a:lnTo>
                  <a:lnTo>
                    <a:pt x="346" y="50"/>
                  </a:lnTo>
                  <a:lnTo>
                    <a:pt x="370" y="48"/>
                  </a:lnTo>
                  <a:lnTo>
                    <a:pt x="424" y="44"/>
                  </a:lnTo>
                  <a:lnTo>
                    <a:pt x="460" y="42"/>
                  </a:lnTo>
                  <a:lnTo>
                    <a:pt x="498" y="40"/>
                  </a:lnTo>
                  <a:lnTo>
                    <a:pt x="510" y="38"/>
                  </a:lnTo>
                  <a:lnTo>
                    <a:pt x="548" y="36"/>
                  </a:lnTo>
                  <a:lnTo>
                    <a:pt x="560" y="36"/>
                  </a:lnTo>
                  <a:lnTo>
                    <a:pt x="574" y="34"/>
                  </a:lnTo>
                  <a:lnTo>
                    <a:pt x="584" y="34"/>
                  </a:lnTo>
                  <a:lnTo>
                    <a:pt x="590" y="44"/>
                  </a:lnTo>
                  <a:lnTo>
                    <a:pt x="590" y="48"/>
                  </a:lnTo>
                  <a:lnTo>
                    <a:pt x="590" y="50"/>
                  </a:lnTo>
                  <a:lnTo>
                    <a:pt x="592" y="56"/>
                  </a:lnTo>
                  <a:lnTo>
                    <a:pt x="594" y="56"/>
                  </a:lnTo>
                  <a:lnTo>
                    <a:pt x="604" y="56"/>
                  </a:lnTo>
                  <a:lnTo>
                    <a:pt x="608" y="54"/>
                  </a:lnTo>
                  <a:lnTo>
                    <a:pt x="608" y="34"/>
                  </a:lnTo>
                  <a:lnTo>
                    <a:pt x="608" y="30"/>
                  </a:lnTo>
                  <a:lnTo>
                    <a:pt x="608" y="28"/>
                  </a:lnTo>
                  <a:lnTo>
                    <a:pt x="604" y="24"/>
                  </a:lnTo>
                  <a:lnTo>
                    <a:pt x="604" y="22"/>
                  </a:lnTo>
                  <a:lnTo>
                    <a:pt x="602" y="10"/>
                  </a:lnTo>
                  <a:lnTo>
                    <a:pt x="604" y="4"/>
                  </a:lnTo>
                  <a:lnTo>
                    <a:pt x="608" y="0"/>
                  </a:lnTo>
                  <a:lnTo>
                    <a:pt x="614" y="0"/>
                  </a:lnTo>
                  <a:lnTo>
                    <a:pt x="626" y="2"/>
                  </a:lnTo>
                  <a:lnTo>
                    <a:pt x="630" y="4"/>
                  </a:lnTo>
                  <a:lnTo>
                    <a:pt x="636" y="6"/>
                  </a:lnTo>
                  <a:lnTo>
                    <a:pt x="654" y="6"/>
                  </a:lnTo>
                  <a:lnTo>
                    <a:pt x="660" y="6"/>
                  </a:lnTo>
                  <a:lnTo>
                    <a:pt x="664" y="6"/>
                  </a:lnTo>
                  <a:lnTo>
                    <a:pt x="670" y="12"/>
                  </a:lnTo>
                  <a:lnTo>
                    <a:pt x="670" y="20"/>
                  </a:lnTo>
                  <a:lnTo>
                    <a:pt x="670" y="28"/>
                  </a:lnTo>
                  <a:lnTo>
                    <a:pt x="674" y="32"/>
                  </a:lnTo>
                  <a:lnTo>
                    <a:pt x="680" y="42"/>
                  </a:lnTo>
                  <a:lnTo>
                    <a:pt x="680" y="44"/>
                  </a:lnTo>
                  <a:lnTo>
                    <a:pt x="680" y="54"/>
                  </a:lnTo>
                  <a:lnTo>
                    <a:pt x="682" y="56"/>
                  </a:lnTo>
                  <a:lnTo>
                    <a:pt x="686" y="64"/>
                  </a:lnTo>
                  <a:lnTo>
                    <a:pt x="692" y="76"/>
                  </a:lnTo>
                  <a:lnTo>
                    <a:pt x="696" y="88"/>
                  </a:lnTo>
                  <a:lnTo>
                    <a:pt x="700" y="96"/>
                  </a:lnTo>
                  <a:lnTo>
                    <a:pt x="704" y="108"/>
                  </a:lnTo>
                  <a:lnTo>
                    <a:pt x="706" y="110"/>
                  </a:lnTo>
                  <a:lnTo>
                    <a:pt x="716" y="128"/>
                  </a:lnTo>
                  <a:lnTo>
                    <a:pt x="720" y="134"/>
                  </a:lnTo>
                  <a:lnTo>
                    <a:pt x="742" y="168"/>
                  </a:lnTo>
                  <a:lnTo>
                    <a:pt x="750" y="178"/>
                  </a:lnTo>
                  <a:lnTo>
                    <a:pt x="768" y="200"/>
                  </a:lnTo>
                  <a:lnTo>
                    <a:pt x="786" y="220"/>
                  </a:lnTo>
                  <a:lnTo>
                    <a:pt x="790" y="224"/>
                  </a:lnTo>
                  <a:lnTo>
                    <a:pt x="796" y="228"/>
                  </a:lnTo>
                  <a:lnTo>
                    <a:pt x="802" y="236"/>
                  </a:lnTo>
                  <a:lnTo>
                    <a:pt x="806" y="240"/>
                  </a:lnTo>
                  <a:lnTo>
                    <a:pt x="808" y="244"/>
                  </a:lnTo>
                  <a:lnTo>
                    <a:pt x="812" y="252"/>
                  </a:lnTo>
                  <a:lnTo>
                    <a:pt x="808" y="254"/>
                  </a:lnTo>
                  <a:lnTo>
                    <a:pt x="806" y="260"/>
                  </a:lnTo>
                  <a:lnTo>
                    <a:pt x="808" y="266"/>
                  </a:lnTo>
                  <a:lnTo>
                    <a:pt x="808" y="274"/>
                  </a:lnTo>
                  <a:lnTo>
                    <a:pt x="808" y="278"/>
                  </a:lnTo>
                  <a:lnTo>
                    <a:pt x="810" y="280"/>
                  </a:lnTo>
                  <a:lnTo>
                    <a:pt x="810" y="284"/>
                  </a:lnTo>
                  <a:lnTo>
                    <a:pt x="812" y="286"/>
                  </a:lnTo>
                  <a:lnTo>
                    <a:pt x="814" y="290"/>
                  </a:lnTo>
                  <a:lnTo>
                    <a:pt x="814" y="292"/>
                  </a:lnTo>
                  <a:lnTo>
                    <a:pt x="816" y="296"/>
                  </a:lnTo>
                  <a:lnTo>
                    <a:pt x="820" y="302"/>
                  </a:lnTo>
                  <a:lnTo>
                    <a:pt x="826" y="308"/>
                  </a:lnTo>
                  <a:lnTo>
                    <a:pt x="830" y="312"/>
                  </a:lnTo>
                  <a:lnTo>
                    <a:pt x="830" y="314"/>
                  </a:lnTo>
                  <a:lnTo>
                    <a:pt x="834" y="318"/>
                  </a:lnTo>
                  <a:lnTo>
                    <a:pt x="834" y="320"/>
                  </a:lnTo>
                  <a:lnTo>
                    <a:pt x="826" y="310"/>
                  </a:lnTo>
                  <a:lnTo>
                    <a:pt x="818" y="300"/>
                  </a:lnTo>
                  <a:lnTo>
                    <a:pt x="812" y="292"/>
                  </a:lnTo>
                  <a:lnTo>
                    <a:pt x="810" y="290"/>
                  </a:lnTo>
                  <a:lnTo>
                    <a:pt x="810" y="288"/>
                  </a:lnTo>
                  <a:lnTo>
                    <a:pt x="808" y="280"/>
                  </a:lnTo>
                  <a:lnTo>
                    <a:pt x="804" y="268"/>
                  </a:lnTo>
                  <a:lnTo>
                    <a:pt x="804" y="260"/>
                  </a:lnTo>
                  <a:lnTo>
                    <a:pt x="804" y="256"/>
                  </a:lnTo>
                  <a:lnTo>
                    <a:pt x="806" y="250"/>
                  </a:lnTo>
                  <a:lnTo>
                    <a:pt x="806" y="248"/>
                  </a:lnTo>
                  <a:lnTo>
                    <a:pt x="804" y="242"/>
                  </a:lnTo>
                  <a:lnTo>
                    <a:pt x="800" y="236"/>
                  </a:lnTo>
                  <a:lnTo>
                    <a:pt x="794" y="236"/>
                  </a:lnTo>
                  <a:lnTo>
                    <a:pt x="794" y="238"/>
                  </a:lnTo>
                  <a:lnTo>
                    <a:pt x="784" y="238"/>
                  </a:lnTo>
                  <a:lnTo>
                    <a:pt x="780" y="236"/>
                  </a:lnTo>
                  <a:lnTo>
                    <a:pt x="780" y="228"/>
                  </a:lnTo>
                  <a:lnTo>
                    <a:pt x="784" y="226"/>
                  </a:lnTo>
                  <a:lnTo>
                    <a:pt x="782" y="224"/>
                  </a:lnTo>
                  <a:lnTo>
                    <a:pt x="774" y="220"/>
                  </a:lnTo>
                  <a:lnTo>
                    <a:pt x="770" y="218"/>
                  </a:lnTo>
                  <a:lnTo>
                    <a:pt x="776" y="234"/>
                  </a:lnTo>
                  <a:lnTo>
                    <a:pt x="788" y="260"/>
                  </a:lnTo>
                  <a:lnTo>
                    <a:pt x="794" y="268"/>
                  </a:lnTo>
                  <a:lnTo>
                    <a:pt x="816" y="302"/>
                  </a:lnTo>
                  <a:lnTo>
                    <a:pt x="830" y="320"/>
                  </a:lnTo>
                  <a:lnTo>
                    <a:pt x="834" y="326"/>
                  </a:lnTo>
                  <a:lnTo>
                    <a:pt x="836" y="328"/>
                  </a:lnTo>
                  <a:lnTo>
                    <a:pt x="838" y="330"/>
                  </a:lnTo>
                  <a:lnTo>
                    <a:pt x="842" y="338"/>
                  </a:lnTo>
                  <a:lnTo>
                    <a:pt x="844" y="340"/>
                  </a:lnTo>
                  <a:lnTo>
                    <a:pt x="848" y="344"/>
                  </a:lnTo>
                  <a:lnTo>
                    <a:pt x="850" y="350"/>
                  </a:lnTo>
                  <a:lnTo>
                    <a:pt x="852" y="356"/>
                  </a:lnTo>
                  <a:lnTo>
                    <a:pt x="858" y="368"/>
                  </a:lnTo>
                  <a:lnTo>
                    <a:pt x="874" y="394"/>
                  </a:lnTo>
                  <a:lnTo>
                    <a:pt x="882" y="398"/>
                  </a:lnTo>
                  <a:lnTo>
                    <a:pt x="890" y="408"/>
                  </a:lnTo>
                  <a:lnTo>
                    <a:pt x="894" y="416"/>
                  </a:lnTo>
                  <a:lnTo>
                    <a:pt x="900" y="430"/>
                  </a:lnTo>
                  <a:lnTo>
                    <a:pt x="904" y="436"/>
                  </a:lnTo>
                  <a:lnTo>
                    <a:pt x="908" y="456"/>
                  </a:lnTo>
                  <a:lnTo>
                    <a:pt x="908" y="466"/>
                  </a:lnTo>
                  <a:lnTo>
                    <a:pt x="908" y="470"/>
                  </a:lnTo>
                  <a:lnTo>
                    <a:pt x="908" y="472"/>
                  </a:lnTo>
                  <a:lnTo>
                    <a:pt x="908" y="486"/>
                  </a:lnTo>
                  <a:lnTo>
                    <a:pt x="910" y="508"/>
                  </a:lnTo>
                  <a:lnTo>
                    <a:pt x="912" y="542"/>
                  </a:lnTo>
                  <a:lnTo>
                    <a:pt x="908" y="562"/>
                  </a:lnTo>
                  <a:lnTo>
                    <a:pt x="902" y="570"/>
                  </a:lnTo>
                  <a:lnTo>
                    <a:pt x="898" y="582"/>
                  </a:lnTo>
                  <a:lnTo>
                    <a:pt x="900" y="588"/>
                  </a:lnTo>
                  <a:lnTo>
                    <a:pt x="900" y="590"/>
                  </a:lnTo>
                  <a:lnTo>
                    <a:pt x="896" y="594"/>
                  </a:lnTo>
                  <a:lnTo>
                    <a:pt x="896" y="616"/>
                  </a:lnTo>
                  <a:lnTo>
                    <a:pt x="894" y="624"/>
                  </a:lnTo>
                  <a:lnTo>
                    <a:pt x="894" y="630"/>
                  </a:lnTo>
                  <a:lnTo>
                    <a:pt x="898" y="632"/>
                  </a:lnTo>
                  <a:lnTo>
                    <a:pt x="894" y="632"/>
                  </a:lnTo>
                  <a:lnTo>
                    <a:pt x="890" y="626"/>
                  </a:lnTo>
                  <a:lnTo>
                    <a:pt x="886" y="630"/>
                  </a:lnTo>
                  <a:lnTo>
                    <a:pt x="884" y="632"/>
                  </a:lnTo>
                  <a:lnTo>
                    <a:pt x="882" y="628"/>
                  </a:lnTo>
                  <a:lnTo>
                    <a:pt x="880" y="628"/>
                  </a:lnTo>
                  <a:lnTo>
                    <a:pt x="876" y="628"/>
                  </a:lnTo>
                  <a:lnTo>
                    <a:pt x="868" y="636"/>
                  </a:lnTo>
                  <a:lnTo>
                    <a:pt x="866" y="640"/>
                  </a:lnTo>
                  <a:lnTo>
                    <a:pt x="850" y="642"/>
                  </a:lnTo>
                  <a:lnTo>
                    <a:pt x="824" y="652"/>
                  </a:lnTo>
                  <a:lnTo>
                    <a:pt x="820" y="654"/>
                  </a:lnTo>
                  <a:lnTo>
                    <a:pt x="818" y="652"/>
                  </a:lnTo>
                  <a:lnTo>
                    <a:pt x="812" y="648"/>
                  </a:lnTo>
                  <a:lnTo>
                    <a:pt x="808" y="640"/>
                  </a:lnTo>
                  <a:lnTo>
                    <a:pt x="810" y="630"/>
                  </a:lnTo>
                  <a:lnTo>
                    <a:pt x="814" y="632"/>
                  </a:lnTo>
                  <a:lnTo>
                    <a:pt x="816" y="634"/>
                  </a:lnTo>
                  <a:lnTo>
                    <a:pt x="828" y="640"/>
                  </a:lnTo>
                  <a:lnTo>
                    <a:pt x="830" y="640"/>
                  </a:lnTo>
                  <a:lnTo>
                    <a:pt x="836" y="638"/>
                  </a:lnTo>
                  <a:lnTo>
                    <a:pt x="836" y="634"/>
                  </a:lnTo>
                  <a:lnTo>
                    <a:pt x="832" y="628"/>
                  </a:lnTo>
                  <a:lnTo>
                    <a:pt x="826" y="628"/>
                  </a:lnTo>
                  <a:lnTo>
                    <a:pt x="820" y="628"/>
                  </a:lnTo>
                  <a:lnTo>
                    <a:pt x="812" y="624"/>
                  </a:lnTo>
                  <a:lnTo>
                    <a:pt x="810" y="622"/>
                  </a:lnTo>
                  <a:lnTo>
                    <a:pt x="808" y="620"/>
                  </a:lnTo>
                  <a:lnTo>
                    <a:pt x="802" y="612"/>
                  </a:lnTo>
                  <a:lnTo>
                    <a:pt x="778" y="578"/>
                  </a:lnTo>
                  <a:lnTo>
                    <a:pt x="776" y="576"/>
                  </a:lnTo>
                  <a:lnTo>
                    <a:pt x="772" y="574"/>
                  </a:lnTo>
                  <a:lnTo>
                    <a:pt x="768" y="572"/>
                  </a:lnTo>
                  <a:lnTo>
                    <a:pt x="750" y="566"/>
                  </a:lnTo>
                  <a:lnTo>
                    <a:pt x="744" y="566"/>
                  </a:lnTo>
                  <a:lnTo>
                    <a:pt x="736" y="568"/>
                  </a:lnTo>
                  <a:lnTo>
                    <a:pt x="728" y="564"/>
                  </a:lnTo>
                  <a:lnTo>
                    <a:pt x="722" y="55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51" name="Freeform 458"/>
            <p:cNvSpPr>
              <a:spLocks/>
            </p:cNvSpPr>
            <p:nvPr/>
          </p:nvSpPr>
          <p:spPr bwMode="auto">
            <a:xfrm>
              <a:off x="4628" y="3106"/>
              <a:ext cx="14" cy="42"/>
            </a:xfrm>
            <a:custGeom>
              <a:avLst/>
              <a:gdLst>
                <a:gd name="T0" fmla="*/ 12 w 14"/>
                <a:gd name="T1" fmla="*/ 34 h 42"/>
                <a:gd name="T2" fmla="*/ 12 w 14"/>
                <a:gd name="T3" fmla="*/ 38 h 42"/>
                <a:gd name="T4" fmla="*/ 14 w 14"/>
                <a:gd name="T5" fmla="*/ 40 h 42"/>
                <a:gd name="T6" fmla="*/ 14 w 14"/>
                <a:gd name="T7" fmla="*/ 42 h 42"/>
                <a:gd name="T8" fmla="*/ 4 w 14"/>
                <a:gd name="T9" fmla="*/ 28 h 42"/>
                <a:gd name="T10" fmla="*/ 0 w 14"/>
                <a:gd name="T11" fmla="*/ 16 h 42"/>
                <a:gd name="T12" fmla="*/ 0 w 14"/>
                <a:gd name="T13" fmla="*/ 12 h 42"/>
                <a:gd name="T14" fmla="*/ 0 w 14"/>
                <a:gd name="T15" fmla="*/ 10 h 42"/>
                <a:gd name="T16" fmla="*/ 4 w 14"/>
                <a:gd name="T17" fmla="*/ 4 h 42"/>
                <a:gd name="T18" fmla="*/ 10 w 14"/>
                <a:gd name="T19" fmla="*/ 0 h 42"/>
                <a:gd name="T20" fmla="*/ 10 w 14"/>
                <a:gd name="T21" fmla="*/ 2 h 42"/>
                <a:gd name="T22" fmla="*/ 12 w 14"/>
                <a:gd name="T23" fmla="*/ 4 h 42"/>
                <a:gd name="T24" fmla="*/ 14 w 14"/>
                <a:gd name="T25" fmla="*/ 6 h 42"/>
                <a:gd name="T26" fmla="*/ 12 w 14"/>
                <a:gd name="T27" fmla="*/ 8 h 42"/>
                <a:gd name="T28" fmla="*/ 12 w 14"/>
                <a:gd name="T29" fmla="*/ 10 h 42"/>
                <a:gd name="T30" fmla="*/ 12 w 14"/>
                <a:gd name="T31" fmla="*/ 12 h 42"/>
                <a:gd name="T32" fmla="*/ 10 w 14"/>
                <a:gd name="T33" fmla="*/ 14 h 42"/>
                <a:gd name="T34" fmla="*/ 10 w 14"/>
                <a:gd name="T35" fmla="*/ 16 h 42"/>
                <a:gd name="T36" fmla="*/ 10 w 14"/>
                <a:gd name="T37" fmla="*/ 18 h 42"/>
                <a:gd name="T38" fmla="*/ 10 w 14"/>
                <a:gd name="T39" fmla="*/ 28 h 42"/>
                <a:gd name="T40" fmla="*/ 12 w 14"/>
                <a:gd name="T4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42">
                  <a:moveTo>
                    <a:pt x="12" y="34"/>
                  </a:moveTo>
                  <a:lnTo>
                    <a:pt x="12" y="38"/>
                  </a:lnTo>
                  <a:lnTo>
                    <a:pt x="14" y="40"/>
                  </a:lnTo>
                  <a:lnTo>
                    <a:pt x="14" y="42"/>
                  </a:lnTo>
                  <a:lnTo>
                    <a:pt x="4" y="28"/>
                  </a:lnTo>
                  <a:lnTo>
                    <a:pt x="0" y="16"/>
                  </a:lnTo>
                  <a:lnTo>
                    <a:pt x="0" y="12"/>
                  </a:lnTo>
                  <a:lnTo>
                    <a:pt x="0" y="10"/>
                  </a:lnTo>
                  <a:lnTo>
                    <a:pt x="4" y="4"/>
                  </a:lnTo>
                  <a:lnTo>
                    <a:pt x="10" y="0"/>
                  </a:lnTo>
                  <a:lnTo>
                    <a:pt x="10" y="2"/>
                  </a:lnTo>
                  <a:lnTo>
                    <a:pt x="12" y="4"/>
                  </a:lnTo>
                  <a:lnTo>
                    <a:pt x="14" y="6"/>
                  </a:lnTo>
                  <a:lnTo>
                    <a:pt x="12" y="8"/>
                  </a:lnTo>
                  <a:lnTo>
                    <a:pt x="12" y="10"/>
                  </a:lnTo>
                  <a:lnTo>
                    <a:pt x="12" y="12"/>
                  </a:lnTo>
                  <a:lnTo>
                    <a:pt x="10" y="14"/>
                  </a:lnTo>
                  <a:lnTo>
                    <a:pt x="10" y="16"/>
                  </a:lnTo>
                  <a:lnTo>
                    <a:pt x="10" y="18"/>
                  </a:lnTo>
                  <a:lnTo>
                    <a:pt x="10" y="28"/>
                  </a:lnTo>
                  <a:lnTo>
                    <a:pt x="12" y="3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52" name="Freeform 459"/>
            <p:cNvSpPr>
              <a:spLocks/>
            </p:cNvSpPr>
            <p:nvPr/>
          </p:nvSpPr>
          <p:spPr bwMode="auto">
            <a:xfrm>
              <a:off x="4720" y="3480"/>
              <a:ext cx="30" cy="54"/>
            </a:xfrm>
            <a:custGeom>
              <a:avLst/>
              <a:gdLst>
                <a:gd name="T0" fmla="*/ 0 w 30"/>
                <a:gd name="T1" fmla="*/ 54 h 54"/>
                <a:gd name="T2" fmla="*/ 2 w 30"/>
                <a:gd name="T3" fmla="*/ 52 h 54"/>
                <a:gd name="T4" fmla="*/ 14 w 30"/>
                <a:gd name="T5" fmla="*/ 34 h 54"/>
                <a:gd name="T6" fmla="*/ 16 w 30"/>
                <a:gd name="T7" fmla="*/ 26 h 54"/>
                <a:gd name="T8" fmla="*/ 18 w 30"/>
                <a:gd name="T9" fmla="*/ 22 h 54"/>
                <a:gd name="T10" fmla="*/ 22 w 30"/>
                <a:gd name="T11" fmla="*/ 18 h 54"/>
                <a:gd name="T12" fmla="*/ 22 w 30"/>
                <a:gd name="T13" fmla="*/ 12 h 54"/>
                <a:gd name="T14" fmla="*/ 22 w 30"/>
                <a:gd name="T15" fmla="*/ 8 h 54"/>
                <a:gd name="T16" fmla="*/ 26 w 30"/>
                <a:gd name="T17" fmla="*/ 2 h 54"/>
                <a:gd name="T18" fmla="*/ 28 w 30"/>
                <a:gd name="T19" fmla="*/ 0 h 54"/>
                <a:gd name="T20" fmla="*/ 30 w 30"/>
                <a:gd name="T21" fmla="*/ 0 h 54"/>
                <a:gd name="T22" fmla="*/ 30 w 30"/>
                <a:gd name="T23" fmla="*/ 2 h 54"/>
                <a:gd name="T24" fmla="*/ 22 w 30"/>
                <a:gd name="T25" fmla="*/ 24 h 54"/>
                <a:gd name="T26" fmla="*/ 22 w 30"/>
                <a:gd name="T27" fmla="*/ 26 h 54"/>
                <a:gd name="T28" fmla="*/ 2 w 30"/>
                <a:gd name="T29" fmla="*/ 54 h 54"/>
                <a:gd name="T30" fmla="*/ 0 w 30"/>
                <a:gd name="T3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4">
                  <a:moveTo>
                    <a:pt x="0" y="54"/>
                  </a:moveTo>
                  <a:lnTo>
                    <a:pt x="2" y="52"/>
                  </a:lnTo>
                  <a:lnTo>
                    <a:pt x="14" y="34"/>
                  </a:lnTo>
                  <a:lnTo>
                    <a:pt x="16" y="26"/>
                  </a:lnTo>
                  <a:lnTo>
                    <a:pt x="18" y="22"/>
                  </a:lnTo>
                  <a:lnTo>
                    <a:pt x="22" y="18"/>
                  </a:lnTo>
                  <a:lnTo>
                    <a:pt x="22" y="12"/>
                  </a:lnTo>
                  <a:lnTo>
                    <a:pt x="22" y="8"/>
                  </a:lnTo>
                  <a:lnTo>
                    <a:pt x="26" y="2"/>
                  </a:lnTo>
                  <a:lnTo>
                    <a:pt x="28" y="0"/>
                  </a:lnTo>
                  <a:lnTo>
                    <a:pt x="30" y="0"/>
                  </a:lnTo>
                  <a:lnTo>
                    <a:pt x="30" y="2"/>
                  </a:lnTo>
                  <a:lnTo>
                    <a:pt x="22" y="24"/>
                  </a:lnTo>
                  <a:lnTo>
                    <a:pt x="22" y="26"/>
                  </a:lnTo>
                  <a:lnTo>
                    <a:pt x="2" y="54"/>
                  </a:lnTo>
                  <a:lnTo>
                    <a:pt x="0" y="5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253" name="Freeform 460"/>
          <p:cNvSpPr>
            <a:spLocks/>
          </p:cNvSpPr>
          <p:nvPr/>
        </p:nvSpPr>
        <p:spPr bwMode="auto">
          <a:xfrm>
            <a:off x="3341688" y="1308100"/>
            <a:ext cx="1035050" cy="615950"/>
          </a:xfrm>
          <a:custGeom>
            <a:avLst/>
            <a:gdLst>
              <a:gd name="T0" fmla="*/ 0 w 652"/>
              <a:gd name="T1" fmla="*/ 352 h 388"/>
              <a:gd name="T2" fmla="*/ 12 w 652"/>
              <a:gd name="T3" fmla="*/ 214 h 388"/>
              <a:gd name="T4" fmla="*/ 20 w 652"/>
              <a:gd name="T5" fmla="*/ 130 h 388"/>
              <a:gd name="T6" fmla="*/ 30 w 652"/>
              <a:gd name="T7" fmla="*/ 14 h 388"/>
              <a:gd name="T8" fmla="*/ 74 w 652"/>
              <a:gd name="T9" fmla="*/ 4 h 388"/>
              <a:gd name="T10" fmla="*/ 104 w 652"/>
              <a:gd name="T11" fmla="*/ 4 h 388"/>
              <a:gd name="T12" fmla="*/ 156 w 652"/>
              <a:gd name="T13" fmla="*/ 10 h 388"/>
              <a:gd name="T14" fmla="*/ 244 w 652"/>
              <a:gd name="T15" fmla="*/ 14 h 388"/>
              <a:gd name="T16" fmla="*/ 278 w 652"/>
              <a:gd name="T17" fmla="*/ 16 h 388"/>
              <a:gd name="T18" fmla="*/ 380 w 652"/>
              <a:gd name="T19" fmla="*/ 22 h 388"/>
              <a:gd name="T20" fmla="*/ 492 w 652"/>
              <a:gd name="T21" fmla="*/ 24 h 388"/>
              <a:gd name="T22" fmla="*/ 550 w 652"/>
              <a:gd name="T23" fmla="*/ 26 h 388"/>
              <a:gd name="T24" fmla="*/ 598 w 652"/>
              <a:gd name="T25" fmla="*/ 26 h 388"/>
              <a:gd name="T26" fmla="*/ 608 w 652"/>
              <a:gd name="T27" fmla="*/ 68 h 388"/>
              <a:gd name="T28" fmla="*/ 602 w 652"/>
              <a:gd name="T29" fmla="*/ 80 h 388"/>
              <a:gd name="T30" fmla="*/ 604 w 652"/>
              <a:gd name="T31" fmla="*/ 108 h 388"/>
              <a:gd name="T32" fmla="*/ 608 w 652"/>
              <a:gd name="T33" fmla="*/ 138 h 388"/>
              <a:gd name="T34" fmla="*/ 620 w 652"/>
              <a:gd name="T35" fmla="*/ 174 h 388"/>
              <a:gd name="T36" fmla="*/ 628 w 652"/>
              <a:gd name="T37" fmla="*/ 218 h 388"/>
              <a:gd name="T38" fmla="*/ 632 w 652"/>
              <a:gd name="T39" fmla="*/ 276 h 388"/>
              <a:gd name="T40" fmla="*/ 630 w 652"/>
              <a:gd name="T41" fmla="*/ 304 h 388"/>
              <a:gd name="T42" fmla="*/ 638 w 652"/>
              <a:gd name="T43" fmla="*/ 332 h 388"/>
              <a:gd name="T44" fmla="*/ 646 w 652"/>
              <a:gd name="T45" fmla="*/ 342 h 388"/>
              <a:gd name="T46" fmla="*/ 652 w 652"/>
              <a:gd name="T47" fmla="*/ 372 h 388"/>
              <a:gd name="T48" fmla="*/ 650 w 652"/>
              <a:gd name="T49" fmla="*/ 388 h 388"/>
              <a:gd name="T50" fmla="*/ 548 w 652"/>
              <a:gd name="T51" fmla="*/ 386 h 388"/>
              <a:gd name="T52" fmla="*/ 512 w 652"/>
              <a:gd name="T53" fmla="*/ 386 h 388"/>
              <a:gd name="T54" fmla="*/ 486 w 652"/>
              <a:gd name="T55" fmla="*/ 386 h 388"/>
              <a:gd name="T56" fmla="*/ 430 w 652"/>
              <a:gd name="T57" fmla="*/ 384 h 388"/>
              <a:gd name="T58" fmla="*/ 418 w 652"/>
              <a:gd name="T59" fmla="*/ 384 h 388"/>
              <a:gd name="T60" fmla="*/ 400 w 652"/>
              <a:gd name="T61" fmla="*/ 384 h 388"/>
              <a:gd name="T62" fmla="*/ 384 w 652"/>
              <a:gd name="T63" fmla="*/ 382 h 388"/>
              <a:gd name="T64" fmla="*/ 356 w 652"/>
              <a:gd name="T65" fmla="*/ 382 h 388"/>
              <a:gd name="T66" fmla="*/ 320 w 652"/>
              <a:gd name="T67" fmla="*/ 380 h 388"/>
              <a:gd name="T68" fmla="*/ 298 w 652"/>
              <a:gd name="T69" fmla="*/ 380 h 388"/>
              <a:gd name="T70" fmla="*/ 268 w 652"/>
              <a:gd name="T71" fmla="*/ 378 h 388"/>
              <a:gd name="T72" fmla="*/ 256 w 652"/>
              <a:gd name="T73" fmla="*/ 376 h 388"/>
              <a:gd name="T74" fmla="*/ 238 w 652"/>
              <a:gd name="T75" fmla="*/ 376 h 388"/>
              <a:gd name="T76" fmla="*/ 226 w 652"/>
              <a:gd name="T77" fmla="*/ 376 h 388"/>
              <a:gd name="T78" fmla="*/ 196 w 652"/>
              <a:gd name="T79" fmla="*/ 374 h 388"/>
              <a:gd name="T80" fmla="*/ 174 w 652"/>
              <a:gd name="T81" fmla="*/ 372 h 388"/>
              <a:gd name="T82" fmla="*/ 146 w 652"/>
              <a:gd name="T83" fmla="*/ 370 h 388"/>
              <a:gd name="T84" fmla="*/ 46 w 652"/>
              <a:gd name="T85" fmla="*/ 364 h 388"/>
              <a:gd name="T86" fmla="*/ 0 w 652"/>
              <a:gd name="T87" fmla="*/ 36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2" h="388">
                <a:moveTo>
                  <a:pt x="0" y="360"/>
                </a:moveTo>
                <a:lnTo>
                  <a:pt x="0" y="356"/>
                </a:lnTo>
                <a:lnTo>
                  <a:pt x="0" y="352"/>
                </a:lnTo>
                <a:lnTo>
                  <a:pt x="4" y="316"/>
                </a:lnTo>
                <a:lnTo>
                  <a:pt x="8" y="262"/>
                </a:lnTo>
                <a:lnTo>
                  <a:pt x="12" y="214"/>
                </a:lnTo>
                <a:lnTo>
                  <a:pt x="14" y="192"/>
                </a:lnTo>
                <a:lnTo>
                  <a:pt x="18" y="150"/>
                </a:lnTo>
                <a:lnTo>
                  <a:pt x="20" y="130"/>
                </a:lnTo>
                <a:lnTo>
                  <a:pt x="22" y="102"/>
                </a:lnTo>
                <a:lnTo>
                  <a:pt x="24" y="88"/>
                </a:lnTo>
                <a:lnTo>
                  <a:pt x="30" y="14"/>
                </a:lnTo>
                <a:lnTo>
                  <a:pt x="32" y="0"/>
                </a:lnTo>
                <a:lnTo>
                  <a:pt x="56" y="2"/>
                </a:lnTo>
                <a:lnTo>
                  <a:pt x="74" y="4"/>
                </a:lnTo>
                <a:lnTo>
                  <a:pt x="82" y="4"/>
                </a:lnTo>
                <a:lnTo>
                  <a:pt x="96" y="4"/>
                </a:lnTo>
                <a:lnTo>
                  <a:pt x="104" y="4"/>
                </a:lnTo>
                <a:lnTo>
                  <a:pt x="114" y="6"/>
                </a:lnTo>
                <a:lnTo>
                  <a:pt x="136" y="8"/>
                </a:lnTo>
                <a:lnTo>
                  <a:pt x="156" y="10"/>
                </a:lnTo>
                <a:lnTo>
                  <a:pt x="172" y="10"/>
                </a:lnTo>
                <a:lnTo>
                  <a:pt x="186" y="10"/>
                </a:lnTo>
                <a:lnTo>
                  <a:pt x="244" y="14"/>
                </a:lnTo>
                <a:lnTo>
                  <a:pt x="254" y="16"/>
                </a:lnTo>
                <a:lnTo>
                  <a:pt x="258" y="16"/>
                </a:lnTo>
                <a:lnTo>
                  <a:pt x="278" y="16"/>
                </a:lnTo>
                <a:lnTo>
                  <a:pt x="324" y="18"/>
                </a:lnTo>
                <a:lnTo>
                  <a:pt x="366" y="20"/>
                </a:lnTo>
                <a:lnTo>
                  <a:pt x="380" y="22"/>
                </a:lnTo>
                <a:lnTo>
                  <a:pt x="422" y="22"/>
                </a:lnTo>
                <a:lnTo>
                  <a:pt x="460" y="24"/>
                </a:lnTo>
                <a:lnTo>
                  <a:pt x="492" y="24"/>
                </a:lnTo>
                <a:lnTo>
                  <a:pt x="510" y="24"/>
                </a:lnTo>
                <a:lnTo>
                  <a:pt x="534" y="26"/>
                </a:lnTo>
                <a:lnTo>
                  <a:pt x="550" y="26"/>
                </a:lnTo>
                <a:lnTo>
                  <a:pt x="564" y="26"/>
                </a:lnTo>
                <a:lnTo>
                  <a:pt x="574" y="26"/>
                </a:lnTo>
                <a:lnTo>
                  <a:pt x="598" y="26"/>
                </a:lnTo>
                <a:lnTo>
                  <a:pt x="598" y="34"/>
                </a:lnTo>
                <a:lnTo>
                  <a:pt x="602" y="50"/>
                </a:lnTo>
                <a:lnTo>
                  <a:pt x="608" y="68"/>
                </a:lnTo>
                <a:lnTo>
                  <a:pt x="606" y="74"/>
                </a:lnTo>
                <a:lnTo>
                  <a:pt x="604" y="78"/>
                </a:lnTo>
                <a:lnTo>
                  <a:pt x="602" y="80"/>
                </a:lnTo>
                <a:lnTo>
                  <a:pt x="604" y="88"/>
                </a:lnTo>
                <a:lnTo>
                  <a:pt x="604" y="96"/>
                </a:lnTo>
                <a:lnTo>
                  <a:pt x="604" y="108"/>
                </a:lnTo>
                <a:lnTo>
                  <a:pt x="604" y="118"/>
                </a:lnTo>
                <a:lnTo>
                  <a:pt x="604" y="126"/>
                </a:lnTo>
                <a:lnTo>
                  <a:pt x="608" y="138"/>
                </a:lnTo>
                <a:lnTo>
                  <a:pt x="612" y="160"/>
                </a:lnTo>
                <a:lnTo>
                  <a:pt x="616" y="166"/>
                </a:lnTo>
                <a:lnTo>
                  <a:pt x="620" y="174"/>
                </a:lnTo>
                <a:lnTo>
                  <a:pt x="622" y="182"/>
                </a:lnTo>
                <a:lnTo>
                  <a:pt x="626" y="194"/>
                </a:lnTo>
                <a:lnTo>
                  <a:pt x="628" y="218"/>
                </a:lnTo>
                <a:lnTo>
                  <a:pt x="626" y="240"/>
                </a:lnTo>
                <a:lnTo>
                  <a:pt x="628" y="264"/>
                </a:lnTo>
                <a:lnTo>
                  <a:pt x="632" y="276"/>
                </a:lnTo>
                <a:lnTo>
                  <a:pt x="632" y="278"/>
                </a:lnTo>
                <a:lnTo>
                  <a:pt x="630" y="288"/>
                </a:lnTo>
                <a:lnTo>
                  <a:pt x="630" y="304"/>
                </a:lnTo>
                <a:lnTo>
                  <a:pt x="634" y="324"/>
                </a:lnTo>
                <a:lnTo>
                  <a:pt x="636" y="328"/>
                </a:lnTo>
                <a:lnTo>
                  <a:pt x="638" y="332"/>
                </a:lnTo>
                <a:lnTo>
                  <a:pt x="642" y="338"/>
                </a:lnTo>
                <a:lnTo>
                  <a:pt x="644" y="340"/>
                </a:lnTo>
                <a:lnTo>
                  <a:pt x="646" y="342"/>
                </a:lnTo>
                <a:lnTo>
                  <a:pt x="648" y="344"/>
                </a:lnTo>
                <a:lnTo>
                  <a:pt x="650" y="362"/>
                </a:lnTo>
                <a:lnTo>
                  <a:pt x="652" y="372"/>
                </a:lnTo>
                <a:lnTo>
                  <a:pt x="650" y="374"/>
                </a:lnTo>
                <a:lnTo>
                  <a:pt x="648" y="378"/>
                </a:lnTo>
                <a:lnTo>
                  <a:pt x="650" y="388"/>
                </a:lnTo>
                <a:lnTo>
                  <a:pt x="648" y="388"/>
                </a:lnTo>
                <a:lnTo>
                  <a:pt x="606" y="388"/>
                </a:lnTo>
                <a:lnTo>
                  <a:pt x="548" y="386"/>
                </a:lnTo>
                <a:lnTo>
                  <a:pt x="542" y="386"/>
                </a:lnTo>
                <a:lnTo>
                  <a:pt x="526" y="386"/>
                </a:lnTo>
                <a:lnTo>
                  <a:pt x="512" y="386"/>
                </a:lnTo>
                <a:lnTo>
                  <a:pt x="502" y="386"/>
                </a:lnTo>
                <a:lnTo>
                  <a:pt x="494" y="386"/>
                </a:lnTo>
                <a:lnTo>
                  <a:pt x="486" y="386"/>
                </a:lnTo>
                <a:lnTo>
                  <a:pt x="478" y="386"/>
                </a:lnTo>
                <a:lnTo>
                  <a:pt x="472" y="386"/>
                </a:lnTo>
                <a:lnTo>
                  <a:pt x="430" y="384"/>
                </a:lnTo>
                <a:lnTo>
                  <a:pt x="426" y="384"/>
                </a:lnTo>
                <a:lnTo>
                  <a:pt x="422" y="384"/>
                </a:lnTo>
                <a:lnTo>
                  <a:pt x="418" y="384"/>
                </a:lnTo>
                <a:lnTo>
                  <a:pt x="414" y="384"/>
                </a:lnTo>
                <a:lnTo>
                  <a:pt x="406" y="384"/>
                </a:lnTo>
                <a:lnTo>
                  <a:pt x="400" y="384"/>
                </a:lnTo>
                <a:lnTo>
                  <a:pt x="396" y="384"/>
                </a:lnTo>
                <a:lnTo>
                  <a:pt x="390" y="382"/>
                </a:lnTo>
                <a:lnTo>
                  <a:pt x="384" y="382"/>
                </a:lnTo>
                <a:lnTo>
                  <a:pt x="376" y="382"/>
                </a:lnTo>
                <a:lnTo>
                  <a:pt x="368" y="382"/>
                </a:lnTo>
                <a:lnTo>
                  <a:pt x="356" y="382"/>
                </a:lnTo>
                <a:lnTo>
                  <a:pt x="352" y="382"/>
                </a:lnTo>
                <a:lnTo>
                  <a:pt x="344" y="380"/>
                </a:lnTo>
                <a:lnTo>
                  <a:pt x="320" y="380"/>
                </a:lnTo>
                <a:lnTo>
                  <a:pt x="310" y="380"/>
                </a:lnTo>
                <a:lnTo>
                  <a:pt x="300" y="380"/>
                </a:lnTo>
                <a:lnTo>
                  <a:pt x="298" y="380"/>
                </a:lnTo>
                <a:lnTo>
                  <a:pt x="290" y="378"/>
                </a:lnTo>
                <a:lnTo>
                  <a:pt x="282" y="378"/>
                </a:lnTo>
                <a:lnTo>
                  <a:pt x="268" y="378"/>
                </a:lnTo>
                <a:lnTo>
                  <a:pt x="264" y="378"/>
                </a:lnTo>
                <a:lnTo>
                  <a:pt x="258" y="378"/>
                </a:lnTo>
                <a:lnTo>
                  <a:pt x="256" y="376"/>
                </a:lnTo>
                <a:lnTo>
                  <a:pt x="246" y="376"/>
                </a:lnTo>
                <a:lnTo>
                  <a:pt x="242" y="376"/>
                </a:lnTo>
                <a:lnTo>
                  <a:pt x="238" y="376"/>
                </a:lnTo>
                <a:lnTo>
                  <a:pt x="234" y="376"/>
                </a:lnTo>
                <a:lnTo>
                  <a:pt x="230" y="376"/>
                </a:lnTo>
                <a:lnTo>
                  <a:pt x="226" y="376"/>
                </a:lnTo>
                <a:lnTo>
                  <a:pt x="220" y="374"/>
                </a:lnTo>
                <a:lnTo>
                  <a:pt x="216" y="374"/>
                </a:lnTo>
                <a:lnTo>
                  <a:pt x="196" y="374"/>
                </a:lnTo>
                <a:lnTo>
                  <a:pt x="192" y="374"/>
                </a:lnTo>
                <a:lnTo>
                  <a:pt x="184" y="374"/>
                </a:lnTo>
                <a:lnTo>
                  <a:pt x="174" y="372"/>
                </a:lnTo>
                <a:lnTo>
                  <a:pt x="166" y="372"/>
                </a:lnTo>
                <a:lnTo>
                  <a:pt x="158" y="372"/>
                </a:lnTo>
                <a:lnTo>
                  <a:pt x="146" y="370"/>
                </a:lnTo>
                <a:lnTo>
                  <a:pt x="132" y="370"/>
                </a:lnTo>
                <a:lnTo>
                  <a:pt x="88" y="366"/>
                </a:lnTo>
                <a:lnTo>
                  <a:pt x="46" y="364"/>
                </a:lnTo>
                <a:lnTo>
                  <a:pt x="14" y="362"/>
                </a:lnTo>
                <a:lnTo>
                  <a:pt x="8" y="360"/>
                </a:lnTo>
                <a:lnTo>
                  <a:pt x="0" y="36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54" name="Group 461"/>
          <p:cNvGrpSpPr>
            <a:grpSpLocks/>
          </p:cNvGrpSpPr>
          <p:nvPr/>
        </p:nvGrpSpPr>
        <p:grpSpPr bwMode="auto">
          <a:xfrm>
            <a:off x="2652713" y="3635375"/>
            <a:ext cx="2219325" cy="2028825"/>
            <a:chOff x="1804" y="2290"/>
            <a:chExt cx="1398" cy="1278"/>
          </a:xfrm>
          <a:solidFill>
            <a:schemeClr val="bg2">
              <a:lumMod val="90000"/>
            </a:schemeClr>
          </a:solidFill>
        </p:grpSpPr>
        <p:sp>
          <p:nvSpPr>
            <p:cNvPr id="255" name="Freeform 462"/>
            <p:cNvSpPr>
              <a:spLocks/>
            </p:cNvSpPr>
            <p:nvPr/>
          </p:nvSpPr>
          <p:spPr bwMode="auto">
            <a:xfrm>
              <a:off x="1804" y="2290"/>
              <a:ext cx="1398" cy="1278"/>
            </a:xfrm>
            <a:custGeom>
              <a:avLst/>
              <a:gdLst>
                <a:gd name="T0" fmla="*/ 656 w 1398"/>
                <a:gd name="T1" fmla="*/ 980 h 1278"/>
                <a:gd name="T2" fmla="*/ 632 w 1398"/>
                <a:gd name="T3" fmla="*/ 914 h 1278"/>
                <a:gd name="T4" fmla="*/ 578 w 1398"/>
                <a:gd name="T5" fmla="*/ 836 h 1278"/>
                <a:gd name="T6" fmla="*/ 516 w 1398"/>
                <a:gd name="T7" fmla="*/ 796 h 1278"/>
                <a:gd name="T8" fmla="*/ 464 w 1398"/>
                <a:gd name="T9" fmla="*/ 788 h 1278"/>
                <a:gd name="T10" fmla="*/ 372 w 1398"/>
                <a:gd name="T11" fmla="*/ 848 h 1278"/>
                <a:gd name="T12" fmla="*/ 302 w 1398"/>
                <a:gd name="T13" fmla="*/ 858 h 1278"/>
                <a:gd name="T14" fmla="*/ 230 w 1398"/>
                <a:gd name="T15" fmla="*/ 808 h 1278"/>
                <a:gd name="T16" fmla="*/ 184 w 1398"/>
                <a:gd name="T17" fmla="*/ 738 h 1278"/>
                <a:gd name="T18" fmla="*/ 166 w 1398"/>
                <a:gd name="T19" fmla="*/ 670 h 1278"/>
                <a:gd name="T20" fmla="*/ 102 w 1398"/>
                <a:gd name="T21" fmla="*/ 610 h 1278"/>
                <a:gd name="T22" fmla="*/ 56 w 1398"/>
                <a:gd name="T23" fmla="*/ 566 h 1278"/>
                <a:gd name="T24" fmla="*/ 18 w 1398"/>
                <a:gd name="T25" fmla="*/ 520 h 1278"/>
                <a:gd name="T26" fmla="*/ 120 w 1398"/>
                <a:gd name="T27" fmla="*/ 502 h 1278"/>
                <a:gd name="T28" fmla="*/ 204 w 1398"/>
                <a:gd name="T29" fmla="*/ 510 h 1278"/>
                <a:gd name="T30" fmla="*/ 382 w 1398"/>
                <a:gd name="T31" fmla="*/ 498 h 1278"/>
                <a:gd name="T32" fmla="*/ 414 w 1398"/>
                <a:gd name="T33" fmla="*/ 162 h 1278"/>
                <a:gd name="T34" fmla="*/ 510 w 1398"/>
                <a:gd name="T35" fmla="*/ 6 h 1278"/>
                <a:gd name="T36" fmla="*/ 638 w 1398"/>
                <a:gd name="T37" fmla="*/ 12 h 1278"/>
                <a:gd name="T38" fmla="*/ 724 w 1398"/>
                <a:gd name="T39" fmla="*/ 158 h 1278"/>
                <a:gd name="T40" fmla="*/ 752 w 1398"/>
                <a:gd name="T41" fmla="*/ 264 h 1278"/>
                <a:gd name="T42" fmla="*/ 802 w 1398"/>
                <a:gd name="T43" fmla="*/ 284 h 1278"/>
                <a:gd name="T44" fmla="*/ 866 w 1398"/>
                <a:gd name="T45" fmla="*/ 296 h 1278"/>
                <a:gd name="T46" fmla="*/ 916 w 1398"/>
                <a:gd name="T47" fmla="*/ 312 h 1278"/>
                <a:gd name="T48" fmla="*/ 952 w 1398"/>
                <a:gd name="T49" fmla="*/ 324 h 1278"/>
                <a:gd name="T50" fmla="*/ 992 w 1398"/>
                <a:gd name="T51" fmla="*/ 336 h 1278"/>
                <a:gd name="T52" fmla="*/ 1024 w 1398"/>
                <a:gd name="T53" fmla="*/ 334 h 1278"/>
                <a:gd name="T54" fmla="*/ 1072 w 1398"/>
                <a:gd name="T55" fmla="*/ 334 h 1278"/>
                <a:gd name="T56" fmla="*/ 1160 w 1398"/>
                <a:gd name="T57" fmla="*/ 330 h 1278"/>
                <a:gd name="T58" fmla="*/ 1214 w 1398"/>
                <a:gd name="T59" fmla="*/ 320 h 1278"/>
                <a:gd name="T60" fmla="*/ 1302 w 1398"/>
                <a:gd name="T61" fmla="*/ 368 h 1278"/>
                <a:gd name="T62" fmla="*/ 1340 w 1398"/>
                <a:gd name="T63" fmla="*/ 442 h 1278"/>
                <a:gd name="T64" fmla="*/ 1366 w 1398"/>
                <a:gd name="T65" fmla="*/ 582 h 1278"/>
                <a:gd name="T66" fmla="*/ 1394 w 1398"/>
                <a:gd name="T67" fmla="*/ 642 h 1278"/>
                <a:gd name="T68" fmla="*/ 1378 w 1398"/>
                <a:gd name="T69" fmla="*/ 744 h 1278"/>
                <a:gd name="T70" fmla="*/ 1362 w 1398"/>
                <a:gd name="T71" fmla="*/ 812 h 1278"/>
                <a:gd name="T72" fmla="*/ 1286 w 1398"/>
                <a:gd name="T73" fmla="*/ 848 h 1278"/>
                <a:gd name="T74" fmla="*/ 1296 w 1398"/>
                <a:gd name="T75" fmla="*/ 842 h 1278"/>
                <a:gd name="T76" fmla="*/ 1268 w 1398"/>
                <a:gd name="T77" fmla="*/ 810 h 1278"/>
                <a:gd name="T78" fmla="*/ 1254 w 1398"/>
                <a:gd name="T79" fmla="*/ 866 h 1278"/>
                <a:gd name="T80" fmla="*/ 1140 w 1398"/>
                <a:gd name="T81" fmla="*/ 942 h 1278"/>
                <a:gd name="T82" fmla="*/ 1140 w 1398"/>
                <a:gd name="T83" fmla="*/ 950 h 1278"/>
                <a:gd name="T84" fmla="*/ 1118 w 1398"/>
                <a:gd name="T85" fmla="*/ 960 h 1278"/>
                <a:gd name="T86" fmla="*/ 1120 w 1398"/>
                <a:gd name="T87" fmla="*/ 950 h 1278"/>
                <a:gd name="T88" fmla="*/ 1084 w 1398"/>
                <a:gd name="T89" fmla="*/ 938 h 1278"/>
                <a:gd name="T90" fmla="*/ 1060 w 1398"/>
                <a:gd name="T91" fmla="*/ 942 h 1278"/>
                <a:gd name="T92" fmla="*/ 1044 w 1398"/>
                <a:gd name="T93" fmla="*/ 966 h 1278"/>
                <a:gd name="T94" fmla="*/ 1002 w 1398"/>
                <a:gd name="T95" fmla="*/ 1004 h 1278"/>
                <a:gd name="T96" fmla="*/ 982 w 1398"/>
                <a:gd name="T97" fmla="*/ 1040 h 1278"/>
                <a:gd name="T98" fmla="*/ 960 w 1398"/>
                <a:gd name="T99" fmla="*/ 1094 h 1278"/>
                <a:gd name="T100" fmla="*/ 960 w 1398"/>
                <a:gd name="T101" fmla="*/ 1112 h 1278"/>
                <a:gd name="T102" fmla="*/ 964 w 1398"/>
                <a:gd name="T103" fmla="*/ 1166 h 1278"/>
                <a:gd name="T104" fmla="*/ 990 w 1398"/>
                <a:gd name="T105" fmla="*/ 1262 h 1278"/>
                <a:gd name="T106" fmla="*/ 982 w 1398"/>
                <a:gd name="T107" fmla="*/ 1270 h 1278"/>
                <a:gd name="T108" fmla="*/ 926 w 1398"/>
                <a:gd name="T109" fmla="*/ 1252 h 1278"/>
                <a:gd name="T110" fmla="*/ 854 w 1398"/>
                <a:gd name="T111" fmla="*/ 1230 h 1278"/>
                <a:gd name="T112" fmla="*/ 768 w 1398"/>
                <a:gd name="T113" fmla="*/ 1170 h 1278"/>
                <a:gd name="T114" fmla="*/ 728 w 1398"/>
                <a:gd name="T115" fmla="*/ 1058 h 1278"/>
                <a:gd name="T116" fmla="*/ 700 w 1398"/>
                <a:gd name="T117" fmla="*/ 1038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8" h="1278">
                  <a:moveTo>
                    <a:pt x="698" y="1032"/>
                  </a:moveTo>
                  <a:lnTo>
                    <a:pt x="698" y="1026"/>
                  </a:lnTo>
                  <a:lnTo>
                    <a:pt x="692" y="1018"/>
                  </a:lnTo>
                  <a:lnTo>
                    <a:pt x="690" y="1016"/>
                  </a:lnTo>
                  <a:lnTo>
                    <a:pt x="680" y="1000"/>
                  </a:lnTo>
                  <a:lnTo>
                    <a:pt x="678" y="994"/>
                  </a:lnTo>
                  <a:lnTo>
                    <a:pt x="674" y="994"/>
                  </a:lnTo>
                  <a:lnTo>
                    <a:pt x="666" y="990"/>
                  </a:lnTo>
                  <a:lnTo>
                    <a:pt x="660" y="984"/>
                  </a:lnTo>
                  <a:lnTo>
                    <a:pt x="656" y="980"/>
                  </a:lnTo>
                  <a:lnTo>
                    <a:pt x="650" y="964"/>
                  </a:lnTo>
                  <a:lnTo>
                    <a:pt x="650" y="962"/>
                  </a:lnTo>
                  <a:lnTo>
                    <a:pt x="648" y="954"/>
                  </a:lnTo>
                  <a:lnTo>
                    <a:pt x="648" y="950"/>
                  </a:lnTo>
                  <a:lnTo>
                    <a:pt x="644" y="944"/>
                  </a:lnTo>
                  <a:lnTo>
                    <a:pt x="638" y="938"/>
                  </a:lnTo>
                  <a:lnTo>
                    <a:pt x="636" y="930"/>
                  </a:lnTo>
                  <a:lnTo>
                    <a:pt x="634" y="928"/>
                  </a:lnTo>
                  <a:lnTo>
                    <a:pt x="634" y="924"/>
                  </a:lnTo>
                  <a:lnTo>
                    <a:pt x="632" y="914"/>
                  </a:lnTo>
                  <a:lnTo>
                    <a:pt x="626" y="908"/>
                  </a:lnTo>
                  <a:lnTo>
                    <a:pt x="624" y="906"/>
                  </a:lnTo>
                  <a:lnTo>
                    <a:pt x="622" y="900"/>
                  </a:lnTo>
                  <a:lnTo>
                    <a:pt x="620" y="896"/>
                  </a:lnTo>
                  <a:lnTo>
                    <a:pt x="622" y="892"/>
                  </a:lnTo>
                  <a:lnTo>
                    <a:pt x="618" y="880"/>
                  </a:lnTo>
                  <a:lnTo>
                    <a:pt x="604" y="860"/>
                  </a:lnTo>
                  <a:lnTo>
                    <a:pt x="590" y="850"/>
                  </a:lnTo>
                  <a:lnTo>
                    <a:pt x="580" y="838"/>
                  </a:lnTo>
                  <a:lnTo>
                    <a:pt x="578" y="836"/>
                  </a:lnTo>
                  <a:lnTo>
                    <a:pt x="572" y="834"/>
                  </a:lnTo>
                  <a:lnTo>
                    <a:pt x="568" y="832"/>
                  </a:lnTo>
                  <a:lnTo>
                    <a:pt x="560" y="826"/>
                  </a:lnTo>
                  <a:lnTo>
                    <a:pt x="550" y="816"/>
                  </a:lnTo>
                  <a:lnTo>
                    <a:pt x="546" y="810"/>
                  </a:lnTo>
                  <a:lnTo>
                    <a:pt x="544" y="806"/>
                  </a:lnTo>
                  <a:lnTo>
                    <a:pt x="542" y="798"/>
                  </a:lnTo>
                  <a:lnTo>
                    <a:pt x="536" y="796"/>
                  </a:lnTo>
                  <a:lnTo>
                    <a:pt x="526" y="796"/>
                  </a:lnTo>
                  <a:lnTo>
                    <a:pt x="516" y="796"/>
                  </a:lnTo>
                  <a:lnTo>
                    <a:pt x="508" y="794"/>
                  </a:lnTo>
                  <a:lnTo>
                    <a:pt x="504" y="792"/>
                  </a:lnTo>
                  <a:lnTo>
                    <a:pt x="500" y="792"/>
                  </a:lnTo>
                  <a:lnTo>
                    <a:pt x="496" y="790"/>
                  </a:lnTo>
                  <a:lnTo>
                    <a:pt x="488" y="790"/>
                  </a:lnTo>
                  <a:lnTo>
                    <a:pt x="478" y="790"/>
                  </a:lnTo>
                  <a:lnTo>
                    <a:pt x="470" y="790"/>
                  </a:lnTo>
                  <a:lnTo>
                    <a:pt x="468" y="790"/>
                  </a:lnTo>
                  <a:lnTo>
                    <a:pt x="466" y="788"/>
                  </a:lnTo>
                  <a:lnTo>
                    <a:pt x="464" y="788"/>
                  </a:lnTo>
                  <a:lnTo>
                    <a:pt x="452" y="782"/>
                  </a:lnTo>
                  <a:lnTo>
                    <a:pt x="448" y="780"/>
                  </a:lnTo>
                  <a:lnTo>
                    <a:pt x="444" y="778"/>
                  </a:lnTo>
                  <a:lnTo>
                    <a:pt x="438" y="782"/>
                  </a:lnTo>
                  <a:lnTo>
                    <a:pt x="422" y="788"/>
                  </a:lnTo>
                  <a:lnTo>
                    <a:pt x="414" y="790"/>
                  </a:lnTo>
                  <a:lnTo>
                    <a:pt x="402" y="792"/>
                  </a:lnTo>
                  <a:lnTo>
                    <a:pt x="386" y="822"/>
                  </a:lnTo>
                  <a:lnTo>
                    <a:pt x="380" y="836"/>
                  </a:lnTo>
                  <a:lnTo>
                    <a:pt x="372" y="848"/>
                  </a:lnTo>
                  <a:lnTo>
                    <a:pt x="366" y="856"/>
                  </a:lnTo>
                  <a:lnTo>
                    <a:pt x="354" y="864"/>
                  </a:lnTo>
                  <a:lnTo>
                    <a:pt x="340" y="876"/>
                  </a:lnTo>
                  <a:lnTo>
                    <a:pt x="328" y="874"/>
                  </a:lnTo>
                  <a:lnTo>
                    <a:pt x="326" y="874"/>
                  </a:lnTo>
                  <a:lnTo>
                    <a:pt x="318" y="870"/>
                  </a:lnTo>
                  <a:lnTo>
                    <a:pt x="316" y="870"/>
                  </a:lnTo>
                  <a:lnTo>
                    <a:pt x="308" y="864"/>
                  </a:lnTo>
                  <a:lnTo>
                    <a:pt x="306" y="862"/>
                  </a:lnTo>
                  <a:lnTo>
                    <a:pt x="302" y="858"/>
                  </a:lnTo>
                  <a:lnTo>
                    <a:pt x="280" y="846"/>
                  </a:lnTo>
                  <a:lnTo>
                    <a:pt x="264" y="834"/>
                  </a:lnTo>
                  <a:lnTo>
                    <a:pt x="254" y="832"/>
                  </a:lnTo>
                  <a:lnTo>
                    <a:pt x="250" y="830"/>
                  </a:lnTo>
                  <a:lnTo>
                    <a:pt x="248" y="828"/>
                  </a:lnTo>
                  <a:lnTo>
                    <a:pt x="246" y="828"/>
                  </a:lnTo>
                  <a:lnTo>
                    <a:pt x="244" y="826"/>
                  </a:lnTo>
                  <a:lnTo>
                    <a:pt x="234" y="816"/>
                  </a:lnTo>
                  <a:lnTo>
                    <a:pt x="232" y="812"/>
                  </a:lnTo>
                  <a:lnTo>
                    <a:pt x="230" y="808"/>
                  </a:lnTo>
                  <a:lnTo>
                    <a:pt x="226" y="806"/>
                  </a:lnTo>
                  <a:lnTo>
                    <a:pt x="224" y="804"/>
                  </a:lnTo>
                  <a:lnTo>
                    <a:pt x="220" y="802"/>
                  </a:lnTo>
                  <a:lnTo>
                    <a:pt x="218" y="804"/>
                  </a:lnTo>
                  <a:lnTo>
                    <a:pt x="210" y="798"/>
                  </a:lnTo>
                  <a:lnTo>
                    <a:pt x="206" y="794"/>
                  </a:lnTo>
                  <a:lnTo>
                    <a:pt x="198" y="784"/>
                  </a:lnTo>
                  <a:lnTo>
                    <a:pt x="186" y="750"/>
                  </a:lnTo>
                  <a:lnTo>
                    <a:pt x="184" y="744"/>
                  </a:lnTo>
                  <a:lnTo>
                    <a:pt x="184" y="738"/>
                  </a:lnTo>
                  <a:lnTo>
                    <a:pt x="188" y="732"/>
                  </a:lnTo>
                  <a:lnTo>
                    <a:pt x="190" y="724"/>
                  </a:lnTo>
                  <a:lnTo>
                    <a:pt x="188" y="722"/>
                  </a:lnTo>
                  <a:lnTo>
                    <a:pt x="186" y="716"/>
                  </a:lnTo>
                  <a:lnTo>
                    <a:pt x="180" y="706"/>
                  </a:lnTo>
                  <a:lnTo>
                    <a:pt x="176" y="698"/>
                  </a:lnTo>
                  <a:lnTo>
                    <a:pt x="172" y="688"/>
                  </a:lnTo>
                  <a:lnTo>
                    <a:pt x="170" y="680"/>
                  </a:lnTo>
                  <a:lnTo>
                    <a:pt x="170" y="676"/>
                  </a:lnTo>
                  <a:lnTo>
                    <a:pt x="166" y="670"/>
                  </a:lnTo>
                  <a:lnTo>
                    <a:pt x="160" y="666"/>
                  </a:lnTo>
                  <a:lnTo>
                    <a:pt x="154" y="660"/>
                  </a:lnTo>
                  <a:lnTo>
                    <a:pt x="148" y="652"/>
                  </a:lnTo>
                  <a:lnTo>
                    <a:pt x="142" y="648"/>
                  </a:lnTo>
                  <a:lnTo>
                    <a:pt x="136" y="644"/>
                  </a:lnTo>
                  <a:lnTo>
                    <a:pt x="134" y="646"/>
                  </a:lnTo>
                  <a:lnTo>
                    <a:pt x="120" y="636"/>
                  </a:lnTo>
                  <a:lnTo>
                    <a:pt x="110" y="624"/>
                  </a:lnTo>
                  <a:lnTo>
                    <a:pt x="106" y="618"/>
                  </a:lnTo>
                  <a:lnTo>
                    <a:pt x="102" y="610"/>
                  </a:lnTo>
                  <a:lnTo>
                    <a:pt x="100" y="608"/>
                  </a:lnTo>
                  <a:lnTo>
                    <a:pt x="90" y="600"/>
                  </a:lnTo>
                  <a:lnTo>
                    <a:pt x="84" y="594"/>
                  </a:lnTo>
                  <a:lnTo>
                    <a:pt x="82" y="592"/>
                  </a:lnTo>
                  <a:lnTo>
                    <a:pt x="78" y="586"/>
                  </a:lnTo>
                  <a:lnTo>
                    <a:pt x="76" y="584"/>
                  </a:lnTo>
                  <a:lnTo>
                    <a:pt x="76" y="582"/>
                  </a:lnTo>
                  <a:lnTo>
                    <a:pt x="64" y="570"/>
                  </a:lnTo>
                  <a:lnTo>
                    <a:pt x="60" y="568"/>
                  </a:lnTo>
                  <a:lnTo>
                    <a:pt x="56" y="566"/>
                  </a:lnTo>
                  <a:lnTo>
                    <a:pt x="48" y="562"/>
                  </a:lnTo>
                  <a:lnTo>
                    <a:pt x="40" y="556"/>
                  </a:lnTo>
                  <a:lnTo>
                    <a:pt x="36" y="544"/>
                  </a:lnTo>
                  <a:lnTo>
                    <a:pt x="34" y="540"/>
                  </a:lnTo>
                  <a:lnTo>
                    <a:pt x="32" y="536"/>
                  </a:lnTo>
                  <a:lnTo>
                    <a:pt x="30" y="530"/>
                  </a:lnTo>
                  <a:lnTo>
                    <a:pt x="24" y="522"/>
                  </a:lnTo>
                  <a:lnTo>
                    <a:pt x="22" y="520"/>
                  </a:lnTo>
                  <a:lnTo>
                    <a:pt x="20" y="520"/>
                  </a:lnTo>
                  <a:lnTo>
                    <a:pt x="18" y="520"/>
                  </a:lnTo>
                  <a:lnTo>
                    <a:pt x="14" y="520"/>
                  </a:lnTo>
                  <a:lnTo>
                    <a:pt x="12" y="516"/>
                  </a:lnTo>
                  <a:lnTo>
                    <a:pt x="4" y="510"/>
                  </a:lnTo>
                  <a:lnTo>
                    <a:pt x="2" y="502"/>
                  </a:lnTo>
                  <a:lnTo>
                    <a:pt x="0" y="490"/>
                  </a:lnTo>
                  <a:lnTo>
                    <a:pt x="4" y="490"/>
                  </a:lnTo>
                  <a:lnTo>
                    <a:pt x="62" y="496"/>
                  </a:lnTo>
                  <a:lnTo>
                    <a:pt x="82" y="498"/>
                  </a:lnTo>
                  <a:lnTo>
                    <a:pt x="94" y="500"/>
                  </a:lnTo>
                  <a:lnTo>
                    <a:pt x="120" y="502"/>
                  </a:lnTo>
                  <a:lnTo>
                    <a:pt x="128" y="502"/>
                  </a:lnTo>
                  <a:lnTo>
                    <a:pt x="136" y="502"/>
                  </a:lnTo>
                  <a:lnTo>
                    <a:pt x="144" y="504"/>
                  </a:lnTo>
                  <a:lnTo>
                    <a:pt x="152" y="504"/>
                  </a:lnTo>
                  <a:lnTo>
                    <a:pt x="158" y="506"/>
                  </a:lnTo>
                  <a:lnTo>
                    <a:pt x="178" y="508"/>
                  </a:lnTo>
                  <a:lnTo>
                    <a:pt x="182" y="508"/>
                  </a:lnTo>
                  <a:lnTo>
                    <a:pt x="194" y="508"/>
                  </a:lnTo>
                  <a:lnTo>
                    <a:pt x="200" y="508"/>
                  </a:lnTo>
                  <a:lnTo>
                    <a:pt x="204" y="510"/>
                  </a:lnTo>
                  <a:lnTo>
                    <a:pt x="218" y="510"/>
                  </a:lnTo>
                  <a:lnTo>
                    <a:pt x="224" y="512"/>
                  </a:lnTo>
                  <a:lnTo>
                    <a:pt x="230" y="512"/>
                  </a:lnTo>
                  <a:lnTo>
                    <a:pt x="238" y="512"/>
                  </a:lnTo>
                  <a:lnTo>
                    <a:pt x="290" y="518"/>
                  </a:lnTo>
                  <a:lnTo>
                    <a:pt x="352" y="522"/>
                  </a:lnTo>
                  <a:lnTo>
                    <a:pt x="358" y="522"/>
                  </a:lnTo>
                  <a:lnTo>
                    <a:pt x="368" y="524"/>
                  </a:lnTo>
                  <a:lnTo>
                    <a:pt x="382" y="524"/>
                  </a:lnTo>
                  <a:lnTo>
                    <a:pt x="382" y="498"/>
                  </a:lnTo>
                  <a:lnTo>
                    <a:pt x="386" y="462"/>
                  </a:lnTo>
                  <a:lnTo>
                    <a:pt x="392" y="408"/>
                  </a:lnTo>
                  <a:lnTo>
                    <a:pt x="392" y="392"/>
                  </a:lnTo>
                  <a:lnTo>
                    <a:pt x="394" y="380"/>
                  </a:lnTo>
                  <a:lnTo>
                    <a:pt x="396" y="352"/>
                  </a:lnTo>
                  <a:lnTo>
                    <a:pt x="400" y="322"/>
                  </a:lnTo>
                  <a:lnTo>
                    <a:pt x="402" y="290"/>
                  </a:lnTo>
                  <a:lnTo>
                    <a:pt x="404" y="266"/>
                  </a:lnTo>
                  <a:lnTo>
                    <a:pt x="408" y="236"/>
                  </a:lnTo>
                  <a:lnTo>
                    <a:pt x="414" y="162"/>
                  </a:lnTo>
                  <a:lnTo>
                    <a:pt x="424" y="26"/>
                  </a:lnTo>
                  <a:lnTo>
                    <a:pt x="426" y="18"/>
                  </a:lnTo>
                  <a:lnTo>
                    <a:pt x="426" y="0"/>
                  </a:lnTo>
                  <a:lnTo>
                    <a:pt x="432" y="0"/>
                  </a:lnTo>
                  <a:lnTo>
                    <a:pt x="440" y="0"/>
                  </a:lnTo>
                  <a:lnTo>
                    <a:pt x="456" y="2"/>
                  </a:lnTo>
                  <a:lnTo>
                    <a:pt x="470" y="2"/>
                  </a:lnTo>
                  <a:lnTo>
                    <a:pt x="484" y="4"/>
                  </a:lnTo>
                  <a:lnTo>
                    <a:pt x="488" y="4"/>
                  </a:lnTo>
                  <a:lnTo>
                    <a:pt x="510" y="6"/>
                  </a:lnTo>
                  <a:lnTo>
                    <a:pt x="518" y="6"/>
                  </a:lnTo>
                  <a:lnTo>
                    <a:pt x="530" y="6"/>
                  </a:lnTo>
                  <a:lnTo>
                    <a:pt x="536" y="6"/>
                  </a:lnTo>
                  <a:lnTo>
                    <a:pt x="546" y="8"/>
                  </a:lnTo>
                  <a:lnTo>
                    <a:pt x="550" y="8"/>
                  </a:lnTo>
                  <a:lnTo>
                    <a:pt x="568" y="8"/>
                  </a:lnTo>
                  <a:lnTo>
                    <a:pt x="574" y="10"/>
                  </a:lnTo>
                  <a:lnTo>
                    <a:pt x="584" y="10"/>
                  </a:lnTo>
                  <a:lnTo>
                    <a:pt x="590" y="10"/>
                  </a:lnTo>
                  <a:lnTo>
                    <a:pt x="638" y="12"/>
                  </a:lnTo>
                  <a:lnTo>
                    <a:pt x="648" y="12"/>
                  </a:lnTo>
                  <a:lnTo>
                    <a:pt x="678" y="14"/>
                  </a:lnTo>
                  <a:lnTo>
                    <a:pt x="726" y="18"/>
                  </a:lnTo>
                  <a:lnTo>
                    <a:pt x="732" y="18"/>
                  </a:lnTo>
                  <a:lnTo>
                    <a:pt x="732" y="38"/>
                  </a:lnTo>
                  <a:lnTo>
                    <a:pt x="730" y="44"/>
                  </a:lnTo>
                  <a:lnTo>
                    <a:pt x="730" y="64"/>
                  </a:lnTo>
                  <a:lnTo>
                    <a:pt x="726" y="116"/>
                  </a:lnTo>
                  <a:lnTo>
                    <a:pt x="726" y="138"/>
                  </a:lnTo>
                  <a:lnTo>
                    <a:pt x="724" y="158"/>
                  </a:lnTo>
                  <a:lnTo>
                    <a:pt x="724" y="206"/>
                  </a:lnTo>
                  <a:lnTo>
                    <a:pt x="722" y="242"/>
                  </a:lnTo>
                  <a:lnTo>
                    <a:pt x="724" y="242"/>
                  </a:lnTo>
                  <a:lnTo>
                    <a:pt x="728" y="242"/>
                  </a:lnTo>
                  <a:lnTo>
                    <a:pt x="732" y="242"/>
                  </a:lnTo>
                  <a:lnTo>
                    <a:pt x="734" y="244"/>
                  </a:lnTo>
                  <a:lnTo>
                    <a:pt x="740" y="250"/>
                  </a:lnTo>
                  <a:lnTo>
                    <a:pt x="744" y="254"/>
                  </a:lnTo>
                  <a:lnTo>
                    <a:pt x="746" y="256"/>
                  </a:lnTo>
                  <a:lnTo>
                    <a:pt x="752" y="264"/>
                  </a:lnTo>
                  <a:lnTo>
                    <a:pt x="756" y="266"/>
                  </a:lnTo>
                  <a:lnTo>
                    <a:pt x="758" y="266"/>
                  </a:lnTo>
                  <a:lnTo>
                    <a:pt x="762" y="266"/>
                  </a:lnTo>
                  <a:lnTo>
                    <a:pt x="778" y="266"/>
                  </a:lnTo>
                  <a:lnTo>
                    <a:pt x="784" y="262"/>
                  </a:lnTo>
                  <a:lnTo>
                    <a:pt x="788" y="260"/>
                  </a:lnTo>
                  <a:lnTo>
                    <a:pt x="798" y="264"/>
                  </a:lnTo>
                  <a:lnTo>
                    <a:pt x="802" y="274"/>
                  </a:lnTo>
                  <a:lnTo>
                    <a:pt x="802" y="280"/>
                  </a:lnTo>
                  <a:lnTo>
                    <a:pt x="802" y="284"/>
                  </a:lnTo>
                  <a:lnTo>
                    <a:pt x="804" y="286"/>
                  </a:lnTo>
                  <a:lnTo>
                    <a:pt x="820" y="290"/>
                  </a:lnTo>
                  <a:lnTo>
                    <a:pt x="838" y="294"/>
                  </a:lnTo>
                  <a:lnTo>
                    <a:pt x="840" y="296"/>
                  </a:lnTo>
                  <a:lnTo>
                    <a:pt x="850" y="296"/>
                  </a:lnTo>
                  <a:lnTo>
                    <a:pt x="852" y="296"/>
                  </a:lnTo>
                  <a:lnTo>
                    <a:pt x="854" y="296"/>
                  </a:lnTo>
                  <a:lnTo>
                    <a:pt x="858" y="296"/>
                  </a:lnTo>
                  <a:lnTo>
                    <a:pt x="862" y="294"/>
                  </a:lnTo>
                  <a:lnTo>
                    <a:pt x="866" y="296"/>
                  </a:lnTo>
                  <a:lnTo>
                    <a:pt x="868" y="298"/>
                  </a:lnTo>
                  <a:lnTo>
                    <a:pt x="870" y="302"/>
                  </a:lnTo>
                  <a:lnTo>
                    <a:pt x="872" y="304"/>
                  </a:lnTo>
                  <a:lnTo>
                    <a:pt x="876" y="306"/>
                  </a:lnTo>
                  <a:lnTo>
                    <a:pt x="878" y="306"/>
                  </a:lnTo>
                  <a:lnTo>
                    <a:pt x="884" y="304"/>
                  </a:lnTo>
                  <a:lnTo>
                    <a:pt x="896" y="298"/>
                  </a:lnTo>
                  <a:lnTo>
                    <a:pt x="908" y="300"/>
                  </a:lnTo>
                  <a:lnTo>
                    <a:pt x="916" y="308"/>
                  </a:lnTo>
                  <a:lnTo>
                    <a:pt x="916" y="312"/>
                  </a:lnTo>
                  <a:lnTo>
                    <a:pt x="920" y="314"/>
                  </a:lnTo>
                  <a:lnTo>
                    <a:pt x="924" y="314"/>
                  </a:lnTo>
                  <a:lnTo>
                    <a:pt x="928" y="316"/>
                  </a:lnTo>
                  <a:lnTo>
                    <a:pt x="930" y="316"/>
                  </a:lnTo>
                  <a:lnTo>
                    <a:pt x="930" y="322"/>
                  </a:lnTo>
                  <a:lnTo>
                    <a:pt x="930" y="326"/>
                  </a:lnTo>
                  <a:lnTo>
                    <a:pt x="930" y="330"/>
                  </a:lnTo>
                  <a:lnTo>
                    <a:pt x="940" y="332"/>
                  </a:lnTo>
                  <a:lnTo>
                    <a:pt x="948" y="328"/>
                  </a:lnTo>
                  <a:lnTo>
                    <a:pt x="952" y="324"/>
                  </a:lnTo>
                  <a:lnTo>
                    <a:pt x="956" y="320"/>
                  </a:lnTo>
                  <a:lnTo>
                    <a:pt x="958" y="320"/>
                  </a:lnTo>
                  <a:lnTo>
                    <a:pt x="960" y="318"/>
                  </a:lnTo>
                  <a:lnTo>
                    <a:pt x="962" y="318"/>
                  </a:lnTo>
                  <a:lnTo>
                    <a:pt x="968" y="320"/>
                  </a:lnTo>
                  <a:lnTo>
                    <a:pt x="976" y="328"/>
                  </a:lnTo>
                  <a:lnTo>
                    <a:pt x="982" y="334"/>
                  </a:lnTo>
                  <a:lnTo>
                    <a:pt x="984" y="338"/>
                  </a:lnTo>
                  <a:lnTo>
                    <a:pt x="988" y="338"/>
                  </a:lnTo>
                  <a:lnTo>
                    <a:pt x="992" y="336"/>
                  </a:lnTo>
                  <a:lnTo>
                    <a:pt x="1004" y="328"/>
                  </a:lnTo>
                  <a:lnTo>
                    <a:pt x="1010" y="336"/>
                  </a:lnTo>
                  <a:lnTo>
                    <a:pt x="1008" y="338"/>
                  </a:lnTo>
                  <a:lnTo>
                    <a:pt x="1008" y="342"/>
                  </a:lnTo>
                  <a:lnTo>
                    <a:pt x="1010" y="346"/>
                  </a:lnTo>
                  <a:lnTo>
                    <a:pt x="1012" y="348"/>
                  </a:lnTo>
                  <a:lnTo>
                    <a:pt x="1014" y="348"/>
                  </a:lnTo>
                  <a:lnTo>
                    <a:pt x="1016" y="350"/>
                  </a:lnTo>
                  <a:lnTo>
                    <a:pt x="1020" y="346"/>
                  </a:lnTo>
                  <a:lnTo>
                    <a:pt x="1024" y="334"/>
                  </a:lnTo>
                  <a:lnTo>
                    <a:pt x="1032" y="322"/>
                  </a:lnTo>
                  <a:lnTo>
                    <a:pt x="1034" y="322"/>
                  </a:lnTo>
                  <a:lnTo>
                    <a:pt x="1040" y="322"/>
                  </a:lnTo>
                  <a:lnTo>
                    <a:pt x="1042" y="324"/>
                  </a:lnTo>
                  <a:lnTo>
                    <a:pt x="1042" y="328"/>
                  </a:lnTo>
                  <a:lnTo>
                    <a:pt x="1044" y="332"/>
                  </a:lnTo>
                  <a:lnTo>
                    <a:pt x="1046" y="332"/>
                  </a:lnTo>
                  <a:lnTo>
                    <a:pt x="1058" y="336"/>
                  </a:lnTo>
                  <a:lnTo>
                    <a:pt x="1060" y="334"/>
                  </a:lnTo>
                  <a:lnTo>
                    <a:pt x="1072" y="334"/>
                  </a:lnTo>
                  <a:lnTo>
                    <a:pt x="1084" y="344"/>
                  </a:lnTo>
                  <a:lnTo>
                    <a:pt x="1100" y="352"/>
                  </a:lnTo>
                  <a:lnTo>
                    <a:pt x="1114" y="346"/>
                  </a:lnTo>
                  <a:lnTo>
                    <a:pt x="1116" y="342"/>
                  </a:lnTo>
                  <a:lnTo>
                    <a:pt x="1118" y="338"/>
                  </a:lnTo>
                  <a:lnTo>
                    <a:pt x="1122" y="336"/>
                  </a:lnTo>
                  <a:lnTo>
                    <a:pt x="1138" y="332"/>
                  </a:lnTo>
                  <a:lnTo>
                    <a:pt x="1146" y="334"/>
                  </a:lnTo>
                  <a:lnTo>
                    <a:pt x="1158" y="334"/>
                  </a:lnTo>
                  <a:lnTo>
                    <a:pt x="1160" y="330"/>
                  </a:lnTo>
                  <a:lnTo>
                    <a:pt x="1176" y="324"/>
                  </a:lnTo>
                  <a:lnTo>
                    <a:pt x="1178" y="324"/>
                  </a:lnTo>
                  <a:lnTo>
                    <a:pt x="1180" y="326"/>
                  </a:lnTo>
                  <a:lnTo>
                    <a:pt x="1182" y="330"/>
                  </a:lnTo>
                  <a:lnTo>
                    <a:pt x="1192" y="334"/>
                  </a:lnTo>
                  <a:lnTo>
                    <a:pt x="1198" y="332"/>
                  </a:lnTo>
                  <a:lnTo>
                    <a:pt x="1202" y="332"/>
                  </a:lnTo>
                  <a:lnTo>
                    <a:pt x="1204" y="330"/>
                  </a:lnTo>
                  <a:lnTo>
                    <a:pt x="1210" y="326"/>
                  </a:lnTo>
                  <a:lnTo>
                    <a:pt x="1214" y="320"/>
                  </a:lnTo>
                  <a:lnTo>
                    <a:pt x="1222" y="324"/>
                  </a:lnTo>
                  <a:lnTo>
                    <a:pt x="1236" y="334"/>
                  </a:lnTo>
                  <a:lnTo>
                    <a:pt x="1242" y="338"/>
                  </a:lnTo>
                  <a:lnTo>
                    <a:pt x="1252" y="346"/>
                  </a:lnTo>
                  <a:lnTo>
                    <a:pt x="1268" y="352"/>
                  </a:lnTo>
                  <a:lnTo>
                    <a:pt x="1286" y="358"/>
                  </a:lnTo>
                  <a:lnTo>
                    <a:pt x="1288" y="358"/>
                  </a:lnTo>
                  <a:lnTo>
                    <a:pt x="1290" y="358"/>
                  </a:lnTo>
                  <a:lnTo>
                    <a:pt x="1294" y="362"/>
                  </a:lnTo>
                  <a:lnTo>
                    <a:pt x="1302" y="368"/>
                  </a:lnTo>
                  <a:lnTo>
                    <a:pt x="1310" y="368"/>
                  </a:lnTo>
                  <a:lnTo>
                    <a:pt x="1310" y="364"/>
                  </a:lnTo>
                  <a:lnTo>
                    <a:pt x="1322" y="364"/>
                  </a:lnTo>
                  <a:lnTo>
                    <a:pt x="1332" y="366"/>
                  </a:lnTo>
                  <a:lnTo>
                    <a:pt x="1338" y="368"/>
                  </a:lnTo>
                  <a:lnTo>
                    <a:pt x="1338" y="370"/>
                  </a:lnTo>
                  <a:lnTo>
                    <a:pt x="1338" y="394"/>
                  </a:lnTo>
                  <a:lnTo>
                    <a:pt x="1338" y="430"/>
                  </a:lnTo>
                  <a:lnTo>
                    <a:pt x="1340" y="430"/>
                  </a:lnTo>
                  <a:lnTo>
                    <a:pt x="1340" y="442"/>
                  </a:lnTo>
                  <a:lnTo>
                    <a:pt x="1340" y="454"/>
                  </a:lnTo>
                  <a:lnTo>
                    <a:pt x="1340" y="512"/>
                  </a:lnTo>
                  <a:lnTo>
                    <a:pt x="1342" y="518"/>
                  </a:lnTo>
                  <a:lnTo>
                    <a:pt x="1342" y="550"/>
                  </a:lnTo>
                  <a:lnTo>
                    <a:pt x="1350" y="558"/>
                  </a:lnTo>
                  <a:lnTo>
                    <a:pt x="1354" y="560"/>
                  </a:lnTo>
                  <a:lnTo>
                    <a:pt x="1356" y="562"/>
                  </a:lnTo>
                  <a:lnTo>
                    <a:pt x="1358" y="564"/>
                  </a:lnTo>
                  <a:lnTo>
                    <a:pt x="1364" y="574"/>
                  </a:lnTo>
                  <a:lnTo>
                    <a:pt x="1366" y="582"/>
                  </a:lnTo>
                  <a:lnTo>
                    <a:pt x="1366" y="586"/>
                  </a:lnTo>
                  <a:lnTo>
                    <a:pt x="1364" y="596"/>
                  </a:lnTo>
                  <a:lnTo>
                    <a:pt x="1366" y="598"/>
                  </a:lnTo>
                  <a:lnTo>
                    <a:pt x="1370" y="602"/>
                  </a:lnTo>
                  <a:lnTo>
                    <a:pt x="1374" y="608"/>
                  </a:lnTo>
                  <a:lnTo>
                    <a:pt x="1384" y="620"/>
                  </a:lnTo>
                  <a:lnTo>
                    <a:pt x="1384" y="624"/>
                  </a:lnTo>
                  <a:lnTo>
                    <a:pt x="1388" y="634"/>
                  </a:lnTo>
                  <a:lnTo>
                    <a:pt x="1390" y="638"/>
                  </a:lnTo>
                  <a:lnTo>
                    <a:pt x="1394" y="642"/>
                  </a:lnTo>
                  <a:lnTo>
                    <a:pt x="1398" y="644"/>
                  </a:lnTo>
                  <a:lnTo>
                    <a:pt x="1398" y="656"/>
                  </a:lnTo>
                  <a:lnTo>
                    <a:pt x="1396" y="686"/>
                  </a:lnTo>
                  <a:lnTo>
                    <a:pt x="1390" y="702"/>
                  </a:lnTo>
                  <a:lnTo>
                    <a:pt x="1386" y="706"/>
                  </a:lnTo>
                  <a:lnTo>
                    <a:pt x="1384" y="708"/>
                  </a:lnTo>
                  <a:lnTo>
                    <a:pt x="1380" y="714"/>
                  </a:lnTo>
                  <a:lnTo>
                    <a:pt x="1380" y="720"/>
                  </a:lnTo>
                  <a:lnTo>
                    <a:pt x="1376" y="740"/>
                  </a:lnTo>
                  <a:lnTo>
                    <a:pt x="1378" y="744"/>
                  </a:lnTo>
                  <a:lnTo>
                    <a:pt x="1380" y="748"/>
                  </a:lnTo>
                  <a:lnTo>
                    <a:pt x="1382" y="754"/>
                  </a:lnTo>
                  <a:lnTo>
                    <a:pt x="1384" y="766"/>
                  </a:lnTo>
                  <a:lnTo>
                    <a:pt x="1382" y="776"/>
                  </a:lnTo>
                  <a:lnTo>
                    <a:pt x="1378" y="782"/>
                  </a:lnTo>
                  <a:lnTo>
                    <a:pt x="1374" y="784"/>
                  </a:lnTo>
                  <a:lnTo>
                    <a:pt x="1368" y="786"/>
                  </a:lnTo>
                  <a:lnTo>
                    <a:pt x="1356" y="806"/>
                  </a:lnTo>
                  <a:lnTo>
                    <a:pt x="1358" y="810"/>
                  </a:lnTo>
                  <a:lnTo>
                    <a:pt x="1362" y="812"/>
                  </a:lnTo>
                  <a:lnTo>
                    <a:pt x="1364" y="814"/>
                  </a:lnTo>
                  <a:lnTo>
                    <a:pt x="1368" y="822"/>
                  </a:lnTo>
                  <a:lnTo>
                    <a:pt x="1364" y="822"/>
                  </a:lnTo>
                  <a:lnTo>
                    <a:pt x="1362" y="822"/>
                  </a:lnTo>
                  <a:lnTo>
                    <a:pt x="1348" y="822"/>
                  </a:lnTo>
                  <a:lnTo>
                    <a:pt x="1344" y="822"/>
                  </a:lnTo>
                  <a:lnTo>
                    <a:pt x="1338" y="826"/>
                  </a:lnTo>
                  <a:lnTo>
                    <a:pt x="1318" y="834"/>
                  </a:lnTo>
                  <a:lnTo>
                    <a:pt x="1302" y="840"/>
                  </a:lnTo>
                  <a:lnTo>
                    <a:pt x="1286" y="848"/>
                  </a:lnTo>
                  <a:lnTo>
                    <a:pt x="1282" y="850"/>
                  </a:lnTo>
                  <a:lnTo>
                    <a:pt x="1278" y="852"/>
                  </a:lnTo>
                  <a:lnTo>
                    <a:pt x="1276" y="856"/>
                  </a:lnTo>
                  <a:lnTo>
                    <a:pt x="1272" y="858"/>
                  </a:lnTo>
                  <a:lnTo>
                    <a:pt x="1270" y="860"/>
                  </a:lnTo>
                  <a:lnTo>
                    <a:pt x="1268" y="860"/>
                  </a:lnTo>
                  <a:lnTo>
                    <a:pt x="1268" y="856"/>
                  </a:lnTo>
                  <a:lnTo>
                    <a:pt x="1278" y="848"/>
                  </a:lnTo>
                  <a:lnTo>
                    <a:pt x="1286" y="846"/>
                  </a:lnTo>
                  <a:lnTo>
                    <a:pt x="1296" y="842"/>
                  </a:lnTo>
                  <a:lnTo>
                    <a:pt x="1300" y="838"/>
                  </a:lnTo>
                  <a:lnTo>
                    <a:pt x="1290" y="836"/>
                  </a:lnTo>
                  <a:lnTo>
                    <a:pt x="1278" y="838"/>
                  </a:lnTo>
                  <a:lnTo>
                    <a:pt x="1268" y="836"/>
                  </a:lnTo>
                  <a:lnTo>
                    <a:pt x="1272" y="832"/>
                  </a:lnTo>
                  <a:lnTo>
                    <a:pt x="1274" y="828"/>
                  </a:lnTo>
                  <a:lnTo>
                    <a:pt x="1274" y="826"/>
                  </a:lnTo>
                  <a:lnTo>
                    <a:pt x="1276" y="820"/>
                  </a:lnTo>
                  <a:lnTo>
                    <a:pt x="1274" y="814"/>
                  </a:lnTo>
                  <a:lnTo>
                    <a:pt x="1268" y="810"/>
                  </a:lnTo>
                  <a:lnTo>
                    <a:pt x="1262" y="814"/>
                  </a:lnTo>
                  <a:lnTo>
                    <a:pt x="1260" y="816"/>
                  </a:lnTo>
                  <a:lnTo>
                    <a:pt x="1248" y="822"/>
                  </a:lnTo>
                  <a:lnTo>
                    <a:pt x="1242" y="820"/>
                  </a:lnTo>
                  <a:lnTo>
                    <a:pt x="1236" y="820"/>
                  </a:lnTo>
                  <a:lnTo>
                    <a:pt x="1242" y="838"/>
                  </a:lnTo>
                  <a:lnTo>
                    <a:pt x="1254" y="854"/>
                  </a:lnTo>
                  <a:lnTo>
                    <a:pt x="1256" y="858"/>
                  </a:lnTo>
                  <a:lnTo>
                    <a:pt x="1256" y="864"/>
                  </a:lnTo>
                  <a:lnTo>
                    <a:pt x="1254" y="866"/>
                  </a:lnTo>
                  <a:lnTo>
                    <a:pt x="1234" y="882"/>
                  </a:lnTo>
                  <a:lnTo>
                    <a:pt x="1226" y="898"/>
                  </a:lnTo>
                  <a:lnTo>
                    <a:pt x="1210" y="912"/>
                  </a:lnTo>
                  <a:lnTo>
                    <a:pt x="1206" y="914"/>
                  </a:lnTo>
                  <a:lnTo>
                    <a:pt x="1204" y="916"/>
                  </a:lnTo>
                  <a:lnTo>
                    <a:pt x="1176" y="934"/>
                  </a:lnTo>
                  <a:lnTo>
                    <a:pt x="1168" y="936"/>
                  </a:lnTo>
                  <a:lnTo>
                    <a:pt x="1160" y="936"/>
                  </a:lnTo>
                  <a:lnTo>
                    <a:pt x="1156" y="936"/>
                  </a:lnTo>
                  <a:lnTo>
                    <a:pt x="1140" y="942"/>
                  </a:lnTo>
                  <a:lnTo>
                    <a:pt x="1140" y="950"/>
                  </a:lnTo>
                  <a:lnTo>
                    <a:pt x="1144" y="948"/>
                  </a:lnTo>
                  <a:lnTo>
                    <a:pt x="1148" y="946"/>
                  </a:lnTo>
                  <a:lnTo>
                    <a:pt x="1150" y="944"/>
                  </a:lnTo>
                  <a:lnTo>
                    <a:pt x="1154" y="942"/>
                  </a:lnTo>
                  <a:lnTo>
                    <a:pt x="1160" y="940"/>
                  </a:lnTo>
                  <a:lnTo>
                    <a:pt x="1152" y="946"/>
                  </a:lnTo>
                  <a:lnTo>
                    <a:pt x="1150" y="948"/>
                  </a:lnTo>
                  <a:lnTo>
                    <a:pt x="1144" y="950"/>
                  </a:lnTo>
                  <a:lnTo>
                    <a:pt x="1140" y="950"/>
                  </a:lnTo>
                  <a:lnTo>
                    <a:pt x="1138" y="952"/>
                  </a:lnTo>
                  <a:lnTo>
                    <a:pt x="1136" y="952"/>
                  </a:lnTo>
                  <a:lnTo>
                    <a:pt x="1132" y="954"/>
                  </a:lnTo>
                  <a:lnTo>
                    <a:pt x="1128" y="956"/>
                  </a:lnTo>
                  <a:lnTo>
                    <a:pt x="1126" y="956"/>
                  </a:lnTo>
                  <a:lnTo>
                    <a:pt x="1118" y="962"/>
                  </a:lnTo>
                  <a:lnTo>
                    <a:pt x="1116" y="962"/>
                  </a:lnTo>
                  <a:lnTo>
                    <a:pt x="1110" y="966"/>
                  </a:lnTo>
                  <a:lnTo>
                    <a:pt x="1112" y="962"/>
                  </a:lnTo>
                  <a:lnTo>
                    <a:pt x="1118" y="960"/>
                  </a:lnTo>
                  <a:lnTo>
                    <a:pt x="1126" y="956"/>
                  </a:lnTo>
                  <a:lnTo>
                    <a:pt x="1128" y="954"/>
                  </a:lnTo>
                  <a:lnTo>
                    <a:pt x="1130" y="952"/>
                  </a:lnTo>
                  <a:lnTo>
                    <a:pt x="1134" y="952"/>
                  </a:lnTo>
                  <a:lnTo>
                    <a:pt x="1136" y="948"/>
                  </a:lnTo>
                  <a:lnTo>
                    <a:pt x="1134" y="946"/>
                  </a:lnTo>
                  <a:lnTo>
                    <a:pt x="1130" y="946"/>
                  </a:lnTo>
                  <a:lnTo>
                    <a:pt x="1126" y="948"/>
                  </a:lnTo>
                  <a:lnTo>
                    <a:pt x="1124" y="950"/>
                  </a:lnTo>
                  <a:lnTo>
                    <a:pt x="1120" y="950"/>
                  </a:lnTo>
                  <a:lnTo>
                    <a:pt x="1118" y="952"/>
                  </a:lnTo>
                  <a:lnTo>
                    <a:pt x="1108" y="954"/>
                  </a:lnTo>
                  <a:lnTo>
                    <a:pt x="1110" y="952"/>
                  </a:lnTo>
                  <a:lnTo>
                    <a:pt x="1112" y="952"/>
                  </a:lnTo>
                  <a:lnTo>
                    <a:pt x="1118" y="948"/>
                  </a:lnTo>
                  <a:lnTo>
                    <a:pt x="1112" y="940"/>
                  </a:lnTo>
                  <a:lnTo>
                    <a:pt x="1104" y="942"/>
                  </a:lnTo>
                  <a:lnTo>
                    <a:pt x="1090" y="936"/>
                  </a:lnTo>
                  <a:lnTo>
                    <a:pt x="1084" y="932"/>
                  </a:lnTo>
                  <a:lnTo>
                    <a:pt x="1084" y="938"/>
                  </a:lnTo>
                  <a:lnTo>
                    <a:pt x="1088" y="948"/>
                  </a:lnTo>
                  <a:lnTo>
                    <a:pt x="1092" y="950"/>
                  </a:lnTo>
                  <a:lnTo>
                    <a:pt x="1086" y="952"/>
                  </a:lnTo>
                  <a:lnTo>
                    <a:pt x="1078" y="950"/>
                  </a:lnTo>
                  <a:lnTo>
                    <a:pt x="1072" y="946"/>
                  </a:lnTo>
                  <a:lnTo>
                    <a:pt x="1070" y="944"/>
                  </a:lnTo>
                  <a:lnTo>
                    <a:pt x="1070" y="940"/>
                  </a:lnTo>
                  <a:lnTo>
                    <a:pt x="1066" y="938"/>
                  </a:lnTo>
                  <a:lnTo>
                    <a:pt x="1062" y="938"/>
                  </a:lnTo>
                  <a:lnTo>
                    <a:pt x="1060" y="942"/>
                  </a:lnTo>
                  <a:lnTo>
                    <a:pt x="1068" y="956"/>
                  </a:lnTo>
                  <a:lnTo>
                    <a:pt x="1078" y="962"/>
                  </a:lnTo>
                  <a:lnTo>
                    <a:pt x="1088" y="970"/>
                  </a:lnTo>
                  <a:lnTo>
                    <a:pt x="1064" y="984"/>
                  </a:lnTo>
                  <a:lnTo>
                    <a:pt x="1060" y="986"/>
                  </a:lnTo>
                  <a:lnTo>
                    <a:pt x="1054" y="984"/>
                  </a:lnTo>
                  <a:lnTo>
                    <a:pt x="1054" y="980"/>
                  </a:lnTo>
                  <a:lnTo>
                    <a:pt x="1054" y="976"/>
                  </a:lnTo>
                  <a:lnTo>
                    <a:pt x="1050" y="970"/>
                  </a:lnTo>
                  <a:lnTo>
                    <a:pt x="1044" y="966"/>
                  </a:lnTo>
                  <a:lnTo>
                    <a:pt x="1038" y="974"/>
                  </a:lnTo>
                  <a:lnTo>
                    <a:pt x="1040" y="976"/>
                  </a:lnTo>
                  <a:lnTo>
                    <a:pt x="1046" y="980"/>
                  </a:lnTo>
                  <a:lnTo>
                    <a:pt x="1046" y="994"/>
                  </a:lnTo>
                  <a:lnTo>
                    <a:pt x="1034" y="1006"/>
                  </a:lnTo>
                  <a:lnTo>
                    <a:pt x="1030" y="1008"/>
                  </a:lnTo>
                  <a:lnTo>
                    <a:pt x="1022" y="1008"/>
                  </a:lnTo>
                  <a:lnTo>
                    <a:pt x="1020" y="1006"/>
                  </a:lnTo>
                  <a:lnTo>
                    <a:pt x="1018" y="1000"/>
                  </a:lnTo>
                  <a:lnTo>
                    <a:pt x="1002" y="1004"/>
                  </a:lnTo>
                  <a:lnTo>
                    <a:pt x="998" y="1014"/>
                  </a:lnTo>
                  <a:lnTo>
                    <a:pt x="1000" y="1016"/>
                  </a:lnTo>
                  <a:lnTo>
                    <a:pt x="1004" y="1018"/>
                  </a:lnTo>
                  <a:lnTo>
                    <a:pt x="1010" y="1014"/>
                  </a:lnTo>
                  <a:lnTo>
                    <a:pt x="1016" y="1012"/>
                  </a:lnTo>
                  <a:lnTo>
                    <a:pt x="1018" y="1012"/>
                  </a:lnTo>
                  <a:lnTo>
                    <a:pt x="1018" y="1018"/>
                  </a:lnTo>
                  <a:lnTo>
                    <a:pt x="1000" y="1044"/>
                  </a:lnTo>
                  <a:lnTo>
                    <a:pt x="996" y="1044"/>
                  </a:lnTo>
                  <a:lnTo>
                    <a:pt x="982" y="1040"/>
                  </a:lnTo>
                  <a:lnTo>
                    <a:pt x="966" y="1036"/>
                  </a:lnTo>
                  <a:lnTo>
                    <a:pt x="962" y="1038"/>
                  </a:lnTo>
                  <a:lnTo>
                    <a:pt x="966" y="1042"/>
                  </a:lnTo>
                  <a:lnTo>
                    <a:pt x="976" y="1048"/>
                  </a:lnTo>
                  <a:lnTo>
                    <a:pt x="986" y="1056"/>
                  </a:lnTo>
                  <a:lnTo>
                    <a:pt x="990" y="1062"/>
                  </a:lnTo>
                  <a:lnTo>
                    <a:pt x="976" y="1094"/>
                  </a:lnTo>
                  <a:lnTo>
                    <a:pt x="974" y="1102"/>
                  </a:lnTo>
                  <a:lnTo>
                    <a:pt x="964" y="1104"/>
                  </a:lnTo>
                  <a:lnTo>
                    <a:pt x="960" y="1094"/>
                  </a:lnTo>
                  <a:lnTo>
                    <a:pt x="950" y="1100"/>
                  </a:lnTo>
                  <a:lnTo>
                    <a:pt x="948" y="1096"/>
                  </a:lnTo>
                  <a:lnTo>
                    <a:pt x="944" y="1094"/>
                  </a:lnTo>
                  <a:lnTo>
                    <a:pt x="938" y="1088"/>
                  </a:lnTo>
                  <a:lnTo>
                    <a:pt x="934" y="1086"/>
                  </a:lnTo>
                  <a:lnTo>
                    <a:pt x="938" y="1092"/>
                  </a:lnTo>
                  <a:lnTo>
                    <a:pt x="944" y="1102"/>
                  </a:lnTo>
                  <a:lnTo>
                    <a:pt x="946" y="1106"/>
                  </a:lnTo>
                  <a:lnTo>
                    <a:pt x="948" y="1110"/>
                  </a:lnTo>
                  <a:lnTo>
                    <a:pt x="960" y="1112"/>
                  </a:lnTo>
                  <a:lnTo>
                    <a:pt x="966" y="1110"/>
                  </a:lnTo>
                  <a:lnTo>
                    <a:pt x="972" y="1110"/>
                  </a:lnTo>
                  <a:lnTo>
                    <a:pt x="970" y="1124"/>
                  </a:lnTo>
                  <a:lnTo>
                    <a:pt x="966" y="1136"/>
                  </a:lnTo>
                  <a:lnTo>
                    <a:pt x="956" y="1140"/>
                  </a:lnTo>
                  <a:lnTo>
                    <a:pt x="956" y="1142"/>
                  </a:lnTo>
                  <a:lnTo>
                    <a:pt x="956" y="1158"/>
                  </a:lnTo>
                  <a:lnTo>
                    <a:pt x="958" y="1162"/>
                  </a:lnTo>
                  <a:lnTo>
                    <a:pt x="962" y="1162"/>
                  </a:lnTo>
                  <a:lnTo>
                    <a:pt x="964" y="1166"/>
                  </a:lnTo>
                  <a:lnTo>
                    <a:pt x="966" y="1172"/>
                  </a:lnTo>
                  <a:lnTo>
                    <a:pt x="970" y="1194"/>
                  </a:lnTo>
                  <a:lnTo>
                    <a:pt x="972" y="1210"/>
                  </a:lnTo>
                  <a:lnTo>
                    <a:pt x="972" y="1214"/>
                  </a:lnTo>
                  <a:lnTo>
                    <a:pt x="976" y="1216"/>
                  </a:lnTo>
                  <a:lnTo>
                    <a:pt x="982" y="1230"/>
                  </a:lnTo>
                  <a:lnTo>
                    <a:pt x="982" y="1234"/>
                  </a:lnTo>
                  <a:lnTo>
                    <a:pt x="982" y="1240"/>
                  </a:lnTo>
                  <a:lnTo>
                    <a:pt x="984" y="1246"/>
                  </a:lnTo>
                  <a:lnTo>
                    <a:pt x="990" y="1262"/>
                  </a:lnTo>
                  <a:lnTo>
                    <a:pt x="994" y="1260"/>
                  </a:lnTo>
                  <a:lnTo>
                    <a:pt x="998" y="1256"/>
                  </a:lnTo>
                  <a:lnTo>
                    <a:pt x="1000" y="1252"/>
                  </a:lnTo>
                  <a:lnTo>
                    <a:pt x="1000" y="1254"/>
                  </a:lnTo>
                  <a:lnTo>
                    <a:pt x="1002" y="1258"/>
                  </a:lnTo>
                  <a:lnTo>
                    <a:pt x="1002" y="1262"/>
                  </a:lnTo>
                  <a:lnTo>
                    <a:pt x="1002" y="1264"/>
                  </a:lnTo>
                  <a:lnTo>
                    <a:pt x="1000" y="1264"/>
                  </a:lnTo>
                  <a:lnTo>
                    <a:pt x="988" y="1266"/>
                  </a:lnTo>
                  <a:lnTo>
                    <a:pt x="982" y="1270"/>
                  </a:lnTo>
                  <a:lnTo>
                    <a:pt x="978" y="1272"/>
                  </a:lnTo>
                  <a:lnTo>
                    <a:pt x="978" y="1276"/>
                  </a:lnTo>
                  <a:lnTo>
                    <a:pt x="976" y="1278"/>
                  </a:lnTo>
                  <a:lnTo>
                    <a:pt x="970" y="1278"/>
                  </a:lnTo>
                  <a:lnTo>
                    <a:pt x="958" y="1270"/>
                  </a:lnTo>
                  <a:lnTo>
                    <a:pt x="954" y="1264"/>
                  </a:lnTo>
                  <a:lnTo>
                    <a:pt x="948" y="1258"/>
                  </a:lnTo>
                  <a:lnTo>
                    <a:pt x="944" y="1256"/>
                  </a:lnTo>
                  <a:lnTo>
                    <a:pt x="940" y="1254"/>
                  </a:lnTo>
                  <a:lnTo>
                    <a:pt x="926" y="1252"/>
                  </a:lnTo>
                  <a:lnTo>
                    <a:pt x="922" y="1252"/>
                  </a:lnTo>
                  <a:lnTo>
                    <a:pt x="906" y="1252"/>
                  </a:lnTo>
                  <a:lnTo>
                    <a:pt x="900" y="1252"/>
                  </a:lnTo>
                  <a:lnTo>
                    <a:pt x="896" y="1254"/>
                  </a:lnTo>
                  <a:lnTo>
                    <a:pt x="880" y="1250"/>
                  </a:lnTo>
                  <a:lnTo>
                    <a:pt x="872" y="1246"/>
                  </a:lnTo>
                  <a:lnTo>
                    <a:pt x="868" y="1244"/>
                  </a:lnTo>
                  <a:lnTo>
                    <a:pt x="862" y="1240"/>
                  </a:lnTo>
                  <a:lnTo>
                    <a:pt x="860" y="1234"/>
                  </a:lnTo>
                  <a:lnTo>
                    <a:pt x="854" y="1230"/>
                  </a:lnTo>
                  <a:lnTo>
                    <a:pt x="838" y="1226"/>
                  </a:lnTo>
                  <a:lnTo>
                    <a:pt x="834" y="1226"/>
                  </a:lnTo>
                  <a:lnTo>
                    <a:pt x="824" y="1222"/>
                  </a:lnTo>
                  <a:lnTo>
                    <a:pt x="820" y="1218"/>
                  </a:lnTo>
                  <a:lnTo>
                    <a:pt x="814" y="1214"/>
                  </a:lnTo>
                  <a:lnTo>
                    <a:pt x="798" y="1208"/>
                  </a:lnTo>
                  <a:lnTo>
                    <a:pt x="794" y="1206"/>
                  </a:lnTo>
                  <a:lnTo>
                    <a:pt x="778" y="1202"/>
                  </a:lnTo>
                  <a:lnTo>
                    <a:pt x="776" y="1192"/>
                  </a:lnTo>
                  <a:lnTo>
                    <a:pt x="768" y="1170"/>
                  </a:lnTo>
                  <a:lnTo>
                    <a:pt x="766" y="1158"/>
                  </a:lnTo>
                  <a:lnTo>
                    <a:pt x="764" y="1154"/>
                  </a:lnTo>
                  <a:lnTo>
                    <a:pt x="762" y="1152"/>
                  </a:lnTo>
                  <a:lnTo>
                    <a:pt x="756" y="1150"/>
                  </a:lnTo>
                  <a:lnTo>
                    <a:pt x="742" y="1130"/>
                  </a:lnTo>
                  <a:lnTo>
                    <a:pt x="744" y="1104"/>
                  </a:lnTo>
                  <a:lnTo>
                    <a:pt x="742" y="1078"/>
                  </a:lnTo>
                  <a:lnTo>
                    <a:pt x="738" y="1066"/>
                  </a:lnTo>
                  <a:lnTo>
                    <a:pt x="736" y="1064"/>
                  </a:lnTo>
                  <a:lnTo>
                    <a:pt x="728" y="1058"/>
                  </a:lnTo>
                  <a:lnTo>
                    <a:pt x="722" y="1058"/>
                  </a:lnTo>
                  <a:lnTo>
                    <a:pt x="718" y="1056"/>
                  </a:lnTo>
                  <a:lnTo>
                    <a:pt x="716" y="1054"/>
                  </a:lnTo>
                  <a:lnTo>
                    <a:pt x="714" y="1052"/>
                  </a:lnTo>
                  <a:lnTo>
                    <a:pt x="712" y="1048"/>
                  </a:lnTo>
                  <a:lnTo>
                    <a:pt x="710" y="1046"/>
                  </a:lnTo>
                  <a:lnTo>
                    <a:pt x="708" y="1046"/>
                  </a:lnTo>
                  <a:lnTo>
                    <a:pt x="706" y="1042"/>
                  </a:lnTo>
                  <a:lnTo>
                    <a:pt x="702" y="1040"/>
                  </a:lnTo>
                  <a:lnTo>
                    <a:pt x="700" y="1038"/>
                  </a:lnTo>
                  <a:lnTo>
                    <a:pt x="698" y="1032"/>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sp>
          <p:nvSpPr>
            <p:cNvPr id="256" name="Freeform 463"/>
            <p:cNvSpPr>
              <a:spLocks/>
            </p:cNvSpPr>
            <p:nvPr/>
          </p:nvSpPr>
          <p:spPr bwMode="auto">
            <a:xfrm>
              <a:off x="3036" y="3154"/>
              <a:ext cx="36" cy="28"/>
            </a:xfrm>
            <a:custGeom>
              <a:avLst/>
              <a:gdLst>
                <a:gd name="T0" fmla="*/ 28 w 36"/>
                <a:gd name="T1" fmla="*/ 8 h 28"/>
                <a:gd name="T2" fmla="*/ 26 w 36"/>
                <a:gd name="T3" fmla="*/ 10 h 28"/>
                <a:gd name="T4" fmla="*/ 24 w 36"/>
                <a:gd name="T5" fmla="*/ 12 h 28"/>
                <a:gd name="T6" fmla="*/ 0 w 36"/>
                <a:gd name="T7" fmla="*/ 28 h 28"/>
                <a:gd name="T8" fmla="*/ 0 w 36"/>
                <a:gd name="T9" fmla="*/ 26 h 28"/>
                <a:gd name="T10" fmla="*/ 2 w 36"/>
                <a:gd name="T11" fmla="*/ 24 h 28"/>
                <a:gd name="T12" fmla="*/ 16 w 36"/>
                <a:gd name="T13" fmla="*/ 12 h 28"/>
                <a:gd name="T14" fmla="*/ 32 w 36"/>
                <a:gd name="T15" fmla="*/ 0 h 28"/>
                <a:gd name="T16" fmla="*/ 36 w 36"/>
                <a:gd name="T17" fmla="*/ 2 h 28"/>
                <a:gd name="T18" fmla="*/ 36 w 36"/>
                <a:gd name="T19" fmla="*/ 4 h 28"/>
                <a:gd name="T20" fmla="*/ 28 w 36"/>
                <a:gd name="T21"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8">
                  <a:moveTo>
                    <a:pt x="28" y="8"/>
                  </a:moveTo>
                  <a:lnTo>
                    <a:pt x="26" y="10"/>
                  </a:lnTo>
                  <a:lnTo>
                    <a:pt x="24" y="12"/>
                  </a:lnTo>
                  <a:lnTo>
                    <a:pt x="0" y="28"/>
                  </a:lnTo>
                  <a:lnTo>
                    <a:pt x="0" y="26"/>
                  </a:lnTo>
                  <a:lnTo>
                    <a:pt x="2" y="24"/>
                  </a:lnTo>
                  <a:lnTo>
                    <a:pt x="16" y="12"/>
                  </a:lnTo>
                  <a:lnTo>
                    <a:pt x="32" y="0"/>
                  </a:lnTo>
                  <a:lnTo>
                    <a:pt x="36" y="2"/>
                  </a:lnTo>
                  <a:lnTo>
                    <a:pt x="36" y="4"/>
                  </a:lnTo>
                  <a:lnTo>
                    <a:pt x="28" y="8"/>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sp>
          <p:nvSpPr>
            <p:cNvPr id="257" name="Freeform 464"/>
            <p:cNvSpPr>
              <a:spLocks/>
            </p:cNvSpPr>
            <p:nvPr/>
          </p:nvSpPr>
          <p:spPr bwMode="auto">
            <a:xfrm>
              <a:off x="2846" y="3266"/>
              <a:ext cx="46" cy="36"/>
            </a:xfrm>
            <a:custGeom>
              <a:avLst/>
              <a:gdLst>
                <a:gd name="T0" fmla="*/ 4 w 46"/>
                <a:gd name="T1" fmla="*/ 24 h 36"/>
                <a:gd name="T2" fmla="*/ 6 w 46"/>
                <a:gd name="T3" fmla="*/ 24 h 36"/>
                <a:gd name="T4" fmla="*/ 12 w 46"/>
                <a:gd name="T5" fmla="*/ 22 h 36"/>
                <a:gd name="T6" fmla="*/ 16 w 46"/>
                <a:gd name="T7" fmla="*/ 18 h 36"/>
                <a:gd name="T8" fmla="*/ 18 w 46"/>
                <a:gd name="T9" fmla="*/ 18 h 36"/>
                <a:gd name="T10" fmla="*/ 20 w 46"/>
                <a:gd name="T11" fmla="*/ 16 h 36"/>
                <a:gd name="T12" fmla="*/ 34 w 46"/>
                <a:gd name="T13" fmla="*/ 8 h 36"/>
                <a:gd name="T14" fmla="*/ 44 w 46"/>
                <a:gd name="T15" fmla="*/ 2 h 36"/>
                <a:gd name="T16" fmla="*/ 44 w 46"/>
                <a:gd name="T17" fmla="*/ 0 h 36"/>
                <a:gd name="T18" fmla="*/ 46 w 46"/>
                <a:gd name="T19" fmla="*/ 0 h 36"/>
                <a:gd name="T20" fmla="*/ 46 w 46"/>
                <a:gd name="T21" fmla="*/ 4 h 36"/>
                <a:gd name="T22" fmla="*/ 46 w 46"/>
                <a:gd name="T23" fmla="*/ 6 h 36"/>
                <a:gd name="T24" fmla="*/ 44 w 46"/>
                <a:gd name="T25" fmla="*/ 8 h 36"/>
                <a:gd name="T26" fmla="*/ 42 w 46"/>
                <a:gd name="T27" fmla="*/ 10 h 36"/>
                <a:gd name="T28" fmla="*/ 38 w 46"/>
                <a:gd name="T29" fmla="*/ 10 h 36"/>
                <a:gd name="T30" fmla="*/ 36 w 46"/>
                <a:gd name="T31" fmla="*/ 12 h 36"/>
                <a:gd name="T32" fmla="*/ 32 w 46"/>
                <a:gd name="T33" fmla="*/ 14 h 36"/>
                <a:gd name="T34" fmla="*/ 30 w 46"/>
                <a:gd name="T35" fmla="*/ 16 h 36"/>
                <a:gd name="T36" fmla="*/ 14 w 46"/>
                <a:gd name="T37" fmla="*/ 24 h 36"/>
                <a:gd name="T38" fmla="*/ 12 w 46"/>
                <a:gd name="T39" fmla="*/ 26 h 36"/>
                <a:gd name="T40" fmla="*/ 8 w 46"/>
                <a:gd name="T41" fmla="*/ 28 h 36"/>
                <a:gd name="T42" fmla="*/ 6 w 46"/>
                <a:gd name="T43" fmla="*/ 30 h 36"/>
                <a:gd name="T44" fmla="*/ 2 w 46"/>
                <a:gd name="T45" fmla="*/ 34 h 36"/>
                <a:gd name="T46" fmla="*/ 0 w 46"/>
                <a:gd name="T47" fmla="*/ 36 h 36"/>
                <a:gd name="T48" fmla="*/ 0 w 46"/>
                <a:gd name="T49" fmla="*/ 34 h 36"/>
                <a:gd name="T50" fmla="*/ 0 w 46"/>
                <a:gd name="T51" fmla="*/ 28 h 36"/>
                <a:gd name="T52" fmla="*/ 2 w 46"/>
                <a:gd name="T53" fmla="*/ 26 h 36"/>
                <a:gd name="T54" fmla="*/ 2 w 46"/>
                <a:gd name="T55" fmla="*/ 24 h 36"/>
                <a:gd name="T56" fmla="*/ 4 w 46"/>
                <a:gd name="T57"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36">
                  <a:moveTo>
                    <a:pt x="4" y="24"/>
                  </a:moveTo>
                  <a:lnTo>
                    <a:pt x="6" y="24"/>
                  </a:lnTo>
                  <a:lnTo>
                    <a:pt x="12" y="22"/>
                  </a:lnTo>
                  <a:lnTo>
                    <a:pt x="16" y="18"/>
                  </a:lnTo>
                  <a:lnTo>
                    <a:pt x="18" y="18"/>
                  </a:lnTo>
                  <a:lnTo>
                    <a:pt x="20" y="16"/>
                  </a:lnTo>
                  <a:lnTo>
                    <a:pt x="34" y="8"/>
                  </a:lnTo>
                  <a:lnTo>
                    <a:pt x="44" y="2"/>
                  </a:lnTo>
                  <a:lnTo>
                    <a:pt x="44" y="0"/>
                  </a:lnTo>
                  <a:lnTo>
                    <a:pt x="46" y="0"/>
                  </a:lnTo>
                  <a:lnTo>
                    <a:pt x="46" y="4"/>
                  </a:lnTo>
                  <a:lnTo>
                    <a:pt x="46" y="6"/>
                  </a:lnTo>
                  <a:lnTo>
                    <a:pt x="44" y="8"/>
                  </a:lnTo>
                  <a:lnTo>
                    <a:pt x="42" y="10"/>
                  </a:lnTo>
                  <a:lnTo>
                    <a:pt x="38" y="10"/>
                  </a:lnTo>
                  <a:lnTo>
                    <a:pt x="36" y="12"/>
                  </a:lnTo>
                  <a:lnTo>
                    <a:pt x="32" y="14"/>
                  </a:lnTo>
                  <a:lnTo>
                    <a:pt x="30" y="16"/>
                  </a:lnTo>
                  <a:lnTo>
                    <a:pt x="14" y="24"/>
                  </a:lnTo>
                  <a:lnTo>
                    <a:pt x="12" y="26"/>
                  </a:lnTo>
                  <a:lnTo>
                    <a:pt x="8" y="28"/>
                  </a:lnTo>
                  <a:lnTo>
                    <a:pt x="6" y="30"/>
                  </a:lnTo>
                  <a:lnTo>
                    <a:pt x="2" y="34"/>
                  </a:lnTo>
                  <a:lnTo>
                    <a:pt x="0" y="36"/>
                  </a:lnTo>
                  <a:lnTo>
                    <a:pt x="0" y="34"/>
                  </a:lnTo>
                  <a:lnTo>
                    <a:pt x="0" y="28"/>
                  </a:lnTo>
                  <a:lnTo>
                    <a:pt x="2" y="26"/>
                  </a:lnTo>
                  <a:lnTo>
                    <a:pt x="2" y="24"/>
                  </a:lnTo>
                  <a:lnTo>
                    <a:pt x="4" y="24"/>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sp>
          <p:nvSpPr>
            <p:cNvPr id="258" name="Freeform 465"/>
            <p:cNvSpPr>
              <a:spLocks/>
            </p:cNvSpPr>
            <p:nvPr/>
          </p:nvSpPr>
          <p:spPr bwMode="auto">
            <a:xfrm>
              <a:off x="2820" y="3296"/>
              <a:ext cx="24" cy="32"/>
            </a:xfrm>
            <a:custGeom>
              <a:avLst/>
              <a:gdLst>
                <a:gd name="T0" fmla="*/ 24 w 24"/>
                <a:gd name="T1" fmla="*/ 4 h 32"/>
                <a:gd name="T2" fmla="*/ 22 w 24"/>
                <a:gd name="T3" fmla="*/ 6 h 32"/>
                <a:gd name="T4" fmla="*/ 18 w 24"/>
                <a:gd name="T5" fmla="*/ 12 h 32"/>
                <a:gd name="T6" fmla="*/ 2 w 24"/>
                <a:gd name="T7" fmla="*/ 32 h 32"/>
                <a:gd name="T8" fmla="*/ 0 w 24"/>
                <a:gd name="T9" fmla="*/ 30 h 32"/>
                <a:gd name="T10" fmla="*/ 2 w 24"/>
                <a:gd name="T11" fmla="*/ 26 h 32"/>
                <a:gd name="T12" fmla="*/ 14 w 24"/>
                <a:gd name="T13" fmla="*/ 6 h 32"/>
                <a:gd name="T14" fmla="*/ 20 w 24"/>
                <a:gd name="T15" fmla="*/ 0 h 32"/>
                <a:gd name="T16" fmla="*/ 22 w 24"/>
                <a:gd name="T17" fmla="*/ 2 h 32"/>
                <a:gd name="T18" fmla="*/ 24 w 24"/>
                <a:gd name="T1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2">
                  <a:moveTo>
                    <a:pt x="24" y="4"/>
                  </a:moveTo>
                  <a:lnTo>
                    <a:pt x="22" y="6"/>
                  </a:lnTo>
                  <a:lnTo>
                    <a:pt x="18" y="12"/>
                  </a:lnTo>
                  <a:lnTo>
                    <a:pt x="2" y="32"/>
                  </a:lnTo>
                  <a:lnTo>
                    <a:pt x="0" y="30"/>
                  </a:lnTo>
                  <a:lnTo>
                    <a:pt x="2" y="26"/>
                  </a:lnTo>
                  <a:lnTo>
                    <a:pt x="14" y="6"/>
                  </a:lnTo>
                  <a:lnTo>
                    <a:pt x="20" y="0"/>
                  </a:lnTo>
                  <a:lnTo>
                    <a:pt x="22" y="2"/>
                  </a:lnTo>
                  <a:lnTo>
                    <a:pt x="24" y="4"/>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sp>
          <p:nvSpPr>
            <p:cNvPr id="259" name="Freeform 466"/>
            <p:cNvSpPr>
              <a:spLocks/>
            </p:cNvSpPr>
            <p:nvPr/>
          </p:nvSpPr>
          <p:spPr bwMode="auto">
            <a:xfrm>
              <a:off x="2780" y="3330"/>
              <a:ext cx="40" cy="74"/>
            </a:xfrm>
            <a:custGeom>
              <a:avLst/>
              <a:gdLst>
                <a:gd name="T0" fmla="*/ 16 w 40"/>
                <a:gd name="T1" fmla="*/ 36 h 74"/>
                <a:gd name="T2" fmla="*/ 14 w 40"/>
                <a:gd name="T3" fmla="*/ 40 h 74"/>
                <a:gd name="T4" fmla="*/ 12 w 40"/>
                <a:gd name="T5" fmla="*/ 46 h 74"/>
                <a:gd name="T6" fmla="*/ 10 w 40"/>
                <a:gd name="T7" fmla="*/ 50 h 74"/>
                <a:gd name="T8" fmla="*/ 6 w 40"/>
                <a:gd name="T9" fmla="*/ 56 h 74"/>
                <a:gd name="T10" fmla="*/ 6 w 40"/>
                <a:gd name="T11" fmla="*/ 58 h 74"/>
                <a:gd name="T12" fmla="*/ 4 w 40"/>
                <a:gd name="T13" fmla="*/ 62 h 74"/>
                <a:gd name="T14" fmla="*/ 4 w 40"/>
                <a:gd name="T15" fmla="*/ 68 h 74"/>
                <a:gd name="T16" fmla="*/ 2 w 40"/>
                <a:gd name="T17" fmla="*/ 72 h 74"/>
                <a:gd name="T18" fmla="*/ 2 w 40"/>
                <a:gd name="T19" fmla="*/ 74 h 74"/>
                <a:gd name="T20" fmla="*/ 0 w 40"/>
                <a:gd name="T21" fmla="*/ 74 h 74"/>
                <a:gd name="T22" fmla="*/ 0 w 40"/>
                <a:gd name="T23" fmla="*/ 66 h 74"/>
                <a:gd name="T24" fmla="*/ 2 w 40"/>
                <a:gd name="T25" fmla="*/ 60 h 74"/>
                <a:gd name="T26" fmla="*/ 2 w 40"/>
                <a:gd name="T27" fmla="*/ 58 h 74"/>
                <a:gd name="T28" fmla="*/ 6 w 40"/>
                <a:gd name="T29" fmla="*/ 48 h 74"/>
                <a:gd name="T30" fmla="*/ 6 w 40"/>
                <a:gd name="T31" fmla="*/ 46 h 74"/>
                <a:gd name="T32" fmla="*/ 8 w 40"/>
                <a:gd name="T33" fmla="*/ 42 h 74"/>
                <a:gd name="T34" fmla="*/ 10 w 40"/>
                <a:gd name="T35" fmla="*/ 40 h 74"/>
                <a:gd name="T36" fmla="*/ 14 w 40"/>
                <a:gd name="T37" fmla="*/ 36 h 74"/>
                <a:gd name="T38" fmla="*/ 26 w 40"/>
                <a:gd name="T39" fmla="*/ 14 h 74"/>
                <a:gd name="T40" fmla="*/ 28 w 40"/>
                <a:gd name="T41" fmla="*/ 12 h 74"/>
                <a:gd name="T42" fmla="*/ 36 w 40"/>
                <a:gd name="T43" fmla="*/ 2 h 74"/>
                <a:gd name="T44" fmla="*/ 38 w 40"/>
                <a:gd name="T45" fmla="*/ 0 h 74"/>
                <a:gd name="T46" fmla="*/ 40 w 40"/>
                <a:gd name="T47" fmla="*/ 0 h 74"/>
                <a:gd name="T48" fmla="*/ 40 w 40"/>
                <a:gd name="T49" fmla="*/ 2 h 74"/>
                <a:gd name="T50" fmla="*/ 38 w 40"/>
                <a:gd name="T51" fmla="*/ 4 h 74"/>
                <a:gd name="T52" fmla="*/ 36 w 40"/>
                <a:gd name="T53" fmla="*/ 6 h 74"/>
                <a:gd name="T54" fmla="*/ 34 w 40"/>
                <a:gd name="T55" fmla="*/ 10 h 74"/>
                <a:gd name="T56" fmla="*/ 32 w 40"/>
                <a:gd name="T57" fmla="*/ 12 h 74"/>
                <a:gd name="T58" fmla="*/ 26 w 40"/>
                <a:gd name="T59" fmla="*/ 20 h 74"/>
                <a:gd name="T60" fmla="*/ 24 w 40"/>
                <a:gd name="T61" fmla="*/ 22 h 74"/>
                <a:gd name="T62" fmla="*/ 16 w 40"/>
                <a:gd name="T63"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74">
                  <a:moveTo>
                    <a:pt x="16" y="36"/>
                  </a:moveTo>
                  <a:lnTo>
                    <a:pt x="14" y="40"/>
                  </a:lnTo>
                  <a:lnTo>
                    <a:pt x="12" y="46"/>
                  </a:lnTo>
                  <a:lnTo>
                    <a:pt x="10" y="50"/>
                  </a:lnTo>
                  <a:lnTo>
                    <a:pt x="6" y="56"/>
                  </a:lnTo>
                  <a:lnTo>
                    <a:pt x="6" y="58"/>
                  </a:lnTo>
                  <a:lnTo>
                    <a:pt x="4" y="62"/>
                  </a:lnTo>
                  <a:lnTo>
                    <a:pt x="4" y="68"/>
                  </a:lnTo>
                  <a:lnTo>
                    <a:pt x="2" y="72"/>
                  </a:lnTo>
                  <a:lnTo>
                    <a:pt x="2" y="74"/>
                  </a:lnTo>
                  <a:lnTo>
                    <a:pt x="0" y="74"/>
                  </a:lnTo>
                  <a:lnTo>
                    <a:pt x="0" y="66"/>
                  </a:lnTo>
                  <a:lnTo>
                    <a:pt x="2" y="60"/>
                  </a:lnTo>
                  <a:lnTo>
                    <a:pt x="2" y="58"/>
                  </a:lnTo>
                  <a:lnTo>
                    <a:pt x="6" y="48"/>
                  </a:lnTo>
                  <a:lnTo>
                    <a:pt x="6" y="46"/>
                  </a:lnTo>
                  <a:lnTo>
                    <a:pt x="8" y="42"/>
                  </a:lnTo>
                  <a:lnTo>
                    <a:pt x="10" y="40"/>
                  </a:lnTo>
                  <a:lnTo>
                    <a:pt x="14" y="36"/>
                  </a:lnTo>
                  <a:lnTo>
                    <a:pt x="26" y="14"/>
                  </a:lnTo>
                  <a:lnTo>
                    <a:pt x="28" y="12"/>
                  </a:lnTo>
                  <a:lnTo>
                    <a:pt x="36" y="2"/>
                  </a:lnTo>
                  <a:lnTo>
                    <a:pt x="38" y="0"/>
                  </a:lnTo>
                  <a:lnTo>
                    <a:pt x="40" y="0"/>
                  </a:lnTo>
                  <a:lnTo>
                    <a:pt x="40" y="2"/>
                  </a:lnTo>
                  <a:lnTo>
                    <a:pt x="38" y="4"/>
                  </a:lnTo>
                  <a:lnTo>
                    <a:pt x="36" y="6"/>
                  </a:lnTo>
                  <a:lnTo>
                    <a:pt x="34" y="10"/>
                  </a:lnTo>
                  <a:lnTo>
                    <a:pt x="32" y="12"/>
                  </a:lnTo>
                  <a:lnTo>
                    <a:pt x="26" y="20"/>
                  </a:lnTo>
                  <a:lnTo>
                    <a:pt x="24" y="22"/>
                  </a:lnTo>
                  <a:lnTo>
                    <a:pt x="16" y="36"/>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sp>
          <p:nvSpPr>
            <p:cNvPr id="260" name="Freeform 467"/>
            <p:cNvSpPr>
              <a:spLocks/>
            </p:cNvSpPr>
            <p:nvPr/>
          </p:nvSpPr>
          <p:spPr bwMode="auto">
            <a:xfrm>
              <a:off x="2778" y="3406"/>
              <a:ext cx="26" cy="134"/>
            </a:xfrm>
            <a:custGeom>
              <a:avLst/>
              <a:gdLst>
                <a:gd name="T0" fmla="*/ 4 w 26"/>
                <a:gd name="T1" fmla="*/ 60 h 134"/>
                <a:gd name="T2" fmla="*/ 4 w 26"/>
                <a:gd name="T3" fmla="*/ 48 h 134"/>
                <a:gd name="T4" fmla="*/ 2 w 26"/>
                <a:gd name="T5" fmla="*/ 44 h 134"/>
                <a:gd name="T6" fmla="*/ 0 w 26"/>
                <a:gd name="T7" fmla="*/ 22 h 134"/>
                <a:gd name="T8" fmla="*/ 0 w 26"/>
                <a:gd name="T9" fmla="*/ 18 h 134"/>
                <a:gd name="T10" fmla="*/ 0 w 26"/>
                <a:gd name="T11" fmla="*/ 10 h 134"/>
                <a:gd name="T12" fmla="*/ 0 w 26"/>
                <a:gd name="T13" fmla="*/ 8 h 134"/>
                <a:gd name="T14" fmla="*/ 0 w 26"/>
                <a:gd name="T15" fmla="*/ 6 h 134"/>
                <a:gd name="T16" fmla="*/ 2 w 26"/>
                <a:gd name="T17" fmla="*/ 0 h 134"/>
                <a:gd name="T18" fmla="*/ 4 w 26"/>
                <a:gd name="T19" fmla="*/ 2 h 134"/>
                <a:gd name="T20" fmla="*/ 2 w 26"/>
                <a:gd name="T21" fmla="*/ 8 h 134"/>
                <a:gd name="T22" fmla="*/ 2 w 26"/>
                <a:gd name="T23" fmla="*/ 18 h 134"/>
                <a:gd name="T24" fmla="*/ 2 w 26"/>
                <a:gd name="T25" fmla="*/ 22 h 134"/>
                <a:gd name="T26" fmla="*/ 2 w 26"/>
                <a:gd name="T27" fmla="*/ 24 h 134"/>
                <a:gd name="T28" fmla="*/ 6 w 26"/>
                <a:gd name="T29" fmla="*/ 44 h 134"/>
                <a:gd name="T30" fmla="*/ 6 w 26"/>
                <a:gd name="T31" fmla="*/ 50 h 134"/>
                <a:gd name="T32" fmla="*/ 8 w 26"/>
                <a:gd name="T33" fmla="*/ 60 h 134"/>
                <a:gd name="T34" fmla="*/ 12 w 26"/>
                <a:gd name="T35" fmla="*/ 72 h 134"/>
                <a:gd name="T36" fmla="*/ 16 w 26"/>
                <a:gd name="T37" fmla="*/ 80 h 134"/>
                <a:gd name="T38" fmla="*/ 16 w 26"/>
                <a:gd name="T39" fmla="*/ 86 h 134"/>
                <a:gd name="T40" fmla="*/ 18 w 26"/>
                <a:gd name="T41" fmla="*/ 94 h 134"/>
                <a:gd name="T42" fmla="*/ 22 w 26"/>
                <a:gd name="T43" fmla="*/ 104 h 134"/>
                <a:gd name="T44" fmla="*/ 22 w 26"/>
                <a:gd name="T45" fmla="*/ 110 h 134"/>
                <a:gd name="T46" fmla="*/ 24 w 26"/>
                <a:gd name="T47" fmla="*/ 124 h 134"/>
                <a:gd name="T48" fmla="*/ 24 w 26"/>
                <a:gd name="T49" fmla="*/ 130 h 134"/>
                <a:gd name="T50" fmla="*/ 26 w 26"/>
                <a:gd name="T51" fmla="*/ 132 h 134"/>
                <a:gd name="T52" fmla="*/ 24 w 26"/>
                <a:gd name="T53" fmla="*/ 134 h 134"/>
                <a:gd name="T54" fmla="*/ 22 w 26"/>
                <a:gd name="T55" fmla="*/ 132 h 134"/>
                <a:gd name="T56" fmla="*/ 22 w 26"/>
                <a:gd name="T57" fmla="*/ 130 h 134"/>
                <a:gd name="T58" fmla="*/ 22 w 26"/>
                <a:gd name="T59" fmla="*/ 126 h 134"/>
                <a:gd name="T60" fmla="*/ 20 w 26"/>
                <a:gd name="T61" fmla="*/ 116 h 134"/>
                <a:gd name="T62" fmla="*/ 18 w 26"/>
                <a:gd name="T63" fmla="*/ 102 h 134"/>
                <a:gd name="T64" fmla="*/ 14 w 26"/>
                <a:gd name="T65" fmla="*/ 84 h 134"/>
                <a:gd name="T66" fmla="*/ 10 w 26"/>
                <a:gd name="T67" fmla="*/ 74 h 134"/>
                <a:gd name="T68" fmla="*/ 6 w 26"/>
                <a:gd name="T69" fmla="*/ 62 h 134"/>
                <a:gd name="T70" fmla="*/ 4 w 26"/>
                <a:gd name="T71"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134">
                  <a:moveTo>
                    <a:pt x="4" y="60"/>
                  </a:moveTo>
                  <a:lnTo>
                    <a:pt x="4" y="48"/>
                  </a:lnTo>
                  <a:lnTo>
                    <a:pt x="2" y="44"/>
                  </a:lnTo>
                  <a:lnTo>
                    <a:pt x="0" y="22"/>
                  </a:lnTo>
                  <a:lnTo>
                    <a:pt x="0" y="18"/>
                  </a:lnTo>
                  <a:lnTo>
                    <a:pt x="0" y="10"/>
                  </a:lnTo>
                  <a:lnTo>
                    <a:pt x="0" y="8"/>
                  </a:lnTo>
                  <a:lnTo>
                    <a:pt x="0" y="6"/>
                  </a:lnTo>
                  <a:lnTo>
                    <a:pt x="2" y="0"/>
                  </a:lnTo>
                  <a:lnTo>
                    <a:pt x="4" y="2"/>
                  </a:lnTo>
                  <a:lnTo>
                    <a:pt x="2" y="8"/>
                  </a:lnTo>
                  <a:lnTo>
                    <a:pt x="2" y="18"/>
                  </a:lnTo>
                  <a:lnTo>
                    <a:pt x="2" y="22"/>
                  </a:lnTo>
                  <a:lnTo>
                    <a:pt x="2" y="24"/>
                  </a:lnTo>
                  <a:lnTo>
                    <a:pt x="6" y="44"/>
                  </a:lnTo>
                  <a:lnTo>
                    <a:pt x="6" y="50"/>
                  </a:lnTo>
                  <a:lnTo>
                    <a:pt x="8" y="60"/>
                  </a:lnTo>
                  <a:lnTo>
                    <a:pt x="12" y="72"/>
                  </a:lnTo>
                  <a:lnTo>
                    <a:pt x="16" y="80"/>
                  </a:lnTo>
                  <a:lnTo>
                    <a:pt x="16" y="86"/>
                  </a:lnTo>
                  <a:lnTo>
                    <a:pt x="18" y="94"/>
                  </a:lnTo>
                  <a:lnTo>
                    <a:pt x="22" y="104"/>
                  </a:lnTo>
                  <a:lnTo>
                    <a:pt x="22" y="110"/>
                  </a:lnTo>
                  <a:lnTo>
                    <a:pt x="24" y="124"/>
                  </a:lnTo>
                  <a:lnTo>
                    <a:pt x="24" y="130"/>
                  </a:lnTo>
                  <a:lnTo>
                    <a:pt x="26" y="132"/>
                  </a:lnTo>
                  <a:lnTo>
                    <a:pt x="24" y="134"/>
                  </a:lnTo>
                  <a:lnTo>
                    <a:pt x="22" y="132"/>
                  </a:lnTo>
                  <a:lnTo>
                    <a:pt x="22" y="130"/>
                  </a:lnTo>
                  <a:lnTo>
                    <a:pt x="22" y="126"/>
                  </a:lnTo>
                  <a:lnTo>
                    <a:pt x="20" y="116"/>
                  </a:lnTo>
                  <a:lnTo>
                    <a:pt x="18" y="102"/>
                  </a:lnTo>
                  <a:lnTo>
                    <a:pt x="14" y="84"/>
                  </a:lnTo>
                  <a:lnTo>
                    <a:pt x="10" y="74"/>
                  </a:lnTo>
                  <a:lnTo>
                    <a:pt x="6" y="62"/>
                  </a:lnTo>
                  <a:lnTo>
                    <a:pt x="4" y="60"/>
                  </a:lnTo>
                  <a:close/>
                </a:path>
              </a:pathLst>
            </a:custGeom>
            <a:grpFill/>
            <a:ln w="3175" cmpd="sng">
              <a:solidFill>
                <a:schemeClr val="bg2">
                  <a:lumMod val="75000"/>
                </a:schemeClr>
              </a:solidFill>
              <a:round/>
              <a:headEnd/>
              <a:tailEnd/>
            </a:ln>
          </p:spPr>
          <p:txBody>
            <a:bodyPr/>
            <a:lstStyle/>
            <a:p>
              <a:endParaRPr lang="en-US">
                <a:solidFill>
                  <a:srgbClr val="FFFF00"/>
                </a:solidFill>
              </a:endParaRPr>
            </a:p>
          </p:txBody>
        </p:sp>
      </p:grpSp>
      <p:sp>
        <p:nvSpPr>
          <p:cNvPr id="261" name="Freeform 468"/>
          <p:cNvSpPr>
            <a:spLocks/>
          </p:cNvSpPr>
          <p:nvPr/>
        </p:nvSpPr>
        <p:spPr bwMode="auto">
          <a:xfrm>
            <a:off x="7694613" y="2536825"/>
            <a:ext cx="25400" cy="28575"/>
          </a:xfrm>
          <a:custGeom>
            <a:avLst/>
            <a:gdLst>
              <a:gd name="T0" fmla="*/ 14 w 16"/>
              <a:gd name="T1" fmla="*/ 0 h 18"/>
              <a:gd name="T2" fmla="*/ 12 w 16"/>
              <a:gd name="T3" fmla="*/ 0 h 18"/>
              <a:gd name="T4" fmla="*/ 4 w 16"/>
              <a:gd name="T5" fmla="*/ 4 h 18"/>
              <a:gd name="T6" fmla="*/ 2 w 16"/>
              <a:gd name="T7" fmla="*/ 4 h 18"/>
              <a:gd name="T8" fmla="*/ 0 w 16"/>
              <a:gd name="T9" fmla="*/ 16 h 18"/>
              <a:gd name="T10" fmla="*/ 2 w 16"/>
              <a:gd name="T11" fmla="*/ 18 h 18"/>
              <a:gd name="T12" fmla="*/ 4 w 16"/>
              <a:gd name="T13" fmla="*/ 18 h 18"/>
              <a:gd name="T14" fmla="*/ 10 w 16"/>
              <a:gd name="T15" fmla="*/ 14 h 18"/>
              <a:gd name="T16" fmla="*/ 10 w 16"/>
              <a:gd name="T17" fmla="*/ 12 h 18"/>
              <a:gd name="T18" fmla="*/ 12 w 16"/>
              <a:gd name="T19" fmla="*/ 10 h 18"/>
              <a:gd name="T20" fmla="*/ 16 w 16"/>
              <a:gd name="T21" fmla="*/ 4 h 18"/>
              <a:gd name="T22" fmla="*/ 14 w 16"/>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8">
                <a:moveTo>
                  <a:pt x="14" y="0"/>
                </a:moveTo>
                <a:lnTo>
                  <a:pt x="12" y="0"/>
                </a:lnTo>
                <a:lnTo>
                  <a:pt x="4" y="4"/>
                </a:lnTo>
                <a:lnTo>
                  <a:pt x="2" y="4"/>
                </a:lnTo>
                <a:lnTo>
                  <a:pt x="0" y="16"/>
                </a:lnTo>
                <a:lnTo>
                  <a:pt x="2" y="18"/>
                </a:lnTo>
                <a:lnTo>
                  <a:pt x="4" y="18"/>
                </a:lnTo>
                <a:lnTo>
                  <a:pt x="10" y="14"/>
                </a:lnTo>
                <a:lnTo>
                  <a:pt x="10" y="12"/>
                </a:lnTo>
                <a:lnTo>
                  <a:pt x="12" y="10"/>
                </a:lnTo>
                <a:lnTo>
                  <a:pt x="16" y="4"/>
                </a:lnTo>
                <a:lnTo>
                  <a:pt x="14"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62" name="Freeform 469"/>
          <p:cNvSpPr>
            <a:spLocks/>
          </p:cNvSpPr>
          <p:nvPr/>
        </p:nvSpPr>
        <p:spPr bwMode="auto">
          <a:xfrm>
            <a:off x="5662613" y="1987550"/>
            <a:ext cx="50800" cy="95250"/>
          </a:xfrm>
          <a:custGeom>
            <a:avLst/>
            <a:gdLst>
              <a:gd name="T0" fmla="*/ 8 w 32"/>
              <a:gd name="T1" fmla="*/ 58 h 60"/>
              <a:gd name="T2" fmla="*/ 2 w 32"/>
              <a:gd name="T3" fmla="*/ 56 h 60"/>
              <a:gd name="T4" fmla="*/ 2 w 32"/>
              <a:gd name="T5" fmla="*/ 54 h 60"/>
              <a:gd name="T6" fmla="*/ 0 w 32"/>
              <a:gd name="T7" fmla="*/ 48 h 60"/>
              <a:gd name="T8" fmla="*/ 0 w 32"/>
              <a:gd name="T9" fmla="*/ 40 h 60"/>
              <a:gd name="T10" fmla="*/ 0 w 32"/>
              <a:gd name="T11" fmla="*/ 38 h 60"/>
              <a:gd name="T12" fmla="*/ 10 w 32"/>
              <a:gd name="T13" fmla="*/ 16 h 60"/>
              <a:gd name="T14" fmla="*/ 14 w 32"/>
              <a:gd name="T15" fmla="*/ 16 h 60"/>
              <a:gd name="T16" fmla="*/ 16 w 32"/>
              <a:gd name="T17" fmla="*/ 16 h 60"/>
              <a:gd name="T18" fmla="*/ 20 w 32"/>
              <a:gd name="T19" fmla="*/ 12 h 60"/>
              <a:gd name="T20" fmla="*/ 22 w 32"/>
              <a:gd name="T21" fmla="*/ 8 h 60"/>
              <a:gd name="T22" fmla="*/ 22 w 32"/>
              <a:gd name="T23" fmla="*/ 6 h 60"/>
              <a:gd name="T24" fmla="*/ 24 w 32"/>
              <a:gd name="T25" fmla="*/ 0 h 60"/>
              <a:gd name="T26" fmla="*/ 32 w 32"/>
              <a:gd name="T27" fmla="*/ 0 h 60"/>
              <a:gd name="T28" fmla="*/ 32 w 32"/>
              <a:gd name="T29" fmla="*/ 2 h 60"/>
              <a:gd name="T30" fmla="*/ 32 w 32"/>
              <a:gd name="T31" fmla="*/ 4 h 60"/>
              <a:gd name="T32" fmla="*/ 32 w 32"/>
              <a:gd name="T33" fmla="*/ 6 h 60"/>
              <a:gd name="T34" fmla="*/ 32 w 32"/>
              <a:gd name="T35" fmla="*/ 8 h 60"/>
              <a:gd name="T36" fmla="*/ 26 w 32"/>
              <a:gd name="T37" fmla="*/ 6 h 60"/>
              <a:gd name="T38" fmla="*/ 24 w 32"/>
              <a:gd name="T39" fmla="*/ 24 h 60"/>
              <a:gd name="T40" fmla="*/ 22 w 32"/>
              <a:gd name="T41" fmla="*/ 26 h 60"/>
              <a:gd name="T42" fmla="*/ 18 w 32"/>
              <a:gd name="T43" fmla="*/ 38 h 60"/>
              <a:gd name="T44" fmla="*/ 18 w 32"/>
              <a:gd name="T45" fmla="*/ 40 h 60"/>
              <a:gd name="T46" fmla="*/ 18 w 32"/>
              <a:gd name="T47" fmla="*/ 42 h 60"/>
              <a:gd name="T48" fmla="*/ 18 w 32"/>
              <a:gd name="T49" fmla="*/ 44 h 60"/>
              <a:gd name="T50" fmla="*/ 16 w 32"/>
              <a:gd name="T51" fmla="*/ 48 h 60"/>
              <a:gd name="T52" fmla="*/ 10 w 32"/>
              <a:gd name="T53" fmla="*/ 58 h 60"/>
              <a:gd name="T54" fmla="*/ 10 w 32"/>
              <a:gd name="T55" fmla="*/ 60 h 60"/>
              <a:gd name="T56" fmla="*/ 8 w 32"/>
              <a:gd name="T5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60">
                <a:moveTo>
                  <a:pt x="8" y="58"/>
                </a:moveTo>
                <a:lnTo>
                  <a:pt x="2" y="56"/>
                </a:lnTo>
                <a:lnTo>
                  <a:pt x="2" y="54"/>
                </a:lnTo>
                <a:lnTo>
                  <a:pt x="0" y="48"/>
                </a:lnTo>
                <a:lnTo>
                  <a:pt x="0" y="40"/>
                </a:lnTo>
                <a:lnTo>
                  <a:pt x="0" y="38"/>
                </a:lnTo>
                <a:lnTo>
                  <a:pt x="10" y="16"/>
                </a:lnTo>
                <a:lnTo>
                  <a:pt x="14" y="16"/>
                </a:lnTo>
                <a:lnTo>
                  <a:pt x="16" y="16"/>
                </a:lnTo>
                <a:lnTo>
                  <a:pt x="20" y="12"/>
                </a:lnTo>
                <a:lnTo>
                  <a:pt x="22" y="8"/>
                </a:lnTo>
                <a:lnTo>
                  <a:pt x="22" y="6"/>
                </a:lnTo>
                <a:lnTo>
                  <a:pt x="24" y="0"/>
                </a:lnTo>
                <a:lnTo>
                  <a:pt x="32" y="0"/>
                </a:lnTo>
                <a:lnTo>
                  <a:pt x="32" y="2"/>
                </a:lnTo>
                <a:lnTo>
                  <a:pt x="32" y="4"/>
                </a:lnTo>
                <a:lnTo>
                  <a:pt x="32" y="6"/>
                </a:lnTo>
                <a:lnTo>
                  <a:pt x="32" y="8"/>
                </a:lnTo>
                <a:lnTo>
                  <a:pt x="26" y="6"/>
                </a:lnTo>
                <a:lnTo>
                  <a:pt x="24" y="24"/>
                </a:lnTo>
                <a:lnTo>
                  <a:pt x="22" y="26"/>
                </a:lnTo>
                <a:lnTo>
                  <a:pt x="18" y="38"/>
                </a:lnTo>
                <a:lnTo>
                  <a:pt x="18" y="40"/>
                </a:lnTo>
                <a:lnTo>
                  <a:pt x="18" y="42"/>
                </a:lnTo>
                <a:lnTo>
                  <a:pt x="18" y="44"/>
                </a:lnTo>
                <a:lnTo>
                  <a:pt x="16" y="48"/>
                </a:lnTo>
                <a:lnTo>
                  <a:pt x="10" y="58"/>
                </a:lnTo>
                <a:lnTo>
                  <a:pt x="10" y="60"/>
                </a:lnTo>
                <a:lnTo>
                  <a:pt x="8" y="5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63" name="Freeform 470"/>
          <p:cNvSpPr>
            <a:spLocks/>
          </p:cNvSpPr>
          <p:nvPr/>
        </p:nvSpPr>
        <p:spPr bwMode="auto">
          <a:xfrm>
            <a:off x="4291013" y="1279525"/>
            <a:ext cx="1022350" cy="1101725"/>
          </a:xfrm>
          <a:custGeom>
            <a:avLst/>
            <a:gdLst>
              <a:gd name="T0" fmla="*/ 522 w 644"/>
              <a:gd name="T1" fmla="*/ 634 h 694"/>
              <a:gd name="T2" fmla="*/ 500 w 644"/>
              <a:gd name="T3" fmla="*/ 622 h 694"/>
              <a:gd name="T4" fmla="*/ 478 w 644"/>
              <a:gd name="T5" fmla="*/ 608 h 694"/>
              <a:gd name="T6" fmla="*/ 466 w 644"/>
              <a:gd name="T7" fmla="*/ 590 h 694"/>
              <a:gd name="T8" fmla="*/ 450 w 644"/>
              <a:gd name="T9" fmla="*/ 578 h 694"/>
              <a:gd name="T10" fmla="*/ 432 w 644"/>
              <a:gd name="T11" fmla="*/ 570 h 694"/>
              <a:gd name="T12" fmla="*/ 416 w 644"/>
              <a:gd name="T13" fmla="*/ 562 h 694"/>
              <a:gd name="T14" fmla="*/ 386 w 644"/>
              <a:gd name="T15" fmla="*/ 542 h 694"/>
              <a:gd name="T16" fmla="*/ 386 w 644"/>
              <a:gd name="T17" fmla="*/ 490 h 694"/>
              <a:gd name="T18" fmla="*/ 388 w 644"/>
              <a:gd name="T19" fmla="*/ 448 h 694"/>
              <a:gd name="T20" fmla="*/ 374 w 644"/>
              <a:gd name="T21" fmla="*/ 446 h 694"/>
              <a:gd name="T22" fmla="*/ 374 w 644"/>
              <a:gd name="T23" fmla="*/ 430 h 694"/>
              <a:gd name="T24" fmla="*/ 402 w 644"/>
              <a:gd name="T25" fmla="*/ 400 h 694"/>
              <a:gd name="T26" fmla="*/ 424 w 644"/>
              <a:gd name="T27" fmla="*/ 354 h 694"/>
              <a:gd name="T28" fmla="*/ 436 w 644"/>
              <a:gd name="T29" fmla="*/ 302 h 694"/>
              <a:gd name="T30" fmla="*/ 448 w 644"/>
              <a:gd name="T31" fmla="*/ 290 h 694"/>
              <a:gd name="T32" fmla="*/ 506 w 644"/>
              <a:gd name="T33" fmla="*/ 236 h 694"/>
              <a:gd name="T34" fmla="*/ 542 w 644"/>
              <a:gd name="T35" fmla="*/ 200 h 694"/>
              <a:gd name="T36" fmla="*/ 570 w 644"/>
              <a:gd name="T37" fmla="*/ 184 h 694"/>
              <a:gd name="T38" fmla="*/ 622 w 644"/>
              <a:gd name="T39" fmla="*/ 160 h 694"/>
              <a:gd name="T40" fmla="*/ 628 w 644"/>
              <a:gd name="T41" fmla="*/ 144 h 694"/>
              <a:gd name="T42" fmla="*/ 604 w 644"/>
              <a:gd name="T43" fmla="*/ 140 h 694"/>
              <a:gd name="T44" fmla="*/ 542 w 644"/>
              <a:gd name="T45" fmla="*/ 140 h 694"/>
              <a:gd name="T46" fmla="*/ 528 w 644"/>
              <a:gd name="T47" fmla="*/ 126 h 694"/>
              <a:gd name="T48" fmla="*/ 502 w 644"/>
              <a:gd name="T49" fmla="*/ 144 h 694"/>
              <a:gd name="T50" fmla="*/ 488 w 644"/>
              <a:gd name="T51" fmla="*/ 150 h 694"/>
              <a:gd name="T52" fmla="*/ 460 w 644"/>
              <a:gd name="T53" fmla="*/ 134 h 694"/>
              <a:gd name="T54" fmla="*/ 438 w 644"/>
              <a:gd name="T55" fmla="*/ 126 h 694"/>
              <a:gd name="T56" fmla="*/ 424 w 644"/>
              <a:gd name="T57" fmla="*/ 116 h 694"/>
              <a:gd name="T58" fmla="*/ 414 w 644"/>
              <a:gd name="T59" fmla="*/ 128 h 694"/>
              <a:gd name="T60" fmla="*/ 388 w 644"/>
              <a:gd name="T61" fmla="*/ 106 h 694"/>
              <a:gd name="T62" fmla="*/ 326 w 644"/>
              <a:gd name="T63" fmla="*/ 86 h 694"/>
              <a:gd name="T64" fmla="*/ 298 w 644"/>
              <a:gd name="T65" fmla="*/ 100 h 694"/>
              <a:gd name="T66" fmla="*/ 282 w 644"/>
              <a:gd name="T67" fmla="*/ 90 h 694"/>
              <a:gd name="T68" fmla="*/ 256 w 644"/>
              <a:gd name="T69" fmla="*/ 86 h 694"/>
              <a:gd name="T70" fmla="*/ 232 w 644"/>
              <a:gd name="T71" fmla="*/ 80 h 694"/>
              <a:gd name="T72" fmla="*/ 214 w 644"/>
              <a:gd name="T73" fmla="*/ 76 h 694"/>
              <a:gd name="T74" fmla="*/ 208 w 644"/>
              <a:gd name="T75" fmla="*/ 52 h 694"/>
              <a:gd name="T76" fmla="*/ 202 w 644"/>
              <a:gd name="T77" fmla="*/ 26 h 694"/>
              <a:gd name="T78" fmla="*/ 184 w 644"/>
              <a:gd name="T79" fmla="*/ 2 h 694"/>
              <a:gd name="T80" fmla="*/ 172 w 644"/>
              <a:gd name="T81" fmla="*/ 2 h 694"/>
              <a:gd name="T82" fmla="*/ 0 w 644"/>
              <a:gd name="T83" fmla="*/ 44 h 694"/>
              <a:gd name="T84" fmla="*/ 6 w 644"/>
              <a:gd name="T85" fmla="*/ 96 h 694"/>
              <a:gd name="T86" fmla="*/ 6 w 644"/>
              <a:gd name="T87" fmla="*/ 136 h 694"/>
              <a:gd name="T88" fmla="*/ 22 w 644"/>
              <a:gd name="T89" fmla="*/ 192 h 694"/>
              <a:gd name="T90" fmla="*/ 30 w 644"/>
              <a:gd name="T91" fmla="*/ 282 h 694"/>
              <a:gd name="T92" fmla="*/ 36 w 644"/>
              <a:gd name="T93" fmla="*/ 342 h 694"/>
              <a:gd name="T94" fmla="*/ 48 w 644"/>
              <a:gd name="T95" fmla="*/ 360 h 694"/>
              <a:gd name="T96" fmla="*/ 50 w 644"/>
              <a:gd name="T97" fmla="*/ 396 h 694"/>
              <a:gd name="T98" fmla="*/ 38 w 644"/>
              <a:gd name="T99" fmla="*/ 432 h 694"/>
              <a:gd name="T100" fmla="*/ 38 w 644"/>
              <a:gd name="T101" fmla="*/ 466 h 694"/>
              <a:gd name="T102" fmla="*/ 54 w 644"/>
              <a:gd name="T103" fmla="*/ 472 h 694"/>
              <a:gd name="T104" fmla="*/ 60 w 644"/>
              <a:gd name="T105" fmla="*/ 574 h 694"/>
              <a:gd name="T106" fmla="*/ 64 w 644"/>
              <a:gd name="T107" fmla="*/ 694 h 694"/>
              <a:gd name="T108" fmla="*/ 96 w 644"/>
              <a:gd name="T109" fmla="*/ 694 h 694"/>
              <a:gd name="T110" fmla="*/ 158 w 644"/>
              <a:gd name="T111" fmla="*/ 694 h 694"/>
              <a:gd name="T112" fmla="*/ 194 w 644"/>
              <a:gd name="T113" fmla="*/ 692 h 694"/>
              <a:gd name="T114" fmla="*/ 240 w 644"/>
              <a:gd name="T115" fmla="*/ 692 h 694"/>
              <a:gd name="T116" fmla="*/ 280 w 644"/>
              <a:gd name="T117" fmla="*/ 692 h 694"/>
              <a:gd name="T118" fmla="*/ 306 w 644"/>
              <a:gd name="T119" fmla="*/ 690 h 694"/>
              <a:gd name="T120" fmla="*/ 342 w 644"/>
              <a:gd name="T121" fmla="*/ 690 h 694"/>
              <a:gd name="T122" fmla="*/ 398 w 644"/>
              <a:gd name="T123" fmla="*/ 688 h 694"/>
              <a:gd name="T124" fmla="*/ 530 w 644"/>
              <a:gd name="T125" fmla="*/ 68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4" h="694">
                <a:moveTo>
                  <a:pt x="528" y="654"/>
                </a:moveTo>
                <a:lnTo>
                  <a:pt x="530" y="650"/>
                </a:lnTo>
                <a:lnTo>
                  <a:pt x="528" y="646"/>
                </a:lnTo>
                <a:lnTo>
                  <a:pt x="526" y="644"/>
                </a:lnTo>
                <a:lnTo>
                  <a:pt x="522" y="634"/>
                </a:lnTo>
                <a:lnTo>
                  <a:pt x="518" y="632"/>
                </a:lnTo>
                <a:lnTo>
                  <a:pt x="516" y="628"/>
                </a:lnTo>
                <a:lnTo>
                  <a:pt x="512" y="626"/>
                </a:lnTo>
                <a:lnTo>
                  <a:pt x="504" y="620"/>
                </a:lnTo>
                <a:lnTo>
                  <a:pt x="500" y="622"/>
                </a:lnTo>
                <a:lnTo>
                  <a:pt x="498" y="620"/>
                </a:lnTo>
                <a:lnTo>
                  <a:pt x="496" y="620"/>
                </a:lnTo>
                <a:lnTo>
                  <a:pt x="492" y="618"/>
                </a:lnTo>
                <a:lnTo>
                  <a:pt x="490" y="616"/>
                </a:lnTo>
                <a:lnTo>
                  <a:pt x="478" y="608"/>
                </a:lnTo>
                <a:lnTo>
                  <a:pt x="474" y="604"/>
                </a:lnTo>
                <a:lnTo>
                  <a:pt x="474" y="602"/>
                </a:lnTo>
                <a:lnTo>
                  <a:pt x="470" y="598"/>
                </a:lnTo>
                <a:lnTo>
                  <a:pt x="468" y="594"/>
                </a:lnTo>
                <a:lnTo>
                  <a:pt x="466" y="590"/>
                </a:lnTo>
                <a:lnTo>
                  <a:pt x="464" y="588"/>
                </a:lnTo>
                <a:lnTo>
                  <a:pt x="462" y="586"/>
                </a:lnTo>
                <a:lnTo>
                  <a:pt x="458" y="584"/>
                </a:lnTo>
                <a:lnTo>
                  <a:pt x="456" y="582"/>
                </a:lnTo>
                <a:lnTo>
                  <a:pt x="450" y="578"/>
                </a:lnTo>
                <a:lnTo>
                  <a:pt x="446" y="578"/>
                </a:lnTo>
                <a:lnTo>
                  <a:pt x="442" y="576"/>
                </a:lnTo>
                <a:lnTo>
                  <a:pt x="438" y="576"/>
                </a:lnTo>
                <a:lnTo>
                  <a:pt x="436" y="574"/>
                </a:lnTo>
                <a:lnTo>
                  <a:pt x="432" y="570"/>
                </a:lnTo>
                <a:lnTo>
                  <a:pt x="430" y="566"/>
                </a:lnTo>
                <a:lnTo>
                  <a:pt x="428" y="564"/>
                </a:lnTo>
                <a:lnTo>
                  <a:pt x="426" y="562"/>
                </a:lnTo>
                <a:lnTo>
                  <a:pt x="420" y="562"/>
                </a:lnTo>
                <a:lnTo>
                  <a:pt x="416" y="562"/>
                </a:lnTo>
                <a:lnTo>
                  <a:pt x="414" y="560"/>
                </a:lnTo>
                <a:lnTo>
                  <a:pt x="410" y="560"/>
                </a:lnTo>
                <a:lnTo>
                  <a:pt x="406" y="560"/>
                </a:lnTo>
                <a:lnTo>
                  <a:pt x="402" y="556"/>
                </a:lnTo>
                <a:lnTo>
                  <a:pt x="386" y="542"/>
                </a:lnTo>
                <a:lnTo>
                  <a:pt x="386" y="538"/>
                </a:lnTo>
                <a:lnTo>
                  <a:pt x="388" y="534"/>
                </a:lnTo>
                <a:lnTo>
                  <a:pt x="388" y="520"/>
                </a:lnTo>
                <a:lnTo>
                  <a:pt x="386" y="510"/>
                </a:lnTo>
                <a:lnTo>
                  <a:pt x="386" y="490"/>
                </a:lnTo>
                <a:lnTo>
                  <a:pt x="388" y="478"/>
                </a:lnTo>
                <a:lnTo>
                  <a:pt x="392" y="474"/>
                </a:lnTo>
                <a:lnTo>
                  <a:pt x="394" y="464"/>
                </a:lnTo>
                <a:lnTo>
                  <a:pt x="394" y="460"/>
                </a:lnTo>
                <a:lnTo>
                  <a:pt x="388" y="448"/>
                </a:lnTo>
                <a:lnTo>
                  <a:pt x="384" y="446"/>
                </a:lnTo>
                <a:lnTo>
                  <a:pt x="382" y="446"/>
                </a:lnTo>
                <a:lnTo>
                  <a:pt x="378" y="446"/>
                </a:lnTo>
                <a:lnTo>
                  <a:pt x="376" y="446"/>
                </a:lnTo>
                <a:lnTo>
                  <a:pt x="374" y="446"/>
                </a:lnTo>
                <a:lnTo>
                  <a:pt x="374" y="442"/>
                </a:lnTo>
                <a:lnTo>
                  <a:pt x="374" y="440"/>
                </a:lnTo>
                <a:lnTo>
                  <a:pt x="374" y="436"/>
                </a:lnTo>
                <a:lnTo>
                  <a:pt x="374" y="434"/>
                </a:lnTo>
                <a:lnTo>
                  <a:pt x="374" y="430"/>
                </a:lnTo>
                <a:lnTo>
                  <a:pt x="386" y="408"/>
                </a:lnTo>
                <a:lnTo>
                  <a:pt x="390" y="404"/>
                </a:lnTo>
                <a:lnTo>
                  <a:pt x="392" y="404"/>
                </a:lnTo>
                <a:lnTo>
                  <a:pt x="396" y="402"/>
                </a:lnTo>
                <a:lnTo>
                  <a:pt x="402" y="400"/>
                </a:lnTo>
                <a:lnTo>
                  <a:pt x="418" y="390"/>
                </a:lnTo>
                <a:lnTo>
                  <a:pt x="424" y="382"/>
                </a:lnTo>
                <a:lnTo>
                  <a:pt x="424" y="374"/>
                </a:lnTo>
                <a:lnTo>
                  <a:pt x="424" y="362"/>
                </a:lnTo>
                <a:lnTo>
                  <a:pt x="424" y="354"/>
                </a:lnTo>
                <a:lnTo>
                  <a:pt x="422" y="340"/>
                </a:lnTo>
                <a:lnTo>
                  <a:pt x="422" y="318"/>
                </a:lnTo>
                <a:lnTo>
                  <a:pt x="422" y="314"/>
                </a:lnTo>
                <a:lnTo>
                  <a:pt x="434" y="304"/>
                </a:lnTo>
                <a:lnTo>
                  <a:pt x="436" y="302"/>
                </a:lnTo>
                <a:lnTo>
                  <a:pt x="438" y="300"/>
                </a:lnTo>
                <a:lnTo>
                  <a:pt x="440" y="296"/>
                </a:lnTo>
                <a:lnTo>
                  <a:pt x="442" y="296"/>
                </a:lnTo>
                <a:lnTo>
                  <a:pt x="442" y="294"/>
                </a:lnTo>
                <a:lnTo>
                  <a:pt x="448" y="290"/>
                </a:lnTo>
                <a:lnTo>
                  <a:pt x="462" y="280"/>
                </a:lnTo>
                <a:lnTo>
                  <a:pt x="472" y="272"/>
                </a:lnTo>
                <a:lnTo>
                  <a:pt x="498" y="248"/>
                </a:lnTo>
                <a:lnTo>
                  <a:pt x="504" y="240"/>
                </a:lnTo>
                <a:lnTo>
                  <a:pt x="506" y="236"/>
                </a:lnTo>
                <a:lnTo>
                  <a:pt x="510" y="230"/>
                </a:lnTo>
                <a:lnTo>
                  <a:pt x="514" y="226"/>
                </a:lnTo>
                <a:lnTo>
                  <a:pt x="518" y="222"/>
                </a:lnTo>
                <a:lnTo>
                  <a:pt x="522" y="216"/>
                </a:lnTo>
                <a:lnTo>
                  <a:pt x="542" y="200"/>
                </a:lnTo>
                <a:lnTo>
                  <a:pt x="544" y="198"/>
                </a:lnTo>
                <a:lnTo>
                  <a:pt x="548" y="196"/>
                </a:lnTo>
                <a:lnTo>
                  <a:pt x="556" y="190"/>
                </a:lnTo>
                <a:lnTo>
                  <a:pt x="566" y="184"/>
                </a:lnTo>
                <a:lnTo>
                  <a:pt x="570" y="184"/>
                </a:lnTo>
                <a:lnTo>
                  <a:pt x="584" y="178"/>
                </a:lnTo>
                <a:lnTo>
                  <a:pt x="590" y="176"/>
                </a:lnTo>
                <a:lnTo>
                  <a:pt x="592" y="176"/>
                </a:lnTo>
                <a:lnTo>
                  <a:pt x="606" y="168"/>
                </a:lnTo>
                <a:lnTo>
                  <a:pt x="622" y="160"/>
                </a:lnTo>
                <a:lnTo>
                  <a:pt x="628" y="158"/>
                </a:lnTo>
                <a:lnTo>
                  <a:pt x="642" y="148"/>
                </a:lnTo>
                <a:lnTo>
                  <a:pt x="644" y="146"/>
                </a:lnTo>
                <a:lnTo>
                  <a:pt x="640" y="144"/>
                </a:lnTo>
                <a:lnTo>
                  <a:pt x="628" y="144"/>
                </a:lnTo>
                <a:lnTo>
                  <a:pt x="622" y="146"/>
                </a:lnTo>
                <a:lnTo>
                  <a:pt x="620" y="148"/>
                </a:lnTo>
                <a:lnTo>
                  <a:pt x="616" y="148"/>
                </a:lnTo>
                <a:lnTo>
                  <a:pt x="608" y="144"/>
                </a:lnTo>
                <a:lnTo>
                  <a:pt x="604" y="140"/>
                </a:lnTo>
                <a:lnTo>
                  <a:pt x="602" y="136"/>
                </a:lnTo>
                <a:lnTo>
                  <a:pt x="594" y="134"/>
                </a:lnTo>
                <a:lnTo>
                  <a:pt x="584" y="136"/>
                </a:lnTo>
                <a:lnTo>
                  <a:pt x="544" y="140"/>
                </a:lnTo>
                <a:lnTo>
                  <a:pt x="542" y="140"/>
                </a:lnTo>
                <a:lnTo>
                  <a:pt x="536" y="128"/>
                </a:lnTo>
                <a:lnTo>
                  <a:pt x="536" y="126"/>
                </a:lnTo>
                <a:lnTo>
                  <a:pt x="534" y="124"/>
                </a:lnTo>
                <a:lnTo>
                  <a:pt x="530" y="124"/>
                </a:lnTo>
                <a:lnTo>
                  <a:pt x="528" y="126"/>
                </a:lnTo>
                <a:lnTo>
                  <a:pt x="524" y="128"/>
                </a:lnTo>
                <a:lnTo>
                  <a:pt x="512" y="136"/>
                </a:lnTo>
                <a:lnTo>
                  <a:pt x="510" y="136"/>
                </a:lnTo>
                <a:lnTo>
                  <a:pt x="506" y="140"/>
                </a:lnTo>
                <a:lnTo>
                  <a:pt x="502" y="144"/>
                </a:lnTo>
                <a:lnTo>
                  <a:pt x="500" y="146"/>
                </a:lnTo>
                <a:lnTo>
                  <a:pt x="496" y="146"/>
                </a:lnTo>
                <a:lnTo>
                  <a:pt x="494" y="146"/>
                </a:lnTo>
                <a:lnTo>
                  <a:pt x="490" y="148"/>
                </a:lnTo>
                <a:lnTo>
                  <a:pt x="488" y="150"/>
                </a:lnTo>
                <a:lnTo>
                  <a:pt x="484" y="148"/>
                </a:lnTo>
                <a:lnTo>
                  <a:pt x="474" y="144"/>
                </a:lnTo>
                <a:lnTo>
                  <a:pt x="468" y="144"/>
                </a:lnTo>
                <a:lnTo>
                  <a:pt x="464" y="138"/>
                </a:lnTo>
                <a:lnTo>
                  <a:pt x="460" y="134"/>
                </a:lnTo>
                <a:lnTo>
                  <a:pt x="456" y="132"/>
                </a:lnTo>
                <a:lnTo>
                  <a:pt x="450" y="132"/>
                </a:lnTo>
                <a:lnTo>
                  <a:pt x="442" y="130"/>
                </a:lnTo>
                <a:lnTo>
                  <a:pt x="440" y="128"/>
                </a:lnTo>
                <a:lnTo>
                  <a:pt x="438" y="126"/>
                </a:lnTo>
                <a:lnTo>
                  <a:pt x="438" y="124"/>
                </a:lnTo>
                <a:lnTo>
                  <a:pt x="436" y="120"/>
                </a:lnTo>
                <a:lnTo>
                  <a:pt x="434" y="116"/>
                </a:lnTo>
                <a:lnTo>
                  <a:pt x="426" y="114"/>
                </a:lnTo>
                <a:lnTo>
                  <a:pt x="424" y="116"/>
                </a:lnTo>
                <a:lnTo>
                  <a:pt x="416" y="116"/>
                </a:lnTo>
                <a:lnTo>
                  <a:pt x="414" y="118"/>
                </a:lnTo>
                <a:lnTo>
                  <a:pt x="412" y="122"/>
                </a:lnTo>
                <a:lnTo>
                  <a:pt x="414" y="126"/>
                </a:lnTo>
                <a:lnTo>
                  <a:pt x="414" y="128"/>
                </a:lnTo>
                <a:lnTo>
                  <a:pt x="410" y="130"/>
                </a:lnTo>
                <a:lnTo>
                  <a:pt x="408" y="130"/>
                </a:lnTo>
                <a:lnTo>
                  <a:pt x="402" y="122"/>
                </a:lnTo>
                <a:lnTo>
                  <a:pt x="398" y="112"/>
                </a:lnTo>
                <a:lnTo>
                  <a:pt x="388" y="106"/>
                </a:lnTo>
                <a:lnTo>
                  <a:pt x="378" y="102"/>
                </a:lnTo>
                <a:lnTo>
                  <a:pt x="376" y="96"/>
                </a:lnTo>
                <a:lnTo>
                  <a:pt x="356" y="86"/>
                </a:lnTo>
                <a:lnTo>
                  <a:pt x="332" y="84"/>
                </a:lnTo>
                <a:lnTo>
                  <a:pt x="326" y="86"/>
                </a:lnTo>
                <a:lnTo>
                  <a:pt x="318" y="90"/>
                </a:lnTo>
                <a:lnTo>
                  <a:pt x="314" y="92"/>
                </a:lnTo>
                <a:lnTo>
                  <a:pt x="314" y="96"/>
                </a:lnTo>
                <a:lnTo>
                  <a:pt x="310" y="98"/>
                </a:lnTo>
                <a:lnTo>
                  <a:pt x="298" y="100"/>
                </a:lnTo>
                <a:lnTo>
                  <a:pt x="292" y="102"/>
                </a:lnTo>
                <a:lnTo>
                  <a:pt x="288" y="100"/>
                </a:lnTo>
                <a:lnTo>
                  <a:pt x="286" y="98"/>
                </a:lnTo>
                <a:lnTo>
                  <a:pt x="284" y="92"/>
                </a:lnTo>
                <a:lnTo>
                  <a:pt x="282" y="90"/>
                </a:lnTo>
                <a:lnTo>
                  <a:pt x="280" y="88"/>
                </a:lnTo>
                <a:lnTo>
                  <a:pt x="278" y="88"/>
                </a:lnTo>
                <a:lnTo>
                  <a:pt x="264" y="86"/>
                </a:lnTo>
                <a:lnTo>
                  <a:pt x="258" y="86"/>
                </a:lnTo>
                <a:lnTo>
                  <a:pt x="256" y="86"/>
                </a:lnTo>
                <a:lnTo>
                  <a:pt x="248" y="84"/>
                </a:lnTo>
                <a:lnTo>
                  <a:pt x="246" y="80"/>
                </a:lnTo>
                <a:lnTo>
                  <a:pt x="244" y="78"/>
                </a:lnTo>
                <a:lnTo>
                  <a:pt x="236" y="78"/>
                </a:lnTo>
                <a:lnTo>
                  <a:pt x="232" y="80"/>
                </a:lnTo>
                <a:lnTo>
                  <a:pt x="230" y="80"/>
                </a:lnTo>
                <a:lnTo>
                  <a:pt x="226" y="80"/>
                </a:lnTo>
                <a:lnTo>
                  <a:pt x="224" y="80"/>
                </a:lnTo>
                <a:lnTo>
                  <a:pt x="218" y="78"/>
                </a:lnTo>
                <a:lnTo>
                  <a:pt x="214" y="76"/>
                </a:lnTo>
                <a:lnTo>
                  <a:pt x="210" y="72"/>
                </a:lnTo>
                <a:lnTo>
                  <a:pt x="208" y="68"/>
                </a:lnTo>
                <a:lnTo>
                  <a:pt x="208" y="62"/>
                </a:lnTo>
                <a:lnTo>
                  <a:pt x="210" y="56"/>
                </a:lnTo>
                <a:lnTo>
                  <a:pt x="208" y="52"/>
                </a:lnTo>
                <a:lnTo>
                  <a:pt x="208" y="48"/>
                </a:lnTo>
                <a:lnTo>
                  <a:pt x="206" y="46"/>
                </a:lnTo>
                <a:lnTo>
                  <a:pt x="206" y="40"/>
                </a:lnTo>
                <a:lnTo>
                  <a:pt x="204" y="36"/>
                </a:lnTo>
                <a:lnTo>
                  <a:pt x="202" y="26"/>
                </a:lnTo>
                <a:lnTo>
                  <a:pt x="200" y="22"/>
                </a:lnTo>
                <a:lnTo>
                  <a:pt x="198" y="8"/>
                </a:lnTo>
                <a:lnTo>
                  <a:pt x="190" y="2"/>
                </a:lnTo>
                <a:lnTo>
                  <a:pt x="186" y="2"/>
                </a:lnTo>
                <a:lnTo>
                  <a:pt x="184" y="2"/>
                </a:lnTo>
                <a:lnTo>
                  <a:pt x="182" y="2"/>
                </a:lnTo>
                <a:lnTo>
                  <a:pt x="178" y="2"/>
                </a:lnTo>
                <a:lnTo>
                  <a:pt x="174" y="2"/>
                </a:lnTo>
                <a:lnTo>
                  <a:pt x="172" y="0"/>
                </a:lnTo>
                <a:lnTo>
                  <a:pt x="172" y="2"/>
                </a:lnTo>
                <a:lnTo>
                  <a:pt x="172" y="6"/>
                </a:lnTo>
                <a:lnTo>
                  <a:pt x="172" y="24"/>
                </a:lnTo>
                <a:lnTo>
                  <a:pt x="172" y="46"/>
                </a:lnTo>
                <a:lnTo>
                  <a:pt x="162" y="46"/>
                </a:lnTo>
                <a:lnTo>
                  <a:pt x="0" y="44"/>
                </a:lnTo>
                <a:lnTo>
                  <a:pt x="0" y="52"/>
                </a:lnTo>
                <a:lnTo>
                  <a:pt x="4" y="68"/>
                </a:lnTo>
                <a:lnTo>
                  <a:pt x="10" y="86"/>
                </a:lnTo>
                <a:lnTo>
                  <a:pt x="8" y="92"/>
                </a:lnTo>
                <a:lnTo>
                  <a:pt x="6" y="96"/>
                </a:lnTo>
                <a:lnTo>
                  <a:pt x="4" y="98"/>
                </a:lnTo>
                <a:lnTo>
                  <a:pt x="6" y="106"/>
                </a:lnTo>
                <a:lnTo>
                  <a:pt x="6" y="114"/>
                </a:lnTo>
                <a:lnTo>
                  <a:pt x="6" y="126"/>
                </a:lnTo>
                <a:lnTo>
                  <a:pt x="6" y="136"/>
                </a:lnTo>
                <a:lnTo>
                  <a:pt x="6" y="144"/>
                </a:lnTo>
                <a:lnTo>
                  <a:pt x="10" y="156"/>
                </a:lnTo>
                <a:lnTo>
                  <a:pt x="14" y="178"/>
                </a:lnTo>
                <a:lnTo>
                  <a:pt x="18" y="184"/>
                </a:lnTo>
                <a:lnTo>
                  <a:pt x="22" y="192"/>
                </a:lnTo>
                <a:lnTo>
                  <a:pt x="24" y="200"/>
                </a:lnTo>
                <a:lnTo>
                  <a:pt x="28" y="212"/>
                </a:lnTo>
                <a:lnTo>
                  <a:pt x="30" y="236"/>
                </a:lnTo>
                <a:lnTo>
                  <a:pt x="28" y="258"/>
                </a:lnTo>
                <a:lnTo>
                  <a:pt x="30" y="282"/>
                </a:lnTo>
                <a:lnTo>
                  <a:pt x="34" y="294"/>
                </a:lnTo>
                <a:lnTo>
                  <a:pt x="34" y="296"/>
                </a:lnTo>
                <a:lnTo>
                  <a:pt x="32" y="306"/>
                </a:lnTo>
                <a:lnTo>
                  <a:pt x="32" y="322"/>
                </a:lnTo>
                <a:lnTo>
                  <a:pt x="36" y="342"/>
                </a:lnTo>
                <a:lnTo>
                  <a:pt x="38" y="346"/>
                </a:lnTo>
                <a:lnTo>
                  <a:pt x="40" y="350"/>
                </a:lnTo>
                <a:lnTo>
                  <a:pt x="44" y="356"/>
                </a:lnTo>
                <a:lnTo>
                  <a:pt x="46" y="358"/>
                </a:lnTo>
                <a:lnTo>
                  <a:pt x="48" y="360"/>
                </a:lnTo>
                <a:lnTo>
                  <a:pt x="50" y="362"/>
                </a:lnTo>
                <a:lnTo>
                  <a:pt x="52" y="380"/>
                </a:lnTo>
                <a:lnTo>
                  <a:pt x="54" y="390"/>
                </a:lnTo>
                <a:lnTo>
                  <a:pt x="52" y="392"/>
                </a:lnTo>
                <a:lnTo>
                  <a:pt x="50" y="396"/>
                </a:lnTo>
                <a:lnTo>
                  <a:pt x="52" y="406"/>
                </a:lnTo>
                <a:lnTo>
                  <a:pt x="52" y="416"/>
                </a:lnTo>
                <a:lnTo>
                  <a:pt x="44" y="428"/>
                </a:lnTo>
                <a:lnTo>
                  <a:pt x="42" y="432"/>
                </a:lnTo>
                <a:lnTo>
                  <a:pt x="38" y="432"/>
                </a:lnTo>
                <a:lnTo>
                  <a:pt x="34" y="434"/>
                </a:lnTo>
                <a:lnTo>
                  <a:pt x="28" y="440"/>
                </a:lnTo>
                <a:lnTo>
                  <a:pt x="26" y="444"/>
                </a:lnTo>
                <a:lnTo>
                  <a:pt x="26" y="446"/>
                </a:lnTo>
                <a:lnTo>
                  <a:pt x="38" y="466"/>
                </a:lnTo>
                <a:lnTo>
                  <a:pt x="42" y="470"/>
                </a:lnTo>
                <a:lnTo>
                  <a:pt x="44" y="470"/>
                </a:lnTo>
                <a:lnTo>
                  <a:pt x="46" y="470"/>
                </a:lnTo>
                <a:lnTo>
                  <a:pt x="50" y="470"/>
                </a:lnTo>
                <a:lnTo>
                  <a:pt x="54" y="472"/>
                </a:lnTo>
                <a:lnTo>
                  <a:pt x="56" y="476"/>
                </a:lnTo>
                <a:lnTo>
                  <a:pt x="62" y="482"/>
                </a:lnTo>
                <a:lnTo>
                  <a:pt x="62" y="488"/>
                </a:lnTo>
                <a:lnTo>
                  <a:pt x="62" y="502"/>
                </a:lnTo>
                <a:lnTo>
                  <a:pt x="60" y="574"/>
                </a:lnTo>
                <a:lnTo>
                  <a:pt x="60" y="642"/>
                </a:lnTo>
                <a:lnTo>
                  <a:pt x="60" y="682"/>
                </a:lnTo>
                <a:lnTo>
                  <a:pt x="60" y="688"/>
                </a:lnTo>
                <a:lnTo>
                  <a:pt x="60" y="694"/>
                </a:lnTo>
                <a:lnTo>
                  <a:pt x="64" y="694"/>
                </a:lnTo>
                <a:lnTo>
                  <a:pt x="72" y="694"/>
                </a:lnTo>
                <a:lnTo>
                  <a:pt x="78" y="694"/>
                </a:lnTo>
                <a:lnTo>
                  <a:pt x="84" y="694"/>
                </a:lnTo>
                <a:lnTo>
                  <a:pt x="90" y="694"/>
                </a:lnTo>
                <a:lnTo>
                  <a:pt x="96" y="694"/>
                </a:lnTo>
                <a:lnTo>
                  <a:pt x="124" y="694"/>
                </a:lnTo>
                <a:lnTo>
                  <a:pt x="128" y="694"/>
                </a:lnTo>
                <a:lnTo>
                  <a:pt x="144" y="694"/>
                </a:lnTo>
                <a:lnTo>
                  <a:pt x="150" y="694"/>
                </a:lnTo>
                <a:lnTo>
                  <a:pt x="158" y="694"/>
                </a:lnTo>
                <a:lnTo>
                  <a:pt x="162" y="692"/>
                </a:lnTo>
                <a:lnTo>
                  <a:pt x="172" y="692"/>
                </a:lnTo>
                <a:lnTo>
                  <a:pt x="186" y="692"/>
                </a:lnTo>
                <a:lnTo>
                  <a:pt x="188" y="692"/>
                </a:lnTo>
                <a:lnTo>
                  <a:pt x="194" y="692"/>
                </a:lnTo>
                <a:lnTo>
                  <a:pt x="210" y="692"/>
                </a:lnTo>
                <a:lnTo>
                  <a:pt x="214" y="692"/>
                </a:lnTo>
                <a:lnTo>
                  <a:pt x="216" y="692"/>
                </a:lnTo>
                <a:lnTo>
                  <a:pt x="226" y="692"/>
                </a:lnTo>
                <a:lnTo>
                  <a:pt x="240" y="692"/>
                </a:lnTo>
                <a:lnTo>
                  <a:pt x="248" y="692"/>
                </a:lnTo>
                <a:lnTo>
                  <a:pt x="262" y="692"/>
                </a:lnTo>
                <a:lnTo>
                  <a:pt x="266" y="692"/>
                </a:lnTo>
                <a:lnTo>
                  <a:pt x="276" y="692"/>
                </a:lnTo>
                <a:lnTo>
                  <a:pt x="280" y="692"/>
                </a:lnTo>
                <a:lnTo>
                  <a:pt x="284" y="690"/>
                </a:lnTo>
                <a:lnTo>
                  <a:pt x="288" y="690"/>
                </a:lnTo>
                <a:lnTo>
                  <a:pt x="294" y="690"/>
                </a:lnTo>
                <a:lnTo>
                  <a:pt x="300" y="690"/>
                </a:lnTo>
                <a:lnTo>
                  <a:pt x="306" y="690"/>
                </a:lnTo>
                <a:lnTo>
                  <a:pt x="310" y="690"/>
                </a:lnTo>
                <a:lnTo>
                  <a:pt x="316" y="690"/>
                </a:lnTo>
                <a:lnTo>
                  <a:pt x="322" y="690"/>
                </a:lnTo>
                <a:lnTo>
                  <a:pt x="328" y="690"/>
                </a:lnTo>
                <a:lnTo>
                  <a:pt x="342" y="690"/>
                </a:lnTo>
                <a:lnTo>
                  <a:pt x="348" y="690"/>
                </a:lnTo>
                <a:lnTo>
                  <a:pt x="356" y="688"/>
                </a:lnTo>
                <a:lnTo>
                  <a:pt x="364" y="688"/>
                </a:lnTo>
                <a:lnTo>
                  <a:pt x="384" y="688"/>
                </a:lnTo>
                <a:lnTo>
                  <a:pt x="398" y="688"/>
                </a:lnTo>
                <a:lnTo>
                  <a:pt x="416" y="688"/>
                </a:lnTo>
                <a:lnTo>
                  <a:pt x="438" y="686"/>
                </a:lnTo>
                <a:lnTo>
                  <a:pt x="512" y="684"/>
                </a:lnTo>
                <a:lnTo>
                  <a:pt x="522" y="682"/>
                </a:lnTo>
                <a:lnTo>
                  <a:pt x="530" y="682"/>
                </a:lnTo>
                <a:lnTo>
                  <a:pt x="534" y="682"/>
                </a:lnTo>
                <a:lnTo>
                  <a:pt x="532" y="676"/>
                </a:lnTo>
                <a:lnTo>
                  <a:pt x="528" y="65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64" name="Freeform 471"/>
          <p:cNvSpPr>
            <a:spLocks/>
          </p:cNvSpPr>
          <p:nvPr/>
        </p:nvSpPr>
        <p:spPr bwMode="auto">
          <a:xfrm>
            <a:off x="5681663" y="2606675"/>
            <a:ext cx="495300" cy="781050"/>
          </a:xfrm>
          <a:custGeom>
            <a:avLst/>
            <a:gdLst>
              <a:gd name="T0" fmla="*/ 242 w 312"/>
              <a:gd name="T1" fmla="*/ 2 h 492"/>
              <a:gd name="T2" fmla="*/ 206 w 312"/>
              <a:gd name="T3" fmla="*/ 6 h 492"/>
              <a:gd name="T4" fmla="*/ 162 w 312"/>
              <a:gd name="T5" fmla="*/ 12 h 492"/>
              <a:gd name="T6" fmla="*/ 140 w 312"/>
              <a:gd name="T7" fmla="*/ 14 h 492"/>
              <a:gd name="T8" fmla="*/ 124 w 312"/>
              <a:gd name="T9" fmla="*/ 14 h 492"/>
              <a:gd name="T10" fmla="*/ 94 w 312"/>
              <a:gd name="T11" fmla="*/ 18 h 492"/>
              <a:gd name="T12" fmla="*/ 58 w 312"/>
              <a:gd name="T13" fmla="*/ 32 h 492"/>
              <a:gd name="T14" fmla="*/ 42 w 312"/>
              <a:gd name="T15" fmla="*/ 38 h 492"/>
              <a:gd name="T16" fmla="*/ 28 w 312"/>
              <a:gd name="T17" fmla="*/ 38 h 492"/>
              <a:gd name="T18" fmla="*/ 14 w 312"/>
              <a:gd name="T19" fmla="*/ 32 h 492"/>
              <a:gd name="T20" fmla="*/ 20 w 312"/>
              <a:gd name="T21" fmla="*/ 92 h 492"/>
              <a:gd name="T22" fmla="*/ 34 w 312"/>
              <a:gd name="T23" fmla="*/ 232 h 492"/>
              <a:gd name="T24" fmla="*/ 40 w 312"/>
              <a:gd name="T25" fmla="*/ 304 h 492"/>
              <a:gd name="T26" fmla="*/ 30 w 312"/>
              <a:gd name="T27" fmla="*/ 330 h 492"/>
              <a:gd name="T28" fmla="*/ 38 w 312"/>
              <a:gd name="T29" fmla="*/ 340 h 492"/>
              <a:gd name="T30" fmla="*/ 48 w 312"/>
              <a:gd name="T31" fmla="*/ 382 h 492"/>
              <a:gd name="T32" fmla="*/ 40 w 312"/>
              <a:gd name="T33" fmla="*/ 388 h 492"/>
              <a:gd name="T34" fmla="*/ 22 w 312"/>
              <a:gd name="T35" fmla="*/ 432 h 492"/>
              <a:gd name="T36" fmla="*/ 10 w 312"/>
              <a:gd name="T37" fmla="*/ 440 h 492"/>
              <a:gd name="T38" fmla="*/ 12 w 312"/>
              <a:gd name="T39" fmla="*/ 450 h 492"/>
              <a:gd name="T40" fmla="*/ 6 w 312"/>
              <a:gd name="T41" fmla="*/ 462 h 492"/>
              <a:gd name="T42" fmla="*/ 4 w 312"/>
              <a:gd name="T43" fmla="*/ 480 h 492"/>
              <a:gd name="T44" fmla="*/ 8 w 312"/>
              <a:gd name="T45" fmla="*/ 490 h 492"/>
              <a:gd name="T46" fmla="*/ 18 w 312"/>
              <a:gd name="T47" fmla="*/ 492 h 492"/>
              <a:gd name="T48" fmla="*/ 36 w 312"/>
              <a:gd name="T49" fmla="*/ 478 h 492"/>
              <a:gd name="T50" fmla="*/ 48 w 312"/>
              <a:gd name="T51" fmla="*/ 482 h 492"/>
              <a:gd name="T52" fmla="*/ 64 w 312"/>
              <a:gd name="T53" fmla="*/ 468 h 492"/>
              <a:gd name="T54" fmla="*/ 90 w 312"/>
              <a:gd name="T55" fmla="*/ 478 h 492"/>
              <a:gd name="T56" fmla="*/ 100 w 312"/>
              <a:gd name="T57" fmla="*/ 482 h 492"/>
              <a:gd name="T58" fmla="*/ 104 w 312"/>
              <a:gd name="T59" fmla="*/ 476 h 492"/>
              <a:gd name="T60" fmla="*/ 108 w 312"/>
              <a:gd name="T61" fmla="*/ 468 h 492"/>
              <a:gd name="T62" fmla="*/ 128 w 312"/>
              <a:gd name="T63" fmla="*/ 460 h 492"/>
              <a:gd name="T64" fmla="*/ 148 w 312"/>
              <a:gd name="T65" fmla="*/ 470 h 492"/>
              <a:gd name="T66" fmla="*/ 154 w 312"/>
              <a:gd name="T67" fmla="*/ 450 h 492"/>
              <a:gd name="T68" fmla="*/ 166 w 312"/>
              <a:gd name="T69" fmla="*/ 440 h 492"/>
              <a:gd name="T70" fmla="*/ 168 w 312"/>
              <a:gd name="T71" fmla="*/ 430 h 492"/>
              <a:gd name="T72" fmla="*/ 176 w 312"/>
              <a:gd name="T73" fmla="*/ 442 h 492"/>
              <a:gd name="T74" fmla="*/ 202 w 312"/>
              <a:gd name="T75" fmla="*/ 452 h 492"/>
              <a:gd name="T76" fmla="*/ 214 w 312"/>
              <a:gd name="T77" fmla="*/ 438 h 492"/>
              <a:gd name="T78" fmla="*/ 214 w 312"/>
              <a:gd name="T79" fmla="*/ 426 h 492"/>
              <a:gd name="T80" fmla="*/ 226 w 312"/>
              <a:gd name="T81" fmla="*/ 414 h 492"/>
              <a:gd name="T82" fmla="*/ 234 w 312"/>
              <a:gd name="T83" fmla="*/ 408 h 492"/>
              <a:gd name="T84" fmla="*/ 236 w 312"/>
              <a:gd name="T85" fmla="*/ 396 h 492"/>
              <a:gd name="T86" fmla="*/ 244 w 312"/>
              <a:gd name="T87" fmla="*/ 390 h 492"/>
              <a:gd name="T88" fmla="*/ 256 w 312"/>
              <a:gd name="T89" fmla="*/ 378 h 492"/>
              <a:gd name="T90" fmla="*/ 250 w 312"/>
              <a:gd name="T91" fmla="*/ 360 h 492"/>
              <a:gd name="T92" fmla="*/ 266 w 312"/>
              <a:gd name="T93" fmla="*/ 354 h 492"/>
              <a:gd name="T94" fmla="*/ 278 w 312"/>
              <a:gd name="T95" fmla="*/ 358 h 492"/>
              <a:gd name="T96" fmla="*/ 294 w 312"/>
              <a:gd name="T97" fmla="*/ 346 h 492"/>
              <a:gd name="T98" fmla="*/ 310 w 312"/>
              <a:gd name="T99" fmla="*/ 340 h 492"/>
              <a:gd name="T100" fmla="*/ 302 w 312"/>
              <a:gd name="T101" fmla="*/ 318 h 492"/>
              <a:gd name="T102" fmla="*/ 304 w 312"/>
              <a:gd name="T103" fmla="*/ 308 h 492"/>
              <a:gd name="T104" fmla="*/ 278 w 312"/>
              <a:gd name="T105" fmla="*/ 96 h 492"/>
              <a:gd name="T106" fmla="*/ 274 w 312"/>
              <a:gd name="T107" fmla="*/ 62 h 492"/>
              <a:gd name="T108" fmla="*/ 272 w 312"/>
              <a:gd name="T109" fmla="*/ 40 h 492"/>
              <a:gd name="T110" fmla="*/ 266 w 312"/>
              <a:gd name="T111"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2">
                <a:moveTo>
                  <a:pt x="262" y="0"/>
                </a:moveTo>
                <a:lnTo>
                  <a:pt x="254" y="2"/>
                </a:lnTo>
                <a:lnTo>
                  <a:pt x="242" y="2"/>
                </a:lnTo>
                <a:lnTo>
                  <a:pt x="218" y="6"/>
                </a:lnTo>
                <a:lnTo>
                  <a:pt x="212" y="6"/>
                </a:lnTo>
                <a:lnTo>
                  <a:pt x="206" y="6"/>
                </a:lnTo>
                <a:lnTo>
                  <a:pt x="200" y="8"/>
                </a:lnTo>
                <a:lnTo>
                  <a:pt x="192" y="8"/>
                </a:lnTo>
                <a:lnTo>
                  <a:pt x="162" y="12"/>
                </a:lnTo>
                <a:lnTo>
                  <a:pt x="150" y="12"/>
                </a:lnTo>
                <a:lnTo>
                  <a:pt x="146" y="14"/>
                </a:lnTo>
                <a:lnTo>
                  <a:pt x="140" y="14"/>
                </a:lnTo>
                <a:lnTo>
                  <a:pt x="136" y="14"/>
                </a:lnTo>
                <a:lnTo>
                  <a:pt x="128" y="14"/>
                </a:lnTo>
                <a:lnTo>
                  <a:pt x="124" y="14"/>
                </a:lnTo>
                <a:lnTo>
                  <a:pt x="120" y="16"/>
                </a:lnTo>
                <a:lnTo>
                  <a:pt x="106" y="16"/>
                </a:lnTo>
                <a:lnTo>
                  <a:pt x="94" y="18"/>
                </a:lnTo>
                <a:lnTo>
                  <a:pt x="76" y="20"/>
                </a:lnTo>
                <a:lnTo>
                  <a:pt x="64" y="28"/>
                </a:lnTo>
                <a:lnTo>
                  <a:pt x="58" y="32"/>
                </a:lnTo>
                <a:lnTo>
                  <a:pt x="50" y="36"/>
                </a:lnTo>
                <a:lnTo>
                  <a:pt x="46" y="38"/>
                </a:lnTo>
                <a:lnTo>
                  <a:pt x="42" y="38"/>
                </a:lnTo>
                <a:lnTo>
                  <a:pt x="38" y="40"/>
                </a:lnTo>
                <a:lnTo>
                  <a:pt x="34" y="40"/>
                </a:lnTo>
                <a:lnTo>
                  <a:pt x="28" y="38"/>
                </a:lnTo>
                <a:lnTo>
                  <a:pt x="26" y="38"/>
                </a:lnTo>
                <a:lnTo>
                  <a:pt x="24" y="38"/>
                </a:lnTo>
                <a:lnTo>
                  <a:pt x="14" y="32"/>
                </a:lnTo>
                <a:lnTo>
                  <a:pt x="14" y="30"/>
                </a:lnTo>
                <a:lnTo>
                  <a:pt x="18" y="74"/>
                </a:lnTo>
                <a:lnTo>
                  <a:pt x="20" y="92"/>
                </a:lnTo>
                <a:lnTo>
                  <a:pt x="20" y="98"/>
                </a:lnTo>
                <a:lnTo>
                  <a:pt x="30" y="198"/>
                </a:lnTo>
                <a:lnTo>
                  <a:pt x="34" y="232"/>
                </a:lnTo>
                <a:lnTo>
                  <a:pt x="36" y="262"/>
                </a:lnTo>
                <a:lnTo>
                  <a:pt x="40" y="302"/>
                </a:lnTo>
                <a:lnTo>
                  <a:pt x="40" y="304"/>
                </a:lnTo>
                <a:lnTo>
                  <a:pt x="36" y="308"/>
                </a:lnTo>
                <a:lnTo>
                  <a:pt x="32" y="310"/>
                </a:lnTo>
                <a:lnTo>
                  <a:pt x="30" y="330"/>
                </a:lnTo>
                <a:lnTo>
                  <a:pt x="30" y="334"/>
                </a:lnTo>
                <a:lnTo>
                  <a:pt x="34" y="338"/>
                </a:lnTo>
                <a:lnTo>
                  <a:pt x="38" y="340"/>
                </a:lnTo>
                <a:lnTo>
                  <a:pt x="44" y="352"/>
                </a:lnTo>
                <a:lnTo>
                  <a:pt x="50" y="376"/>
                </a:lnTo>
                <a:lnTo>
                  <a:pt x="48" y="382"/>
                </a:lnTo>
                <a:lnTo>
                  <a:pt x="46" y="384"/>
                </a:lnTo>
                <a:lnTo>
                  <a:pt x="42" y="384"/>
                </a:lnTo>
                <a:lnTo>
                  <a:pt x="40" y="388"/>
                </a:lnTo>
                <a:lnTo>
                  <a:pt x="36" y="398"/>
                </a:lnTo>
                <a:lnTo>
                  <a:pt x="28" y="420"/>
                </a:lnTo>
                <a:lnTo>
                  <a:pt x="22" y="432"/>
                </a:lnTo>
                <a:lnTo>
                  <a:pt x="16" y="432"/>
                </a:lnTo>
                <a:lnTo>
                  <a:pt x="14" y="432"/>
                </a:lnTo>
                <a:lnTo>
                  <a:pt x="10" y="440"/>
                </a:lnTo>
                <a:lnTo>
                  <a:pt x="10" y="444"/>
                </a:lnTo>
                <a:lnTo>
                  <a:pt x="14" y="446"/>
                </a:lnTo>
                <a:lnTo>
                  <a:pt x="12" y="450"/>
                </a:lnTo>
                <a:lnTo>
                  <a:pt x="8" y="456"/>
                </a:lnTo>
                <a:lnTo>
                  <a:pt x="12" y="456"/>
                </a:lnTo>
                <a:lnTo>
                  <a:pt x="6" y="462"/>
                </a:lnTo>
                <a:lnTo>
                  <a:pt x="8" y="470"/>
                </a:lnTo>
                <a:lnTo>
                  <a:pt x="8" y="478"/>
                </a:lnTo>
                <a:lnTo>
                  <a:pt x="4" y="480"/>
                </a:lnTo>
                <a:lnTo>
                  <a:pt x="0" y="480"/>
                </a:lnTo>
                <a:lnTo>
                  <a:pt x="4" y="488"/>
                </a:lnTo>
                <a:lnTo>
                  <a:pt x="8" y="490"/>
                </a:lnTo>
                <a:lnTo>
                  <a:pt x="10" y="488"/>
                </a:lnTo>
                <a:lnTo>
                  <a:pt x="14" y="490"/>
                </a:lnTo>
                <a:lnTo>
                  <a:pt x="18" y="492"/>
                </a:lnTo>
                <a:lnTo>
                  <a:pt x="22" y="486"/>
                </a:lnTo>
                <a:lnTo>
                  <a:pt x="28" y="478"/>
                </a:lnTo>
                <a:lnTo>
                  <a:pt x="36" y="478"/>
                </a:lnTo>
                <a:lnTo>
                  <a:pt x="44" y="482"/>
                </a:lnTo>
                <a:lnTo>
                  <a:pt x="46" y="484"/>
                </a:lnTo>
                <a:lnTo>
                  <a:pt x="48" y="482"/>
                </a:lnTo>
                <a:lnTo>
                  <a:pt x="52" y="480"/>
                </a:lnTo>
                <a:lnTo>
                  <a:pt x="56" y="474"/>
                </a:lnTo>
                <a:lnTo>
                  <a:pt x="64" y="468"/>
                </a:lnTo>
                <a:lnTo>
                  <a:pt x="66" y="468"/>
                </a:lnTo>
                <a:lnTo>
                  <a:pt x="70" y="468"/>
                </a:lnTo>
                <a:lnTo>
                  <a:pt x="90" y="478"/>
                </a:lnTo>
                <a:lnTo>
                  <a:pt x="96" y="480"/>
                </a:lnTo>
                <a:lnTo>
                  <a:pt x="98" y="484"/>
                </a:lnTo>
                <a:lnTo>
                  <a:pt x="100" y="482"/>
                </a:lnTo>
                <a:lnTo>
                  <a:pt x="102" y="482"/>
                </a:lnTo>
                <a:lnTo>
                  <a:pt x="104" y="480"/>
                </a:lnTo>
                <a:lnTo>
                  <a:pt x="104" y="476"/>
                </a:lnTo>
                <a:lnTo>
                  <a:pt x="104" y="472"/>
                </a:lnTo>
                <a:lnTo>
                  <a:pt x="106" y="468"/>
                </a:lnTo>
                <a:lnTo>
                  <a:pt x="108" y="468"/>
                </a:lnTo>
                <a:lnTo>
                  <a:pt x="124" y="458"/>
                </a:lnTo>
                <a:lnTo>
                  <a:pt x="126" y="458"/>
                </a:lnTo>
                <a:lnTo>
                  <a:pt x="128" y="460"/>
                </a:lnTo>
                <a:lnTo>
                  <a:pt x="132" y="464"/>
                </a:lnTo>
                <a:lnTo>
                  <a:pt x="146" y="472"/>
                </a:lnTo>
                <a:lnTo>
                  <a:pt x="148" y="470"/>
                </a:lnTo>
                <a:lnTo>
                  <a:pt x="156" y="460"/>
                </a:lnTo>
                <a:lnTo>
                  <a:pt x="156" y="456"/>
                </a:lnTo>
                <a:lnTo>
                  <a:pt x="154" y="450"/>
                </a:lnTo>
                <a:lnTo>
                  <a:pt x="156" y="448"/>
                </a:lnTo>
                <a:lnTo>
                  <a:pt x="162" y="444"/>
                </a:lnTo>
                <a:lnTo>
                  <a:pt x="166" y="440"/>
                </a:lnTo>
                <a:lnTo>
                  <a:pt x="168" y="432"/>
                </a:lnTo>
                <a:lnTo>
                  <a:pt x="166" y="430"/>
                </a:lnTo>
                <a:lnTo>
                  <a:pt x="168" y="430"/>
                </a:lnTo>
                <a:lnTo>
                  <a:pt x="176" y="434"/>
                </a:lnTo>
                <a:lnTo>
                  <a:pt x="178" y="438"/>
                </a:lnTo>
                <a:lnTo>
                  <a:pt x="176" y="442"/>
                </a:lnTo>
                <a:lnTo>
                  <a:pt x="180" y="444"/>
                </a:lnTo>
                <a:lnTo>
                  <a:pt x="186" y="446"/>
                </a:lnTo>
                <a:lnTo>
                  <a:pt x="202" y="452"/>
                </a:lnTo>
                <a:lnTo>
                  <a:pt x="212" y="446"/>
                </a:lnTo>
                <a:lnTo>
                  <a:pt x="212" y="442"/>
                </a:lnTo>
                <a:lnTo>
                  <a:pt x="214" y="438"/>
                </a:lnTo>
                <a:lnTo>
                  <a:pt x="214" y="432"/>
                </a:lnTo>
                <a:lnTo>
                  <a:pt x="212" y="428"/>
                </a:lnTo>
                <a:lnTo>
                  <a:pt x="214" y="426"/>
                </a:lnTo>
                <a:lnTo>
                  <a:pt x="218" y="414"/>
                </a:lnTo>
                <a:lnTo>
                  <a:pt x="222" y="414"/>
                </a:lnTo>
                <a:lnTo>
                  <a:pt x="226" y="414"/>
                </a:lnTo>
                <a:lnTo>
                  <a:pt x="230" y="414"/>
                </a:lnTo>
                <a:lnTo>
                  <a:pt x="232" y="410"/>
                </a:lnTo>
                <a:lnTo>
                  <a:pt x="234" y="408"/>
                </a:lnTo>
                <a:lnTo>
                  <a:pt x="236" y="402"/>
                </a:lnTo>
                <a:lnTo>
                  <a:pt x="236" y="400"/>
                </a:lnTo>
                <a:lnTo>
                  <a:pt x="236" y="396"/>
                </a:lnTo>
                <a:lnTo>
                  <a:pt x="238" y="392"/>
                </a:lnTo>
                <a:lnTo>
                  <a:pt x="242" y="390"/>
                </a:lnTo>
                <a:lnTo>
                  <a:pt x="244" y="390"/>
                </a:lnTo>
                <a:lnTo>
                  <a:pt x="246" y="388"/>
                </a:lnTo>
                <a:lnTo>
                  <a:pt x="254" y="380"/>
                </a:lnTo>
                <a:lnTo>
                  <a:pt x="256" y="378"/>
                </a:lnTo>
                <a:lnTo>
                  <a:pt x="252" y="366"/>
                </a:lnTo>
                <a:lnTo>
                  <a:pt x="250" y="362"/>
                </a:lnTo>
                <a:lnTo>
                  <a:pt x="250" y="360"/>
                </a:lnTo>
                <a:lnTo>
                  <a:pt x="252" y="358"/>
                </a:lnTo>
                <a:lnTo>
                  <a:pt x="264" y="354"/>
                </a:lnTo>
                <a:lnTo>
                  <a:pt x="266" y="354"/>
                </a:lnTo>
                <a:lnTo>
                  <a:pt x="272" y="358"/>
                </a:lnTo>
                <a:lnTo>
                  <a:pt x="276" y="360"/>
                </a:lnTo>
                <a:lnTo>
                  <a:pt x="278" y="358"/>
                </a:lnTo>
                <a:lnTo>
                  <a:pt x="282" y="354"/>
                </a:lnTo>
                <a:lnTo>
                  <a:pt x="288" y="350"/>
                </a:lnTo>
                <a:lnTo>
                  <a:pt x="294" y="346"/>
                </a:lnTo>
                <a:lnTo>
                  <a:pt x="302" y="344"/>
                </a:lnTo>
                <a:lnTo>
                  <a:pt x="306" y="344"/>
                </a:lnTo>
                <a:lnTo>
                  <a:pt x="310" y="340"/>
                </a:lnTo>
                <a:lnTo>
                  <a:pt x="312" y="334"/>
                </a:lnTo>
                <a:lnTo>
                  <a:pt x="306" y="322"/>
                </a:lnTo>
                <a:lnTo>
                  <a:pt x="302" y="318"/>
                </a:lnTo>
                <a:lnTo>
                  <a:pt x="300" y="316"/>
                </a:lnTo>
                <a:lnTo>
                  <a:pt x="298" y="314"/>
                </a:lnTo>
                <a:lnTo>
                  <a:pt x="304" y="308"/>
                </a:lnTo>
                <a:lnTo>
                  <a:pt x="302" y="296"/>
                </a:lnTo>
                <a:lnTo>
                  <a:pt x="296" y="246"/>
                </a:lnTo>
                <a:lnTo>
                  <a:pt x="278" y="96"/>
                </a:lnTo>
                <a:lnTo>
                  <a:pt x="278" y="88"/>
                </a:lnTo>
                <a:lnTo>
                  <a:pt x="274" y="66"/>
                </a:lnTo>
                <a:lnTo>
                  <a:pt x="274" y="62"/>
                </a:lnTo>
                <a:lnTo>
                  <a:pt x="274" y="58"/>
                </a:lnTo>
                <a:lnTo>
                  <a:pt x="274" y="56"/>
                </a:lnTo>
                <a:lnTo>
                  <a:pt x="272" y="40"/>
                </a:lnTo>
                <a:lnTo>
                  <a:pt x="266" y="8"/>
                </a:lnTo>
                <a:lnTo>
                  <a:pt x="266" y="6"/>
                </a:lnTo>
                <a:lnTo>
                  <a:pt x="266" y="0"/>
                </a:lnTo>
                <a:lnTo>
                  <a:pt x="262"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65" name="Freeform 472"/>
          <p:cNvSpPr>
            <a:spLocks/>
          </p:cNvSpPr>
          <p:nvPr/>
        </p:nvSpPr>
        <p:spPr bwMode="auto">
          <a:xfrm>
            <a:off x="5129213" y="2514600"/>
            <a:ext cx="631825" cy="1035050"/>
          </a:xfrm>
          <a:custGeom>
            <a:avLst/>
            <a:gdLst>
              <a:gd name="T0" fmla="*/ 354 w 398"/>
              <a:gd name="T1" fmla="*/ 520 h 652"/>
              <a:gd name="T2" fmla="*/ 358 w 398"/>
              <a:gd name="T3" fmla="*/ 502 h 652"/>
              <a:gd name="T4" fmla="*/ 376 w 398"/>
              <a:gd name="T5" fmla="*/ 478 h 652"/>
              <a:gd name="T6" fmla="*/ 396 w 398"/>
              <a:gd name="T7" fmla="*/ 440 h 652"/>
              <a:gd name="T8" fmla="*/ 378 w 398"/>
              <a:gd name="T9" fmla="*/ 392 h 652"/>
              <a:gd name="T10" fmla="*/ 388 w 398"/>
              <a:gd name="T11" fmla="*/ 360 h 652"/>
              <a:gd name="T12" fmla="*/ 368 w 398"/>
              <a:gd name="T13" fmla="*/ 150 h 652"/>
              <a:gd name="T14" fmla="*/ 354 w 398"/>
              <a:gd name="T15" fmla="*/ 76 h 652"/>
              <a:gd name="T16" fmla="*/ 344 w 398"/>
              <a:gd name="T17" fmla="*/ 48 h 652"/>
              <a:gd name="T18" fmla="*/ 326 w 398"/>
              <a:gd name="T19" fmla="*/ 18 h 652"/>
              <a:gd name="T20" fmla="*/ 328 w 398"/>
              <a:gd name="T21" fmla="*/ 2 h 652"/>
              <a:gd name="T22" fmla="*/ 260 w 398"/>
              <a:gd name="T23" fmla="*/ 6 h 652"/>
              <a:gd name="T24" fmla="*/ 228 w 398"/>
              <a:gd name="T25" fmla="*/ 8 h 652"/>
              <a:gd name="T26" fmla="*/ 78 w 398"/>
              <a:gd name="T27" fmla="*/ 16 h 652"/>
              <a:gd name="T28" fmla="*/ 78 w 398"/>
              <a:gd name="T29" fmla="*/ 30 h 652"/>
              <a:gd name="T30" fmla="*/ 90 w 398"/>
              <a:gd name="T31" fmla="*/ 42 h 652"/>
              <a:gd name="T32" fmla="*/ 102 w 398"/>
              <a:gd name="T33" fmla="*/ 54 h 652"/>
              <a:gd name="T34" fmla="*/ 114 w 398"/>
              <a:gd name="T35" fmla="*/ 90 h 652"/>
              <a:gd name="T36" fmla="*/ 102 w 398"/>
              <a:gd name="T37" fmla="*/ 104 h 652"/>
              <a:gd name="T38" fmla="*/ 90 w 398"/>
              <a:gd name="T39" fmla="*/ 130 h 652"/>
              <a:gd name="T40" fmla="*/ 46 w 398"/>
              <a:gd name="T41" fmla="*/ 144 h 652"/>
              <a:gd name="T42" fmla="*/ 32 w 398"/>
              <a:gd name="T43" fmla="*/ 164 h 652"/>
              <a:gd name="T44" fmla="*/ 38 w 398"/>
              <a:gd name="T45" fmla="*/ 176 h 652"/>
              <a:gd name="T46" fmla="*/ 48 w 398"/>
              <a:gd name="T47" fmla="*/ 186 h 652"/>
              <a:gd name="T48" fmla="*/ 46 w 398"/>
              <a:gd name="T49" fmla="*/ 202 h 652"/>
              <a:gd name="T50" fmla="*/ 36 w 398"/>
              <a:gd name="T51" fmla="*/ 220 h 652"/>
              <a:gd name="T52" fmla="*/ 28 w 398"/>
              <a:gd name="T53" fmla="*/ 236 h 652"/>
              <a:gd name="T54" fmla="*/ 10 w 398"/>
              <a:gd name="T55" fmla="*/ 244 h 652"/>
              <a:gd name="T56" fmla="*/ 12 w 398"/>
              <a:gd name="T57" fmla="*/ 256 h 652"/>
              <a:gd name="T58" fmla="*/ 2 w 398"/>
              <a:gd name="T59" fmla="*/ 282 h 652"/>
              <a:gd name="T60" fmla="*/ 4 w 398"/>
              <a:gd name="T61" fmla="*/ 314 h 652"/>
              <a:gd name="T62" fmla="*/ 20 w 398"/>
              <a:gd name="T63" fmla="*/ 348 h 652"/>
              <a:gd name="T64" fmla="*/ 48 w 398"/>
              <a:gd name="T65" fmla="*/ 372 h 652"/>
              <a:gd name="T66" fmla="*/ 66 w 398"/>
              <a:gd name="T67" fmla="*/ 384 h 652"/>
              <a:gd name="T68" fmla="*/ 84 w 398"/>
              <a:gd name="T69" fmla="*/ 412 h 652"/>
              <a:gd name="T70" fmla="*/ 96 w 398"/>
              <a:gd name="T71" fmla="*/ 440 h 652"/>
              <a:gd name="T72" fmla="*/ 108 w 398"/>
              <a:gd name="T73" fmla="*/ 428 h 652"/>
              <a:gd name="T74" fmla="*/ 144 w 398"/>
              <a:gd name="T75" fmla="*/ 442 h 652"/>
              <a:gd name="T76" fmla="*/ 136 w 398"/>
              <a:gd name="T77" fmla="*/ 458 h 652"/>
              <a:gd name="T78" fmla="*/ 124 w 398"/>
              <a:gd name="T79" fmla="*/ 498 h 652"/>
              <a:gd name="T80" fmla="*/ 124 w 398"/>
              <a:gd name="T81" fmla="*/ 514 h 652"/>
              <a:gd name="T82" fmla="*/ 166 w 398"/>
              <a:gd name="T83" fmla="*/ 550 h 652"/>
              <a:gd name="T84" fmla="*/ 198 w 398"/>
              <a:gd name="T85" fmla="*/ 566 h 652"/>
              <a:gd name="T86" fmla="*/ 214 w 398"/>
              <a:gd name="T87" fmla="*/ 580 h 652"/>
              <a:gd name="T88" fmla="*/ 218 w 398"/>
              <a:gd name="T89" fmla="*/ 596 h 652"/>
              <a:gd name="T90" fmla="*/ 218 w 398"/>
              <a:gd name="T91" fmla="*/ 612 h 652"/>
              <a:gd name="T92" fmla="*/ 226 w 398"/>
              <a:gd name="T93" fmla="*/ 634 h 652"/>
              <a:gd name="T94" fmla="*/ 258 w 398"/>
              <a:gd name="T95" fmla="*/ 652 h 652"/>
              <a:gd name="T96" fmla="*/ 260 w 398"/>
              <a:gd name="T97" fmla="*/ 628 h 652"/>
              <a:gd name="T98" fmla="*/ 278 w 398"/>
              <a:gd name="T99" fmla="*/ 622 h 652"/>
              <a:gd name="T100" fmla="*/ 320 w 398"/>
              <a:gd name="T101" fmla="*/ 636 h 652"/>
              <a:gd name="T102" fmla="*/ 318 w 398"/>
              <a:gd name="T103" fmla="*/ 616 h 652"/>
              <a:gd name="T104" fmla="*/ 320 w 398"/>
              <a:gd name="T105" fmla="*/ 596 h 652"/>
              <a:gd name="T106" fmla="*/ 356 w 398"/>
              <a:gd name="T107" fmla="*/ 584 h 652"/>
              <a:gd name="T108" fmla="*/ 346 w 398"/>
              <a:gd name="T109" fmla="*/ 568 h 652"/>
              <a:gd name="T110" fmla="*/ 356 w 398"/>
              <a:gd name="T111" fmla="*/ 5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8" h="652">
                <a:moveTo>
                  <a:pt x="348" y="538"/>
                </a:moveTo>
                <a:lnTo>
                  <a:pt x="352" y="538"/>
                </a:lnTo>
                <a:lnTo>
                  <a:pt x="356" y="536"/>
                </a:lnTo>
                <a:lnTo>
                  <a:pt x="356" y="528"/>
                </a:lnTo>
                <a:lnTo>
                  <a:pt x="354" y="520"/>
                </a:lnTo>
                <a:lnTo>
                  <a:pt x="360" y="514"/>
                </a:lnTo>
                <a:lnTo>
                  <a:pt x="356" y="514"/>
                </a:lnTo>
                <a:lnTo>
                  <a:pt x="360" y="508"/>
                </a:lnTo>
                <a:lnTo>
                  <a:pt x="362" y="504"/>
                </a:lnTo>
                <a:lnTo>
                  <a:pt x="358" y="502"/>
                </a:lnTo>
                <a:lnTo>
                  <a:pt x="358" y="498"/>
                </a:lnTo>
                <a:lnTo>
                  <a:pt x="362" y="490"/>
                </a:lnTo>
                <a:lnTo>
                  <a:pt x="364" y="490"/>
                </a:lnTo>
                <a:lnTo>
                  <a:pt x="370" y="490"/>
                </a:lnTo>
                <a:lnTo>
                  <a:pt x="376" y="478"/>
                </a:lnTo>
                <a:lnTo>
                  <a:pt x="384" y="456"/>
                </a:lnTo>
                <a:lnTo>
                  <a:pt x="388" y="446"/>
                </a:lnTo>
                <a:lnTo>
                  <a:pt x="390" y="442"/>
                </a:lnTo>
                <a:lnTo>
                  <a:pt x="394" y="442"/>
                </a:lnTo>
                <a:lnTo>
                  <a:pt x="396" y="440"/>
                </a:lnTo>
                <a:lnTo>
                  <a:pt x="398" y="434"/>
                </a:lnTo>
                <a:lnTo>
                  <a:pt x="392" y="410"/>
                </a:lnTo>
                <a:lnTo>
                  <a:pt x="386" y="398"/>
                </a:lnTo>
                <a:lnTo>
                  <a:pt x="382" y="396"/>
                </a:lnTo>
                <a:lnTo>
                  <a:pt x="378" y="392"/>
                </a:lnTo>
                <a:lnTo>
                  <a:pt x="378" y="388"/>
                </a:lnTo>
                <a:lnTo>
                  <a:pt x="380" y="368"/>
                </a:lnTo>
                <a:lnTo>
                  <a:pt x="384" y="366"/>
                </a:lnTo>
                <a:lnTo>
                  <a:pt x="388" y="362"/>
                </a:lnTo>
                <a:lnTo>
                  <a:pt x="388" y="360"/>
                </a:lnTo>
                <a:lnTo>
                  <a:pt x="384" y="320"/>
                </a:lnTo>
                <a:lnTo>
                  <a:pt x="382" y="290"/>
                </a:lnTo>
                <a:lnTo>
                  <a:pt x="378" y="256"/>
                </a:lnTo>
                <a:lnTo>
                  <a:pt x="368" y="156"/>
                </a:lnTo>
                <a:lnTo>
                  <a:pt x="368" y="150"/>
                </a:lnTo>
                <a:lnTo>
                  <a:pt x="366" y="132"/>
                </a:lnTo>
                <a:lnTo>
                  <a:pt x="362" y="88"/>
                </a:lnTo>
                <a:lnTo>
                  <a:pt x="358" y="82"/>
                </a:lnTo>
                <a:lnTo>
                  <a:pt x="356" y="78"/>
                </a:lnTo>
                <a:lnTo>
                  <a:pt x="354" y="76"/>
                </a:lnTo>
                <a:lnTo>
                  <a:pt x="348" y="64"/>
                </a:lnTo>
                <a:lnTo>
                  <a:pt x="346" y="56"/>
                </a:lnTo>
                <a:lnTo>
                  <a:pt x="346" y="52"/>
                </a:lnTo>
                <a:lnTo>
                  <a:pt x="346" y="50"/>
                </a:lnTo>
                <a:lnTo>
                  <a:pt x="344" y="48"/>
                </a:lnTo>
                <a:lnTo>
                  <a:pt x="336" y="42"/>
                </a:lnTo>
                <a:lnTo>
                  <a:pt x="330" y="32"/>
                </a:lnTo>
                <a:lnTo>
                  <a:pt x="328" y="28"/>
                </a:lnTo>
                <a:lnTo>
                  <a:pt x="326" y="24"/>
                </a:lnTo>
                <a:lnTo>
                  <a:pt x="326" y="18"/>
                </a:lnTo>
                <a:lnTo>
                  <a:pt x="328" y="14"/>
                </a:lnTo>
                <a:lnTo>
                  <a:pt x="328" y="12"/>
                </a:lnTo>
                <a:lnTo>
                  <a:pt x="328" y="6"/>
                </a:lnTo>
                <a:lnTo>
                  <a:pt x="328" y="4"/>
                </a:lnTo>
                <a:lnTo>
                  <a:pt x="328" y="2"/>
                </a:lnTo>
                <a:lnTo>
                  <a:pt x="328" y="0"/>
                </a:lnTo>
                <a:lnTo>
                  <a:pt x="304" y="2"/>
                </a:lnTo>
                <a:lnTo>
                  <a:pt x="278" y="4"/>
                </a:lnTo>
                <a:lnTo>
                  <a:pt x="268" y="6"/>
                </a:lnTo>
                <a:lnTo>
                  <a:pt x="260" y="6"/>
                </a:lnTo>
                <a:lnTo>
                  <a:pt x="254" y="6"/>
                </a:lnTo>
                <a:lnTo>
                  <a:pt x="250" y="6"/>
                </a:lnTo>
                <a:lnTo>
                  <a:pt x="246" y="6"/>
                </a:lnTo>
                <a:lnTo>
                  <a:pt x="242" y="6"/>
                </a:lnTo>
                <a:lnTo>
                  <a:pt x="228" y="8"/>
                </a:lnTo>
                <a:lnTo>
                  <a:pt x="194" y="10"/>
                </a:lnTo>
                <a:lnTo>
                  <a:pt x="172" y="12"/>
                </a:lnTo>
                <a:lnTo>
                  <a:pt x="148" y="12"/>
                </a:lnTo>
                <a:lnTo>
                  <a:pt x="116" y="14"/>
                </a:lnTo>
                <a:lnTo>
                  <a:pt x="78" y="16"/>
                </a:lnTo>
                <a:lnTo>
                  <a:pt x="68" y="16"/>
                </a:lnTo>
                <a:lnTo>
                  <a:pt x="66" y="16"/>
                </a:lnTo>
                <a:lnTo>
                  <a:pt x="66" y="22"/>
                </a:lnTo>
                <a:lnTo>
                  <a:pt x="76" y="28"/>
                </a:lnTo>
                <a:lnTo>
                  <a:pt x="78" y="30"/>
                </a:lnTo>
                <a:lnTo>
                  <a:pt x="82" y="30"/>
                </a:lnTo>
                <a:lnTo>
                  <a:pt x="84" y="32"/>
                </a:lnTo>
                <a:lnTo>
                  <a:pt x="86" y="34"/>
                </a:lnTo>
                <a:lnTo>
                  <a:pt x="88" y="36"/>
                </a:lnTo>
                <a:lnTo>
                  <a:pt x="90" y="42"/>
                </a:lnTo>
                <a:lnTo>
                  <a:pt x="90" y="46"/>
                </a:lnTo>
                <a:lnTo>
                  <a:pt x="94" y="50"/>
                </a:lnTo>
                <a:lnTo>
                  <a:pt x="96" y="52"/>
                </a:lnTo>
                <a:lnTo>
                  <a:pt x="100" y="52"/>
                </a:lnTo>
                <a:lnTo>
                  <a:pt x="102" y="54"/>
                </a:lnTo>
                <a:lnTo>
                  <a:pt x="108" y="56"/>
                </a:lnTo>
                <a:lnTo>
                  <a:pt x="112" y="60"/>
                </a:lnTo>
                <a:lnTo>
                  <a:pt x="116" y="68"/>
                </a:lnTo>
                <a:lnTo>
                  <a:pt x="116" y="74"/>
                </a:lnTo>
                <a:lnTo>
                  <a:pt x="114" y="90"/>
                </a:lnTo>
                <a:lnTo>
                  <a:pt x="112" y="96"/>
                </a:lnTo>
                <a:lnTo>
                  <a:pt x="110" y="96"/>
                </a:lnTo>
                <a:lnTo>
                  <a:pt x="110" y="98"/>
                </a:lnTo>
                <a:lnTo>
                  <a:pt x="104" y="102"/>
                </a:lnTo>
                <a:lnTo>
                  <a:pt x="102" y="104"/>
                </a:lnTo>
                <a:lnTo>
                  <a:pt x="102" y="114"/>
                </a:lnTo>
                <a:lnTo>
                  <a:pt x="102" y="118"/>
                </a:lnTo>
                <a:lnTo>
                  <a:pt x="100" y="122"/>
                </a:lnTo>
                <a:lnTo>
                  <a:pt x="92" y="128"/>
                </a:lnTo>
                <a:lnTo>
                  <a:pt x="90" y="130"/>
                </a:lnTo>
                <a:lnTo>
                  <a:pt x="74" y="138"/>
                </a:lnTo>
                <a:lnTo>
                  <a:pt x="64" y="142"/>
                </a:lnTo>
                <a:lnTo>
                  <a:pt x="54" y="144"/>
                </a:lnTo>
                <a:lnTo>
                  <a:pt x="48" y="144"/>
                </a:lnTo>
                <a:lnTo>
                  <a:pt x="46" y="144"/>
                </a:lnTo>
                <a:lnTo>
                  <a:pt x="42" y="144"/>
                </a:lnTo>
                <a:lnTo>
                  <a:pt x="40" y="146"/>
                </a:lnTo>
                <a:lnTo>
                  <a:pt x="38" y="148"/>
                </a:lnTo>
                <a:lnTo>
                  <a:pt x="36" y="150"/>
                </a:lnTo>
                <a:lnTo>
                  <a:pt x="32" y="164"/>
                </a:lnTo>
                <a:lnTo>
                  <a:pt x="32" y="166"/>
                </a:lnTo>
                <a:lnTo>
                  <a:pt x="32" y="168"/>
                </a:lnTo>
                <a:lnTo>
                  <a:pt x="34" y="170"/>
                </a:lnTo>
                <a:lnTo>
                  <a:pt x="36" y="174"/>
                </a:lnTo>
                <a:lnTo>
                  <a:pt x="38" y="176"/>
                </a:lnTo>
                <a:lnTo>
                  <a:pt x="40" y="176"/>
                </a:lnTo>
                <a:lnTo>
                  <a:pt x="44" y="178"/>
                </a:lnTo>
                <a:lnTo>
                  <a:pt x="46" y="180"/>
                </a:lnTo>
                <a:lnTo>
                  <a:pt x="48" y="182"/>
                </a:lnTo>
                <a:lnTo>
                  <a:pt x="48" y="186"/>
                </a:lnTo>
                <a:lnTo>
                  <a:pt x="48" y="188"/>
                </a:lnTo>
                <a:lnTo>
                  <a:pt x="48" y="194"/>
                </a:lnTo>
                <a:lnTo>
                  <a:pt x="48" y="198"/>
                </a:lnTo>
                <a:lnTo>
                  <a:pt x="48" y="200"/>
                </a:lnTo>
                <a:lnTo>
                  <a:pt x="46" y="202"/>
                </a:lnTo>
                <a:lnTo>
                  <a:pt x="44" y="206"/>
                </a:lnTo>
                <a:lnTo>
                  <a:pt x="40" y="208"/>
                </a:lnTo>
                <a:lnTo>
                  <a:pt x="38" y="212"/>
                </a:lnTo>
                <a:lnTo>
                  <a:pt x="36" y="216"/>
                </a:lnTo>
                <a:lnTo>
                  <a:pt x="36" y="220"/>
                </a:lnTo>
                <a:lnTo>
                  <a:pt x="36" y="224"/>
                </a:lnTo>
                <a:lnTo>
                  <a:pt x="34" y="230"/>
                </a:lnTo>
                <a:lnTo>
                  <a:pt x="32" y="232"/>
                </a:lnTo>
                <a:lnTo>
                  <a:pt x="30" y="236"/>
                </a:lnTo>
                <a:lnTo>
                  <a:pt x="28" y="236"/>
                </a:lnTo>
                <a:lnTo>
                  <a:pt x="24" y="238"/>
                </a:lnTo>
                <a:lnTo>
                  <a:pt x="18" y="240"/>
                </a:lnTo>
                <a:lnTo>
                  <a:pt x="16" y="240"/>
                </a:lnTo>
                <a:lnTo>
                  <a:pt x="12" y="242"/>
                </a:lnTo>
                <a:lnTo>
                  <a:pt x="10" y="244"/>
                </a:lnTo>
                <a:lnTo>
                  <a:pt x="8" y="248"/>
                </a:lnTo>
                <a:lnTo>
                  <a:pt x="8" y="250"/>
                </a:lnTo>
                <a:lnTo>
                  <a:pt x="10" y="252"/>
                </a:lnTo>
                <a:lnTo>
                  <a:pt x="12" y="254"/>
                </a:lnTo>
                <a:lnTo>
                  <a:pt x="12" y="256"/>
                </a:lnTo>
                <a:lnTo>
                  <a:pt x="12" y="268"/>
                </a:lnTo>
                <a:lnTo>
                  <a:pt x="6" y="270"/>
                </a:lnTo>
                <a:lnTo>
                  <a:pt x="4" y="272"/>
                </a:lnTo>
                <a:lnTo>
                  <a:pt x="2" y="278"/>
                </a:lnTo>
                <a:lnTo>
                  <a:pt x="2" y="282"/>
                </a:lnTo>
                <a:lnTo>
                  <a:pt x="0" y="284"/>
                </a:lnTo>
                <a:lnTo>
                  <a:pt x="0" y="288"/>
                </a:lnTo>
                <a:lnTo>
                  <a:pt x="0" y="290"/>
                </a:lnTo>
                <a:lnTo>
                  <a:pt x="0" y="298"/>
                </a:lnTo>
                <a:lnTo>
                  <a:pt x="4" y="314"/>
                </a:lnTo>
                <a:lnTo>
                  <a:pt x="10" y="324"/>
                </a:lnTo>
                <a:lnTo>
                  <a:pt x="14" y="334"/>
                </a:lnTo>
                <a:lnTo>
                  <a:pt x="16" y="344"/>
                </a:lnTo>
                <a:lnTo>
                  <a:pt x="18" y="346"/>
                </a:lnTo>
                <a:lnTo>
                  <a:pt x="20" y="348"/>
                </a:lnTo>
                <a:lnTo>
                  <a:pt x="22" y="350"/>
                </a:lnTo>
                <a:lnTo>
                  <a:pt x="28" y="354"/>
                </a:lnTo>
                <a:lnTo>
                  <a:pt x="30" y="356"/>
                </a:lnTo>
                <a:lnTo>
                  <a:pt x="40" y="364"/>
                </a:lnTo>
                <a:lnTo>
                  <a:pt x="48" y="372"/>
                </a:lnTo>
                <a:lnTo>
                  <a:pt x="48" y="374"/>
                </a:lnTo>
                <a:lnTo>
                  <a:pt x="50" y="376"/>
                </a:lnTo>
                <a:lnTo>
                  <a:pt x="58" y="380"/>
                </a:lnTo>
                <a:lnTo>
                  <a:pt x="62" y="382"/>
                </a:lnTo>
                <a:lnTo>
                  <a:pt x="66" y="384"/>
                </a:lnTo>
                <a:lnTo>
                  <a:pt x="68" y="386"/>
                </a:lnTo>
                <a:lnTo>
                  <a:pt x="76" y="392"/>
                </a:lnTo>
                <a:lnTo>
                  <a:pt x="80" y="398"/>
                </a:lnTo>
                <a:lnTo>
                  <a:pt x="82" y="404"/>
                </a:lnTo>
                <a:lnTo>
                  <a:pt x="84" y="412"/>
                </a:lnTo>
                <a:lnTo>
                  <a:pt x="86" y="422"/>
                </a:lnTo>
                <a:lnTo>
                  <a:pt x="88" y="428"/>
                </a:lnTo>
                <a:lnTo>
                  <a:pt x="90" y="432"/>
                </a:lnTo>
                <a:lnTo>
                  <a:pt x="92" y="438"/>
                </a:lnTo>
                <a:lnTo>
                  <a:pt x="96" y="440"/>
                </a:lnTo>
                <a:lnTo>
                  <a:pt x="98" y="440"/>
                </a:lnTo>
                <a:lnTo>
                  <a:pt x="102" y="438"/>
                </a:lnTo>
                <a:lnTo>
                  <a:pt x="104" y="434"/>
                </a:lnTo>
                <a:lnTo>
                  <a:pt x="106" y="432"/>
                </a:lnTo>
                <a:lnTo>
                  <a:pt x="108" y="428"/>
                </a:lnTo>
                <a:lnTo>
                  <a:pt x="112" y="428"/>
                </a:lnTo>
                <a:lnTo>
                  <a:pt x="114" y="428"/>
                </a:lnTo>
                <a:lnTo>
                  <a:pt x="130" y="434"/>
                </a:lnTo>
                <a:lnTo>
                  <a:pt x="140" y="438"/>
                </a:lnTo>
                <a:lnTo>
                  <a:pt x="144" y="442"/>
                </a:lnTo>
                <a:lnTo>
                  <a:pt x="144" y="444"/>
                </a:lnTo>
                <a:lnTo>
                  <a:pt x="144" y="446"/>
                </a:lnTo>
                <a:lnTo>
                  <a:pt x="140" y="448"/>
                </a:lnTo>
                <a:lnTo>
                  <a:pt x="138" y="452"/>
                </a:lnTo>
                <a:lnTo>
                  <a:pt x="136" y="458"/>
                </a:lnTo>
                <a:lnTo>
                  <a:pt x="138" y="460"/>
                </a:lnTo>
                <a:lnTo>
                  <a:pt x="138" y="466"/>
                </a:lnTo>
                <a:lnTo>
                  <a:pt x="132" y="484"/>
                </a:lnTo>
                <a:lnTo>
                  <a:pt x="126" y="496"/>
                </a:lnTo>
                <a:lnTo>
                  <a:pt x="124" y="498"/>
                </a:lnTo>
                <a:lnTo>
                  <a:pt x="122" y="502"/>
                </a:lnTo>
                <a:lnTo>
                  <a:pt x="122" y="504"/>
                </a:lnTo>
                <a:lnTo>
                  <a:pt x="122" y="508"/>
                </a:lnTo>
                <a:lnTo>
                  <a:pt x="124" y="510"/>
                </a:lnTo>
                <a:lnTo>
                  <a:pt x="124" y="514"/>
                </a:lnTo>
                <a:lnTo>
                  <a:pt x="126" y="516"/>
                </a:lnTo>
                <a:lnTo>
                  <a:pt x="128" y="518"/>
                </a:lnTo>
                <a:lnTo>
                  <a:pt x="136" y="526"/>
                </a:lnTo>
                <a:lnTo>
                  <a:pt x="150" y="536"/>
                </a:lnTo>
                <a:lnTo>
                  <a:pt x="166" y="550"/>
                </a:lnTo>
                <a:lnTo>
                  <a:pt x="176" y="550"/>
                </a:lnTo>
                <a:lnTo>
                  <a:pt x="190" y="556"/>
                </a:lnTo>
                <a:lnTo>
                  <a:pt x="192" y="556"/>
                </a:lnTo>
                <a:lnTo>
                  <a:pt x="196" y="562"/>
                </a:lnTo>
                <a:lnTo>
                  <a:pt x="198" y="566"/>
                </a:lnTo>
                <a:lnTo>
                  <a:pt x="202" y="568"/>
                </a:lnTo>
                <a:lnTo>
                  <a:pt x="206" y="570"/>
                </a:lnTo>
                <a:lnTo>
                  <a:pt x="208" y="570"/>
                </a:lnTo>
                <a:lnTo>
                  <a:pt x="212" y="572"/>
                </a:lnTo>
                <a:lnTo>
                  <a:pt x="214" y="580"/>
                </a:lnTo>
                <a:lnTo>
                  <a:pt x="212" y="584"/>
                </a:lnTo>
                <a:lnTo>
                  <a:pt x="212" y="586"/>
                </a:lnTo>
                <a:lnTo>
                  <a:pt x="214" y="590"/>
                </a:lnTo>
                <a:lnTo>
                  <a:pt x="216" y="592"/>
                </a:lnTo>
                <a:lnTo>
                  <a:pt x="218" y="596"/>
                </a:lnTo>
                <a:lnTo>
                  <a:pt x="220" y="598"/>
                </a:lnTo>
                <a:lnTo>
                  <a:pt x="222" y="602"/>
                </a:lnTo>
                <a:lnTo>
                  <a:pt x="222" y="606"/>
                </a:lnTo>
                <a:lnTo>
                  <a:pt x="220" y="610"/>
                </a:lnTo>
                <a:lnTo>
                  <a:pt x="218" y="612"/>
                </a:lnTo>
                <a:lnTo>
                  <a:pt x="216" y="614"/>
                </a:lnTo>
                <a:lnTo>
                  <a:pt x="216" y="616"/>
                </a:lnTo>
                <a:lnTo>
                  <a:pt x="216" y="620"/>
                </a:lnTo>
                <a:lnTo>
                  <a:pt x="222" y="628"/>
                </a:lnTo>
                <a:lnTo>
                  <a:pt x="226" y="634"/>
                </a:lnTo>
                <a:lnTo>
                  <a:pt x="230" y="644"/>
                </a:lnTo>
                <a:lnTo>
                  <a:pt x="234" y="646"/>
                </a:lnTo>
                <a:lnTo>
                  <a:pt x="240" y="650"/>
                </a:lnTo>
                <a:lnTo>
                  <a:pt x="254" y="652"/>
                </a:lnTo>
                <a:lnTo>
                  <a:pt x="258" y="652"/>
                </a:lnTo>
                <a:lnTo>
                  <a:pt x="252" y="648"/>
                </a:lnTo>
                <a:lnTo>
                  <a:pt x="252" y="646"/>
                </a:lnTo>
                <a:lnTo>
                  <a:pt x="252" y="640"/>
                </a:lnTo>
                <a:lnTo>
                  <a:pt x="260" y="630"/>
                </a:lnTo>
                <a:lnTo>
                  <a:pt x="260" y="628"/>
                </a:lnTo>
                <a:lnTo>
                  <a:pt x="266" y="624"/>
                </a:lnTo>
                <a:lnTo>
                  <a:pt x="268" y="622"/>
                </a:lnTo>
                <a:lnTo>
                  <a:pt x="272" y="622"/>
                </a:lnTo>
                <a:lnTo>
                  <a:pt x="274" y="622"/>
                </a:lnTo>
                <a:lnTo>
                  <a:pt x="278" y="622"/>
                </a:lnTo>
                <a:lnTo>
                  <a:pt x="292" y="628"/>
                </a:lnTo>
                <a:lnTo>
                  <a:pt x="310" y="636"/>
                </a:lnTo>
                <a:lnTo>
                  <a:pt x="314" y="636"/>
                </a:lnTo>
                <a:lnTo>
                  <a:pt x="316" y="638"/>
                </a:lnTo>
                <a:lnTo>
                  <a:pt x="320" y="636"/>
                </a:lnTo>
                <a:lnTo>
                  <a:pt x="324" y="634"/>
                </a:lnTo>
                <a:lnTo>
                  <a:pt x="326" y="628"/>
                </a:lnTo>
                <a:lnTo>
                  <a:pt x="326" y="624"/>
                </a:lnTo>
                <a:lnTo>
                  <a:pt x="322" y="620"/>
                </a:lnTo>
                <a:lnTo>
                  <a:pt x="318" y="616"/>
                </a:lnTo>
                <a:lnTo>
                  <a:pt x="316" y="612"/>
                </a:lnTo>
                <a:lnTo>
                  <a:pt x="314" y="608"/>
                </a:lnTo>
                <a:lnTo>
                  <a:pt x="314" y="604"/>
                </a:lnTo>
                <a:lnTo>
                  <a:pt x="318" y="598"/>
                </a:lnTo>
                <a:lnTo>
                  <a:pt x="320" y="596"/>
                </a:lnTo>
                <a:lnTo>
                  <a:pt x="338" y="590"/>
                </a:lnTo>
                <a:lnTo>
                  <a:pt x="346" y="588"/>
                </a:lnTo>
                <a:lnTo>
                  <a:pt x="350" y="586"/>
                </a:lnTo>
                <a:lnTo>
                  <a:pt x="354" y="586"/>
                </a:lnTo>
                <a:lnTo>
                  <a:pt x="356" y="584"/>
                </a:lnTo>
                <a:lnTo>
                  <a:pt x="356" y="580"/>
                </a:lnTo>
                <a:lnTo>
                  <a:pt x="354" y="576"/>
                </a:lnTo>
                <a:lnTo>
                  <a:pt x="350" y="574"/>
                </a:lnTo>
                <a:lnTo>
                  <a:pt x="348" y="572"/>
                </a:lnTo>
                <a:lnTo>
                  <a:pt x="346" y="568"/>
                </a:lnTo>
                <a:lnTo>
                  <a:pt x="346" y="564"/>
                </a:lnTo>
                <a:lnTo>
                  <a:pt x="350" y="560"/>
                </a:lnTo>
                <a:lnTo>
                  <a:pt x="352" y="558"/>
                </a:lnTo>
                <a:lnTo>
                  <a:pt x="354" y="556"/>
                </a:lnTo>
                <a:lnTo>
                  <a:pt x="356" y="552"/>
                </a:lnTo>
                <a:lnTo>
                  <a:pt x="356" y="550"/>
                </a:lnTo>
                <a:lnTo>
                  <a:pt x="356" y="548"/>
                </a:lnTo>
                <a:lnTo>
                  <a:pt x="352" y="546"/>
                </a:lnTo>
                <a:lnTo>
                  <a:pt x="348" y="538"/>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66" name="Freeform 473"/>
          <p:cNvSpPr>
            <a:spLocks/>
          </p:cNvSpPr>
          <p:nvPr/>
        </p:nvSpPr>
        <p:spPr bwMode="auto">
          <a:xfrm>
            <a:off x="4884738" y="1714500"/>
            <a:ext cx="790575" cy="825500"/>
          </a:xfrm>
          <a:custGeom>
            <a:avLst/>
            <a:gdLst>
              <a:gd name="T0" fmla="*/ 348 w 498"/>
              <a:gd name="T1" fmla="*/ 514 h 520"/>
              <a:gd name="T2" fmla="*/ 408 w 498"/>
              <a:gd name="T3" fmla="*/ 510 h 520"/>
              <a:gd name="T4" fmla="*/ 482 w 498"/>
              <a:gd name="T5" fmla="*/ 504 h 520"/>
              <a:gd name="T6" fmla="*/ 480 w 498"/>
              <a:gd name="T7" fmla="*/ 482 h 520"/>
              <a:gd name="T8" fmla="*/ 468 w 498"/>
              <a:gd name="T9" fmla="*/ 438 h 520"/>
              <a:gd name="T10" fmla="*/ 464 w 498"/>
              <a:gd name="T11" fmla="*/ 420 h 520"/>
              <a:gd name="T12" fmla="*/ 466 w 498"/>
              <a:gd name="T13" fmla="*/ 400 h 520"/>
              <a:gd name="T14" fmla="*/ 470 w 498"/>
              <a:gd name="T15" fmla="*/ 382 h 520"/>
              <a:gd name="T16" fmla="*/ 478 w 498"/>
              <a:gd name="T17" fmla="*/ 362 h 520"/>
              <a:gd name="T18" fmla="*/ 474 w 498"/>
              <a:gd name="T19" fmla="*/ 326 h 520"/>
              <a:gd name="T20" fmla="*/ 484 w 498"/>
              <a:gd name="T21" fmla="*/ 312 h 520"/>
              <a:gd name="T22" fmla="*/ 490 w 498"/>
              <a:gd name="T23" fmla="*/ 300 h 520"/>
              <a:gd name="T24" fmla="*/ 484 w 498"/>
              <a:gd name="T25" fmla="*/ 286 h 520"/>
              <a:gd name="T26" fmla="*/ 488 w 498"/>
              <a:gd name="T27" fmla="*/ 264 h 520"/>
              <a:gd name="T28" fmla="*/ 496 w 498"/>
              <a:gd name="T29" fmla="*/ 246 h 520"/>
              <a:gd name="T30" fmla="*/ 474 w 498"/>
              <a:gd name="T31" fmla="*/ 228 h 520"/>
              <a:gd name="T32" fmla="*/ 464 w 498"/>
              <a:gd name="T33" fmla="*/ 244 h 520"/>
              <a:gd name="T34" fmla="*/ 442 w 498"/>
              <a:gd name="T35" fmla="*/ 268 h 520"/>
              <a:gd name="T36" fmla="*/ 452 w 498"/>
              <a:gd name="T37" fmla="*/ 226 h 520"/>
              <a:gd name="T38" fmla="*/ 468 w 498"/>
              <a:gd name="T39" fmla="*/ 208 h 520"/>
              <a:gd name="T40" fmla="*/ 458 w 498"/>
              <a:gd name="T41" fmla="*/ 190 h 520"/>
              <a:gd name="T42" fmla="*/ 452 w 498"/>
              <a:gd name="T43" fmla="*/ 170 h 520"/>
              <a:gd name="T44" fmla="*/ 446 w 498"/>
              <a:gd name="T45" fmla="*/ 154 h 520"/>
              <a:gd name="T46" fmla="*/ 422 w 498"/>
              <a:gd name="T47" fmla="*/ 122 h 520"/>
              <a:gd name="T48" fmla="*/ 416 w 498"/>
              <a:gd name="T49" fmla="*/ 106 h 520"/>
              <a:gd name="T50" fmla="*/ 368 w 498"/>
              <a:gd name="T51" fmla="*/ 100 h 520"/>
              <a:gd name="T52" fmla="*/ 314 w 498"/>
              <a:gd name="T53" fmla="*/ 84 h 520"/>
              <a:gd name="T54" fmla="*/ 236 w 498"/>
              <a:gd name="T55" fmla="*/ 66 h 520"/>
              <a:gd name="T56" fmla="*/ 212 w 498"/>
              <a:gd name="T57" fmla="*/ 46 h 520"/>
              <a:gd name="T58" fmla="*/ 180 w 498"/>
              <a:gd name="T59" fmla="*/ 36 h 520"/>
              <a:gd name="T60" fmla="*/ 164 w 498"/>
              <a:gd name="T61" fmla="*/ 44 h 520"/>
              <a:gd name="T62" fmla="*/ 178 w 498"/>
              <a:gd name="T63" fmla="*/ 8 h 520"/>
              <a:gd name="T64" fmla="*/ 154 w 498"/>
              <a:gd name="T65" fmla="*/ 6 h 520"/>
              <a:gd name="T66" fmla="*/ 140 w 498"/>
              <a:gd name="T67" fmla="*/ 14 h 520"/>
              <a:gd name="T68" fmla="*/ 92 w 498"/>
              <a:gd name="T69" fmla="*/ 34 h 520"/>
              <a:gd name="T70" fmla="*/ 70 w 498"/>
              <a:gd name="T71" fmla="*/ 36 h 520"/>
              <a:gd name="T72" fmla="*/ 48 w 498"/>
              <a:gd name="T73" fmla="*/ 40 h 520"/>
              <a:gd name="T74" fmla="*/ 50 w 498"/>
              <a:gd name="T75" fmla="*/ 100 h 520"/>
              <a:gd name="T76" fmla="*/ 18 w 498"/>
              <a:gd name="T77" fmla="*/ 130 h 520"/>
              <a:gd name="T78" fmla="*/ 0 w 498"/>
              <a:gd name="T79" fmla="*/ 162 h 520"/>
              <a:gd name="T80" fmla="*/ 4 w 498"/>
              <a:gd name="T81" fmla="*/ 172 h 520"/>
              <a:gd name="T82" fmla="*/ 20 w 498"/>
              <a:gd name="T83" fmla="*/ 190 h 520"/>
              <a:gd name="T84" fmla="*/ 14 w 498"/>
              <a:gd name="T85" fmla="*/ 246 h 520"/>
              <a:gd name="T86" fmla="*/ 32 w 498"/>
              <a:gd name="T87" fmla="*/ 286 h 520"/>
              <a:gd name="T88" fmla="*/ 52 w 498"/>
              <a:gd name="T89" fmla="*/ 288 h 520"/>
              <a:gd name="T90" fmla="*/ 64 w 498"/>
              <a:gd name="T91" fmla="*/ 302 h 520"/>
              <a:gd name="T92" fmla="*/ 84 w 498"/>
              <a:gd name="T93" fmla="*/ 310 h 520"/>
              <a:gd name="T94" fmla="*/ 96 w 498"/>
              <a:gd name="T95" fmla="*/ 324 h 520"/>
              <a:gd name="T96" fmla="*/ 118 w 498"/>
              <a:gd name="T97" fmla="*/ 344 h 520"/>
              <a:gd name="T98" fmla="*/ 138 w 498"/>
              <a:gd name="T99" fmla="*/ 352 h 520"/>
              <a:gd name="T100" fmla="*/ 154 w 498"/>
              <a:gd name="T101" fmla="*/ 372 h 520"/>
              <a:gd name="T102" fmla="*/ 160 w 498"/>
              <a:gd name="T103" fmla="*/ 412 h 520"/>
              <a:gd name="T104" fmla="*/ 174 w 498"/>
              <a:gd name="T105" fmla="*/ 432 h 520"/>
              <a:gd name="T106" fmla="*/ 168 w 498"/>
              <a:gd name="T107" fmla="*/ 444 h 520"/>
              <a:gd name="T108" fmla="*/ 172 w 498"/>
              <a:gd name="T109" fmla="*/ 476 h 520"/>
              <a:gd name="T110" fmla="*/ 190 w 498"/>
              <a:gd name="T111" fmla="*/ 502 h 520"/>
              <a:gd name="T112" fmla="*/ 206 w 498"/>
              <a:gd name="T113" fmla="*/ 504 h 520"/>
              <a:gd name="T114" fmla="*/ 220 w 498"/>
              <a:gd name="T115"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520">
                <a:moveTo>
                  <a:pt x="232" y="520"/>
                </a:moveTo>
                <a:lnTo>
                  <a:pt x="270" y="518"/>
                </a:lnTo>
                <a:lnTo>
                  <a:pt x="302" y="516"/>
                </a:lnTo>
                <a:lnTo>
                  <a:pt x="326" y="516"/>
                </a:lnTo>
                <a:lnTo>
                  <a:pt x="348" y="514"/>
                </a:lnTo>
                <a:lnTo>
                  <a:pt x="382" y="512"/>
                </a:lnTo>
                <a:lnTo>
                  <a:pt x="396" y="510"/>
                </a:lnTo>
                <a:lnTo>
                  <a:pt x="400" y="510"/>
                </a:lnTo>
                <a:lnTo>
                  <a:pt x="404" y="510"/>
                </a:lnTo>
                <a:lnTo>
                  <a:pt x="408" y="510"/>
                </a:lnTo>
                <a:lnTo>
                  <a:pt x="414" y="510"/>
                </a:lnTo>
                <a:lnTo>
                  <a:pt x="422" y="510"/>
                </a:lnTo>
                <a:lnTo>
                  <a:pt x="432" y="508"/>
                </a:lnTo>
                <a:lnTo>
                  <a:pt x="458" y="506"/>
                </a:lnTo>
                <a:lnTo>
                  <a:pt x="482" y="504"/>
                </a:lnTo>
                <a:lnTo>
                  <a:pt x="480" y="502"/>
                </a:lnTo>
                <a:lnTo>
                  <a:pt x="480" y="498"/>
                </a:lnTo>
                <a:lnTo>
                  <a:pt x="480" y="488"/>
                </a:lnTo>
                <a:lnTo>
                  <a:pt x="480" y="486"/>
                </a:lnTo>
                <a:lnTo>
                  <a:pt x="480" y="482"/>
                </a:lnTo>
                <a:lnTo>
                  <a:pt x="482" y="480"/>
                </a:lnTo>
                <a:lnTo>
                  <a:pt x="482" y="478"/>
                </a:lnTo>
                <a:lnTo>
                  <a:pt x="482" y="470"/>
                </a:lnTo>
                <a:lnTo>
                  <a:pt x="474" y="456"/>
                </a:lnTo>
                <a:lnTo>
                  <a:pt x="468" y="438"/>
                </a:lnTo>
                <a:lnTo>
                  <a:pt x="468" y="426"/>
                </a:lnTo>
                <a:lnTo>
                  <a:pt x="466" y="426"/>
                </a:lnTo>
                <a:lnTo>
                  <a:pt x="466" y="422"/>
                </a:lnTo>
                <a:lnTo>
                  <a:pt x="464" y="422"/>
                </a:lnTo>
                <a:lnTo>
                  <a:pt x="464" y="420"/>
                </a:lnTo>
                <a:lnTo>
                  <a:pt x="464" y="418"/>
                </a:lnTo>
                <a:lnTo>
                  <a:pt x="466" y="406"/>
                </a:lnTo>
                <a:lnTo>
                  <a:pt x="466" y="404"/>
                </a:lnTo>
                <a:lnTo>
                  <a:pt x="466" y="402"/>
                </a:lnTo>
                <a:lnTo>
                  <a:pt x="466" y="400"/>
                </a:lnTo>
                <a:lnTo>
                  <a:pt x="468" y="396"/>
                </a:lnTo>
                <a:lnTo>
                  <a:pt x="470" y="390"/>
                </a:lnTo>
                <a:lnTo>
                  <a:pt x="470" y="388"/>
                </a:lnTo>
                <a:lnTo>
                  <a:pt x="470" y="384"/>
                </a:lnTo>
                <a:lnTo>
                  <a:pt x="470" y="382"/>
                </a:lnTo>
                <a:lnTo>
                  <a:pt x="470" y="380"/>
                </a:lnTo>
                <a:lnTo>
                  <a:pt x="470" y="376"/>
                </a:lnTo>
                <a:lnTo>
                  <a:pt x="476" y="370"/>
                </a:lnTo>
                <a:lnTo>
                  <a:pt x="476" y="366"/>
                </a:lnTo>
                <a:lnTo>
                  <a:pt x="478" y="362"/>
                </a:lnTo>
                <a:lnTo>
                  <a:pt x="476" y="360"/>
                </a:lnTo>
                <a:lnTo>
                  <a:pt x="472" y="346"/>
                </a:lnTo>
                <a:lnTo>
                  <a:pt x="472" y="338"/>
                </a:lnTo>
                <a:lnTo>
                  <a:pt x="472" y="336"/>
                </a:lnTo>
                <a:lnTo>
                  <a:pt x="474" y="326"/>
                </a:lnTo>
                <a:lnTo>
                  <a:pt x="478" y="318"/>
                </a:lnTo>
                <a:lnTo>
                  <a:pt x="478" y="316"/>
                </a:lnTo>
                <a:lnTo>
                  <a:pt x="480" y="316"/>
                </a:lnTo>
                <a:lnTo>
                  <a:pt x="480" y="314"/>
                </a:lnTo>
                <a:lnTo>
                  <a:pt x="484" y="312"/>
                </a:lnTo>
                <a:lnTo>
                  <a:pt x="486" y="310"/>
                </a:lnTo>
                <a:lnTo>
                  <a:pt x="488" y="308"/>
                </a:lnTo>
                <a:lnTo>
                  <a:pt x="490" y="304"/>
                </a:lnTo>
                <a:lnTo>
                  <a:pt x="490" y="302"/>
                </a:lnTo>
                <a:lnTo>
                  <a:pt x="490" y="300"/>
                </a:lnTo>
                <a:lnTo>
                  <a:pt x="486" y="298"/>
                </a:lnTo>
                <a:lnTo>
                  <a:pt x="484" y="294"/>
                </a:lnTo>
                <a:lnTo>
                  <a:pt x="484" y="290"/>
                </a:lnTo>
                <a:lnTo>
                  <a:pt x="484" y="288"/>
                </a:lnTo>
                <a:lnTo>
                  <a:pt x="484" y="286"/>
                </a:lnTo>
                <a:lnTo>
                  <a:pt x="486" y="284"/>
                </a:lnTo>
                <a:lnTo>
                  <a:pt x="486" y="280"/>
                </a:lnTo>
                <a:lnTo>
                  <a:pt x="486" y="276"/>
                </a:lnTo>
                <a:lnTo>
                  <a:pt x="486" y="272"/>
                </a:lnTo>
                <a:lnTo>
                  <a:pt x="488" y="264"/>
                </a:lnTo>
                <a:lnTo>
                  <a:pt x="490" y="256"/>
                </a:lnTo>
                <a:lnTo>
                  <a:pt x="492" y="254"/>
                </a:lnTo>
                <a:lnTo>
                  <a:pt x="492" y="252"/>
                </a:lnTo>
                <a:lnTo>
                  <a:pt x="494" y="248"/>
                </a:lnTo>
                <a:lnTo>
                  <a:pt x="496" y="246"/>
                </a:lnTo>
                <a:lnTo>
                  <a:pt x="498" y="236"/>
                </a:lnTo>
                <a:lnTo>
                  <a:pt x="498" y="234"/>
                </a:lnTo>
                <a:lnTo>
                  <a:pt x="498" y="232"/>
                </a:lnTo>
                <a:lnTo>
                  <a:pt x="486" y="222"/>
                </a:lnTo>
                <a:lnTo>
                  <a:pt x="474" y="228"/>
                </a:lnTo>
                <a:lnTo>
                  <a:pt x="468" y="232"/>
                </a:lnTo>
                <a:lnTo>
                  <a:pt x="468" y="234"/>
                </a:lnTo>
                <a:lnTo>
                  <a:pt x="468" y="236"/>
                </a:lnTo>
                <a:lnTo>
                  <a:pt x="466" y="238"/>
                </a:lnTo>
                <a:lnTo>
                  <a:pt x="464" y="244"/>
                </a:lnTo>
                <a:lnTo>
                  <a:pt x="456" y="254"/>
                </a:lnTo>
                <a:lnTo>
                  <a:pt x="446" y="266"/>
                </a:lnTo>
                <a:lnTo>
                  <a:pt x="446" y="268"/>
                </a:lnTo>
                <a:lnTo>
                  <a:pt x="444" y="268"/>
                </a:lnTo>
                <a:lnTo>
                  <a:pt x="442" y="268"/>
                </a:lnTo>
                <a:lnTo>
                  <a:pt x="438" y="266"/>
                </a:lnTo>
                <a:lnTo>
                  <a:pt x="436" y="264"/>
                </a:lnTo>
                <a:lnTo>
                  <a:pt x="440" y="246"/>
                </a:lnTo>
                <a:lnTo>
                  <a:pt x="446" y="236"/>
                </a:lnTo>
                <a:lnTo>
                  <a:pt x="452" y="226"/>
                </a:lnTo>
                <a:lnTo>
                  <a:pt x="458" y="216"/>
                </a:lnTo>
                <a:lnTo>
                  <a:pt x="466" y="214"/>
                </a:lnTo>
                <a:lnTo>
                  <a:pt x="468" y="212"/>
                </a:lnTo>
                <a:lnTo>
                  <a:pt x="468" y="210"/>
                </a:lnTo>
                <a:lnTo>
                  <a:pt x="468" y="208"/>
                </a:lnTo>
                <a:lnTo>
                  <a:pt x="468" y="206"/>
                </a:lnTo>
                <a:lnTo>
                  <a:pt x="468" y="204"/>
                </a:lnTo>
                <a:lnTo>
                  <a:pt x="468" y="198"/>
                </a:lnTo>
                <a:lnTo>
                  <a:pt x="464" y="196"/>
                </a:lnTo>
                <a:lnTo>
                  <a:pt x="458" y="190"/>
                </a:lnTo>
                <a:lnTo>
                  <a:pt x="458" y="184"/>
                </a:lnTo>
                <a:lnTo>
                  <a:pt x="458" y="180"/>
                </a:lnTo>
                <a:lnTo>
                  <a:pt x="458" y="178"/>
                </a:lnTo>
                <a:lnTo>
                  <a:pt x="454" y="170"/>
                </a:lnTo>
                <a:lnTo>
                  <a:pt x="452" y="170"/>
                </a:lnTo>
                <a:lnTo>
                  <a:pt x="442" y="170"/>
                </a:lnTo>
                <a:lnTo>
                  <a:pt x="442" y="160"/>
                </a:lnTo>
                <a:lnTo>
                  <a:pt x="446" y="158"/>
                </a:lnTo>
                <a:lnTo>
                  <a:pt x="446" y="156"/>
                </a:lnTo>
                <a:lnTo>
                  <a:pt x="446" y="154"/>
                </a:lnTo>
                <a:lnTo>
                  <a:pt x="446" y="132"/>
                </a:lnTo>
                <a:lnTo>
                  <a:pt x="442" y="130"/>
                </a:lnTo>
                <a:lnTo>
                  <a:pt x="436" y="124"/>
                </a:lnTo>
                <a:lnTo>
                  <a:pt x="430" y="124"/>
                </a:lnTo>
                <a:lnTo>
                  <a:pt x="422" y="122"/>
                </a:lnTo>
                <a:lnTo>
                  <a:pt x="418" y="122"/>
                </a:lnTo>
                <a:lnTo>
                  <a:pt x="416" y="120"/>
                </a:lnTo>
                <a:lnTo>
                  <a:pt x="416" y="118"/>
                </a:lnTo>
                <a:lnTo>
                  <a:pt x="418" y="112"/>
                </a:lnTo>
                <a:lnTo>
                  <a:pt x="416" y="106"/>
                </a:lnTo>
                <a:lnTo>
                  <a:pt x="410" y="102"/>
                </a:lnTo>
                <a:lnTo>
                  <a:pt x="378" y="98"/>
                </a:lnTo>
                <a:lnTo>
                  <a:pt x="376" y="98"/>
                </a:lnTo>
                <a:lnTo>
                  <a:pt x="370" y="100"/>
                </a:lnTo>
                <a:lnTo>
                  <a:pt x="368" y="100"/>
                </a:lnTo>
                <a:lnTo>
                  <a:pt x="352" y="98"/>
                </a:lnTo>
                <a:lnTo>
                  <a:pt x="330" y="88"/>
                </a:lnTo>
                <a:lnTo>
                  <a:pt x="326" y="88"/>
                </a:lnTo>
                <a:lnTo>
                  <a:pt x="320" y="86"/>
                </a:lnTo>
                <a:lnTo>
                  <a:pt x="314" y="84"/>
                </a:lnTo>
                <a:lnTo>
                  <a:pt x="296" y="82"/>
                </a:lnTo>
                <a:lnTo>
                  <a:pt x="266" y="74"/>
                </a:lnTo>
                <a:lnTo>
                  <a:pt x="262" y="74"/>
                </a:lnTo>
                <a:lnTo>
                  <a:pt x="246" y="72"/>
                </a:lnTo>
                <a:lnTo>
                  <a:pt x="236" y="66"/>
                </a:lnTo>
                <a:lnTo>
                  <a:pt x="230" y="56"/>
                </a:lnTo>
                <a:lnTo>
                  <a:pt x="228" y="52"/>
                </a:lnTo>
                <a:lnTo>
                  <a:pt x="226" y="50"/>
                </a:lnTo>
                <a:lnTo>
                  <a:pt x="218" y="48"/>
                </a:lnTo>
                <a:lnTo>
                  <a:pt x="212" y="46"/>
                </a:lnTo>
                <a:lnTo>
                  <a:pt x="210" y="44"/>
                </a:lnTo>
                <a:lnTo>
                  <a:pt x="208" y="44"/>
                </a:lnTo>
                <a:lnTo>
                  <a:pt x="206" y="44"/>
                </a:lnTo>
                <a:lnTo>
                  <a:pt x="196" y="42"/>
                </a:lnTo>
                <a:lnTo>
                  <a:pt x="180" y="36"/>
                </a:lnTo>
                <a:lnTo>
                  <a:pt x="178" y="38"/>
                </a:lnTo>
                <a:lnTo>
                  <a:pt x="178" y="40"/>
                </a:lnTo>
                <a:lnTo>
                  <a:pt x="168" y="44"/>
                </a:lnTo>
                <a:lnTo>
                  <a:pt x="166" y="44"/>
                </a:lnTo>
                <a:lnTo>
                  <a:pt x="164" y="44"/>
                </a:lnTo>
                <a:lnTo>
                  <a:pt x="164" y="42"/>
                </a:lnTo>
                <a:lnTo>
                  <a:pt x="170" y="26"/>
                </a:lnTo>
                <a:lnTo>
                  <a:pt x="170" y="22"/>
                </a:lnTo>
                <a:lnTo>
                  <a:pt x="172" y="20"/>
                </a:lnTo>
                <a:lnTo>
                  <a:pt x="178" y="8"/>
                </a:lnTo>
                <a:lnTo>
                  <a:pt x="174" y="2"/>
                </a:lnTo>
                <a:lnTo>
                  <a:pt x="170" y="0"/>
                </a:lnTo>
                <a:lnTo>
                  <a:pt x="168" y="0"/>
                </a:lnTo>
                <a:lnTo>
                  <a:pt x="160" y="2"/>
                </a:lnTo>
                <a:lnTo>
                  <a:pt x="154" y="6"/>
                </a:lnTo>
                <a:lnTo>
                  <a:pt x="154" y="8"/>
                </a:lnTo>
                <a:lnTo>
                  <a:pt x="152" y="10"/>
                </a:lnTo>
                <a:lnTo>
                  <a:pt x="148" y="14"/>
                </a:lnTo>
                <a:lnTo>
                  <a:pt x="142" y="14"/>
                </a:lnTo>
                <a:lnTo>
                  <a:pt x="140" y="14"/>
                </a:lnTo>
                <a:lnTo>
                  <a:pt x="130" y="18"/>
                </a:lnTo>
                <a:lnTo>
                  <a:pt x="124" y="24"/>
                </a:lnTo>
                <a:lnTo>
                  <a:pt x="116" y="26"/>
                </a:lnTo>
                <a:lnTo>
                  <a:pt x="98" y="32"/>
                </a:lnTo>
                <a:lnTo>
                  <a:pt x="92" y="34"/>
                </a:lnTo>
                <a:lnTo>
                  <a:pt x="90" y="34"/>
                </a:lnTo>
                <a:lnTo>
                  <a:pt x="86" y="36"/>
                </a:lnTo>
                <a:lnTo>
                  <a:pt x="76" y="38"/>
                </a:lnTo>
                <a:lnTo>
                  <a:pt x="72" y="36"/>
                </a:lnTo>
                <a:lnTo>
                  <a:pt x="70" y="36"/>
                </a:lnTo>
                <a:lnTo>
                  <a:pt x="68" y="34"/>
                </a:lnTo>
                <a:lnTo>
                  <a:pt x="64" y="30"/>
                </a:lnTo>
                <a:lnTo>
                  <a:pt x="62" y="28"/>
                </a:lnTo>
                <a:lnTo>
                  <a:pt x="60" y="30"/>
                </a:lnTo>
                <a:lnTo>
                  <a:pt x="48" y="40"/>
                </a:lnTo>
                <a:lnTo>
                  <a:pt x="48" y="44"/>
                </a:lnTo>
                <a:lnTo>
                  <a:pt x="48" y="66"/>
                </a:lnTo>
                <a:lnTo>
                  <a:pt x="50" y="80"/>
                </a:lnTo>
                <a:lnTo>
                  <a:pt x="50" y="88"/>
                </a:lnTo>
                <a:lnTo>
                  <a:pt x="50" y="100"/>
                </a:lnTo>
                <a:lnTo>
                  <a:pt x="50" y="108"/>
                </a:lnTo>
                <a:lnTo>
                  <a:pt x="44" y="116"/>
                </a:lnTo>
                <a:lnTo>
                  <a:pt x="28" y="126"/>
                </a:lnTo>
                <a:lnTo>
                  <a:pt x="22" y="128"/>
                </a:lnTo>
                <a:lnTo>
                  <a:pt x="18" y="130"/>
                </a:lnTo>
                <a:lnTo>
                  <a:pt x="16" y="130"/>
                </a:lnTo>
                <a:lnTo>
                  <a:pt x="12" y="134"/>
                </a:lnTo>
                <a:lnTo>
                  <a:pt x="0" y="156"/>
                </a:lnTo>
                <a:lnTo>
                  <a:pt x="0" y="160"/>
                </a:lnTo>
                <a:lnTo>
                  <a:pt x="0" y="162"/>
                </a:lnTo>
                <a:lnTo>
                  <a:pt x="0" y="166"/>
                </a:lnTo>
                <a:lnTo>
                  <a:pt x="0" y="168"/>
                </a:lnTo>
                <a:lnTo>
                  <a:pt x="0" y="172"/>
                </a:lnTo>
                <a:lnTo>
                  <a:pt x="2" y="172"/>
                </a:lnTo>
                <a:lnTo>
                  <a:pt x="4" y="172"/>
                </a:lnTo>
                <a:lnTo>
                  <a:pt x="8" y="172"/>
                </a:lnTo>
                <a:lnTo>
                  <a:pt x="10" y="172"/>
                </a:lnTo>
                <a:lnTo>
                  <a:pt x="14" y="174"/>
                </a:lnTo>
                <a:lnTo>
                  <a:pt x="20" y="186"/>
                </a:lnTo>
                <a:lnTo>
                  <a:pt x="20" y="190"/>
                </a:lnTo>
                <a:lnTo>
                  <a:pt x="18" y="200"/>
                </a:lnTo>
                <a:lnTo>
                  <a:pt x="14" y="204"/>
                </a:lnTo>
                <a:lnTo>
                  <a:pt x="12" y="216"/>
                </a:lnTo>
                <a:lnTo>
                  <a:pt x="12" y="236"/>
                </a:lnTo>
                <a:lnTo>
                  <a:pt x="14" y="246"/>
                </a:lnTo>
                <a:lnTo>
                  <a:pt x="14" y="260"/>
                </a:lnTo>
                <a:lnTo>
                  <a:pt x="12" y="264"/>
                </a:lnTo>
                <a:lnTo>
                  <a:pt x="12" y="268"/>
                </a:lnTo>
                <a:lnTo>
                  <a:pt x="28" y="282"/>
                </a:lnTo>
                <a:lnTo>
                  <a:pt x="32" y="286"/>
                </a:lnTo>
                <a:lnTo>
                  <a:pt x="36" y="286"/>
                </a:lnTo>
                <a:lnTo>
                  <a:pt x="40" y="286"/>
                </a:lnTo>
                <a:lnTo>
                  <a:pt x="42" y="288"/>
                </a:lnTo>
                <a:lnTo>
                  <a:pt x="46" y="288"/>
                </a:lnTo>
                <a:lnTo>
                  <a:pt x="52" y="288"/>
                </a:lnTo>
                <a:lnTo>
                  <a:pt x="54" y="290"/>
                </a:lnTo>
                <a:lnTo>
                  <a:pt x="56" y="292"/>
                </a:lnTo>
                <a:lnTo>
                  <a:pt x="58" y="296"/>
                </a:lnTo>
                <a:lnTo>
                  <a:pt x="62" y="300"/>
                </a:lnTo>
                <a:lnTo>
                  <a:pt x="64" y="302"/>
                </a:lnTo>
                <a:lnTo>
                  <a:pt x="68" y="302"/>
                </a:lnTo>
                <a:lnTo>
                  <a:pt x="72" y="304"/>
                </a:lnTo>
                <a:lnTo>
                  <a:pt x="76" y="304"/>
                </a:lnTo>
                <a:lnTo>
                  <a:pt x="82" y="308"/>
                </a:lnTo>
                <a:lnTo>
                  <a:pt x="84" y="310"/>
                </a:lnTo>
                <a:lnTo>
                  <a:pt x="88" y="312"/>
                </a:lnTo>
                <a:lnTo>
                  <a:pt x="90" y="314"/>
                </a:lnTo>
                <a:lnTo>
                  <a:pt x="92" y="316"/>
                </a:lnTo>
                <a:lnTo>
                  <a:pt x="94" y="320"/>
                </a:lnTo>
                <a:lnTo>
                  <a:pt x="96" y="324"/>
                </a:lnTo>
                <a:lnTo>
                  <a:pt x="100" y="328"/>
                </a:lnTo>
                <a:lnTo>
                  <a:pt x="100" y="330"/>
                </a:lnTo>
                <a:lnTo>
                  <a:pt x="104" y="334"/>
                </a:lnTo>
                <a:lnTo>
                  <a:pt x="116" y="342"/>
                </a:lnTo>
                <a:lnTo>
                  <a:pt x="118" y="344"/>
                </a:lnTo>
                <a:lnTo>
                  <a:pt x="122" y="346"/>
                </a:lnTo>
                <a:lnTo>
                  <a:pt x="124" y="346"/>
                </a:lnTo>
                <a:lnTo>
                  <a:pt x="126" y="348"/>
                </a:lnTo>
                <a:lnTo>
                  <a:pt x="130" y="346"/>
                </a:lnTo>
                <a:lnTo>
                  <a:pt x="138" y="352"/>
                </a:lnTo>
                <a:lnTo>
                  <a:pt x="142" y="354"/>
                </a:lnTo>
                <a:lnTo>
                  <a:pt x="144" y="358"/>
                </a:lnTo>
                <a:lnTo>
                  <a:pt x="148" y="360"/>
                </a:lnTo>
                <a:lnTo>
                  <a:pt x="152" y="370"/>
                </a:lnTo>
                <a:lnTo>
                  <a:pt x="154" y="372"/>
                </a:lnTo>
                <a:lnTo>
                  <a:pt x="156" y="376"/>
                </a:lnTo>
                <a:lnTo>
                  <a:pt x="154" y="380"/>
                </a:lnTo>
                <a:lnTo>
                  <a:pt x="158" y="402"/>
                </a:lnTo>
                <a:lnTo>
                  <a:pt x="160" y="408"/>
                </a:lnTo>
                <a:lnTo>
                  <a:pt x="160" y="412"/>
                </a:lnTo>
                <a:lnTo>
                  <a:pt x="162" y="424"/>
                </a:lnTo>
                <a:lnTo>
                  <a:pt x="168" y="426"/>
                </a:lnTo>
                <a:lnTo>
                  <a:pt x="170" y="426"/>
                </a:lnTo>
                <a:lnTo>
                  <a:pt x="174" y="430"/>
                </a:lnTo>
                <a:lnTo>
                  <a:pt x="174" y="432"/>
                </a:lnTo>
                <a:lnTo>
                  <a:pt x="174" y="436"/>
                </a:lnTo>
                <a:lnTo>
                  <a:pt x="174" y="438"/>
                </a:lnTo>
                <a:lnTo>
                  <a:pt x="172" y="440"/>
                </a:lnTo>
                <a:lnTo>
                  <a:pt x="170" y="442"/>
                </a:lnTo>
                <a:lnTo>
                  <a:pt x="168" y="444"/>
                </a:lnTo>
                <a:lnTo>
                  <a:pt x="168" y="448"/>
                </a:lnTo>
                <a:lnTo>
                  <a:pt x="168" y="452"/>
                </a:lnTo>
                <a:lnTo>
                  <a:pt x="168" y="456"/>
                </a:lnTo>
                <a:lnTo>
                  <a:pt x="172" y="474"/>
                </a:lnTo>
                <a:lnTo>
                  <a:pt x="172" y="476"/>
                </a:lnTo>
                <a:lnTo>
                  <a:pt x="180" y="494"/>
                </a:lnTo>
                <a:lnTo>
                  <a:pt x="182" y="498"/>
                </a:lnTo>
                <a:lnTo>
                  <a:pt x="184" y="498"/>
                </a:lnTo>
                <a:lnTo>
                  <a:pt x="188" y="500"/>
                </a:lnTo>
                <a:lnTo>
                  <a:pt x="190" y="502"/>
                </a:lnTo>
                <a:lnTo>
                  <a:pt x="192" y="502"/>
                </a:lnTo>
                <a:lnTo>
                  <a:pt x="196" y="502"/>
                </a:lnTo>
                <a:lnTo>
                  <a:pt x="200" y="502"/>
                </a:lnTo>
                <a:lnTo>
                  <a:pt x="202" y="502"/>
                </a:lnTo>
                <a:lnTo>
                  <a:pt x="206" y="504"/>
                </a:lnTo>
                <a:lnTo>
                  <a:pt x="212" y="504"/>
                </a:lnTo>
                <a:lnTo>
                  <a:pt x="214" y="504"/>
                </a:lnTo>
                <a:lnTo>
                  <a:pt x="216" y="506"/>
                </a:lnTo>
                <a:lnTo>
                  <a:pt x="222" y="518"/>
                </a:lnTo>
                <a:lnTo>
                  <a:pt x="220" y="520"/>
                </a:lnTo>
                <a:lnTo>
                  <a:pt x="222" y="520"/>
                </a:lnTo>
                <a:lnTo>
                  <a:pt x="232" y="52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67" name="Group 474"/>
          <p:cNvGrpSpPr>
            <a:grpSpLocks/>
          </p:cNvGrpSpPr>
          <p:nvPr/>
        </p:nvGrpSpPr>
        <p:grpSpPr bwMode="auto">
          <a:xfrm>
            <a:off x="5218113" y="1590675"/>
            <a:ext cx="1196975" cy="1047750"/>
            <a:chOff x="3420" y="1002"/>
            <a:chExt cx="754" cy="660"/>
          </a:xfrm>
          <a:solidFill>
            <a:schemeClr val="bg2">
              <a:lumMod val="90000"/>
            </a:schemeClr>
          </a:solidFill>
        </p:grpSpPr>
        <p:sp>
          <p:nvSpPr>
            <p:cNvPr id="268" name="Freeform 475"/>
            <p:cNvSpPr>
              <a:spLocks/>
            </p:cNvSpPr>
            <p:nvPr/>
          </p:nvSpPr>
          <p:spPr bwMode="auto">
            <a:xfrm>
              <a:off x="3568" y="1002"/>
              <a:ext cx="76" cy="62"/>
            </a:xfrm>
            <a:custGeom>
              <a:avLst/>
              <a:gdLst>
                <a:gd name="T0" fmla="*/ 76 w 76"/>
                <a:gd name="T1" fmla="*/ 8 h 62"/>
                <a:gd name="T2" fmla="*/ 70 w 76"/>
                <a:gd name="T3" fmla="*/ 8 h 62"/>
                <a:gd name="T4" fmla="*/ 68 w 76"/>
                <a:gd name="T5" fmla="*/ 10 h 62"/>
                <a:gd name="T6" fmla="*/ 66 w 76"/>
                <a:gd name="T7" fmla="*/ 10 h 62"/>
                <a:gd name="T8" fmla="*/ 66 w 76"/>
                <a:gd name="T9" fmla="*/ 8 h 62"/>
                <a:gd name="T10" fmla="*/ 64 w 76"/>
                <a:gd name="T11" fmla="*/ 8 h 62"/>
                <a:gd name="T12" fmla="*/ 62 w 76"/>
                <a:gd name="T13" fmla="*/ 8 h 62"/>
                <a:gd name="T14" fmla="*/ 58 w 76"/>
                <a:gd name="T15" fmla="*/ 8 h 62"/>
                <a:gd name="T16" fmla="*/ 50 w 76"/>
                <a:gd name="T17" fmla="*/ 12 h 62"/>
                <a:gd name="T18" fmla="*/ 48 w 76"/>
                <a:gd name="T19" fmla="*/ 12 h 62"/>
                <a:gd name="T20" fmla="*/ 48 w 76"/>
                <a:gd name="T21" fmla="*/ 14 h 62"/>
                <a:gd name="T22" fmla="*/ 52 w 76"/>
                <a:gd name="T23" fmla="*/ 14 h 62"/>
                <a:gd name="T24" fmla="*/ 54 w 76"/>
                <a:gd name="T25" fmla="*/ 14 h 62"/>
                <a:gd name="T26" fmla="*/ 54 w 76"/>
                <a:gd name="T27" fmla="*/ 16 h 62"/>
                <a:gd name="T28" fmla="*/ 56 w 76"/>
                <a:gd name="T29" fmla="*/ 16 h 62"/>
                <a:gd name="T30" fmla="*/ 54 w 76"/>
                <a:gd name="T31" fmla="*/ 18 h 62"/>
                <a:gd name="T32" fmla="*/ 52 w 76"/>
                <a:gd name="T33" fmla="*/ 20 h 62"/>
                <a:gd name="T34" fmla="*/ 38 w 76"/>
                <a:gd name="T35" fmla="*/ 32 h 62"/>
                <a:gd name="T36" fmla="*/ 30 w 76"/>
                <a:gd name="T37" fmla="*/ 46 h 62"/>
                <a:gd name="T38" fmla="*/ 24 w 76"/>
                <a:gd name="T39" fmla="*/ 58 h 62"/>
                <a:gd name="T40" fmla="*/ 20 w 76"/>
                <a:gd name="T41" fmla="*/ 62 h 62"/>
                <a:gd name="T42" fmla="*/ 14 w 76"/>
                <a:gd name="T43" fmla="*/ 56 h 62"/>
                <a:gd name="T44" fmla="*/ 14 w 76"/>
                <a:gd name="T45" fmla="*/ 54 h 62"/>
                <a:gd name="T46" fmla="*/ 14 w 76"/>
                <a:gd name="T47" fmla="*/ 52 h 62"/>
                <a:gd name="T48" fmla="*/ 16 w 76"/>
                <a:gd name="T49" fmla="*/ 50 h 62"/>
                <a:gd name="T50" fmla="*/ 18 w 76"/>
                <a:gd name="T51" fmla="*/ 50 h 62"/>
                <a:gd name="T52" fmla="*/ 18 w 76"/>
                <a:gd name="T53" fmla="*/ 48 h 62"/>
                <a:gd name="T54" fmla="*/ 20 w 76"/>
                <a:gd name="T55" fmla="*/ 46 h 62"/>
                <a:gd name="T56" fmla="*/ 20 w 76"/>
                <a:gd name="T57" fmla="*/ 44 h 62"/>
                <a:gd name="T58" fmla="*/ 20 w 76"/>
                <a:gd name="T59" fmla="*/ 38 h 62"/>
                <a:gd name="T60" fmla="*/ 18 w 76"/>
                <a:gd name="T61" fmla="*/ 38 h 62"/>
                <a:gd name="T62" fmla="*/ 16 w 76"/>
                <a:gd name="T63" fmla="*/ 42 h 62"/>
                <a:gd name="T64" fmla="*/ 14 w 76"/>
                <a:gd name="T65" fmla="*/ 44 h 62"/>
                <a:gd name="T66" fmla="*/ 16 w 76"/>
                <a:gd name="T67" fmla="*/ 44 h 62"/>
                <a:gd name="T68" fmla="*/ 18 w 76"/>
                <a:gd name="T69" fmla="*/ 44 h 62"/>
                <a:gd name="T70" fmla="*/ 18 w 76"/>
                <a:gd name="T71" fmla="*/ 46 h 62"/>
                <a:gd name="T72" fmla="*/ 16 w 76"/>
                <a:gd name="T73" fmla="*/ 48 h 62"/>
                <a:gd name="T74" fmla="*/ 14 w 76"/>
                <a:gd name="T75" fmla="*/ 48 h 62"/>
                <a:gd name="T76" fmla="*/ 14 w 76"/>
                <a:gd name="T77" fmla="*/ 50 h 62"/>
                <a:gd name="T78" fmla="*/ 12 w 76"/>
                <a:gd name="T79" fmla="*/ 46 h 62"/>
                <a:gd name="T80" fmla="*/ 10 w 76"/>
                <a:gd name="T81" fmla="*/ 46 h 62"/>
                <a:gd name="T82" fmla="*/ 2 w 76"/>
                <a:gd name="T83" fmla="*/ 44 h 62"/>
                <a:gd name="T84" fmla="*/ 0 w 76"/>
                <a:gd name="T85" fmla="*/ 44 h 62"/>
                <a:gd name="T86" fmla="*/ 0 w 76"/>
                <a:gd name="T87" fmla="*/ 42 h 62"/>
                <a:gd name="T88" fmla="*/ 2 w 76"/>
                <a:gd name="T89" fmla="*/ 40 h 62"/>
                <a:gd name="T90" fmla="*/ 2 w 76"/>
                <a:gd name="T91" fmla="*/ 34 h 62"/>
                <a:gd name="T92" fmla="*/ 8 w 76"/>
                <a:gd name="T93" fmla="*/ 28 h 62"/>
                <a:gd name="T94" fmla="*/ 12 w 76"/>
                <a:gd name="T95" fmla="*/ 20 h 62"/>
                <a:gd name="T96" fmla="*/ 14 w 76"/>
                <a:gd name="T97" fmla="*/ 16 h 62"/>
                <a:gd name="T98" fmla="*/ 18 w 76"/>
                <a:gd name="T99" fmla="*/ 14 h 62"/>
                <a:gd name="T100" fmla="*/ 34 w 76"/>
                <a:gd name="T101" fmla="*/ 4 h 62"/>
                <a:gd name="T102" fmla="*/ 46 w 76"/>
                <a:gd name="T103" fmla="*/ 2 h 62"/>
                <a:gd name="T104" fmla="*/ 52 w 76"/>
                <a:gd name="T105" fmla="*/ 0 h 62"/>
                <a:gd name="T106" fmla="*/ 56 w 76"/>
                <a:gd name="T107" fmla="*/ 0 h 62"/>
                <a:gd name="T108" fmla="*/ 58 w 76"/>
                <a:gd name="T109" fmla="*/ 0 h 62"/>
                <a:gd name="T110" fmla="*/ 66 w 76"/>
                <a:gd name="T111" fmla="*/ 0 h 62"/>
                <a:gd name="T112" fmla="*/ 68 w 76"/>
                <a:gd name="T113" fmla="*/ 0 h 62"/>
                <a:gd name="T114" fmla="*/ 72 w 76"/>
                <a:gd name="T115" fmla="*/ 2 h 62"/>
                <a:gd name="T116" fmla="*/ 74 w 76"/>
                <a:gd name="T117" fmla="*/ 2 h 62"/>
                <a:gd name="T118" fmla="*/ 76 w 76"/>
                <a:gd name="T119"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 h="62">
                  <a:moveTo>
                    <a:pt x="76" y="8"/>
                  </a:moveTo>
                  <a:lnTo>
                    <a:pt x="70" y="8"/>
                  </a:lnTo>
                  <a:lnTo>
                    <a:pt x="68" y="10"/>
                  </a:lnTo>
                  <a:lnTo>
                    <a:pt x="66" y="10"/>
                  </a:lnTo>
                  <a:lnTo>
                    <a:pt x="66" y="8"/>
                  </a:lnTo>
                  <a:lnTo>
                    <a:pt x="64" y="8"/>
                  </a:lnTo>
                  <a:lnTo>
                    <a:pt x="62" y="8"/>
                  </a:lnTo>
                  <a:lnTo>
                    <a:pt x="58" y="8"/>
                  </a:lnTo>
                  <a:lnTo>
                    <a:pt x="50" y="12"/>
                  </a:lnTo>
                  <a:lnTo>
                    <a:pt x="48" y="12"/>
                  </a:lnTo>
                  <a:lnTo>
                    <a:pt x="48" y="14"/>
                  </a:lnTo>
                  <a:lnTo>
                    <a:pt x="52" y="14"/>
                  </a:lnTo>
                  <a:lnTo>
                    <a:pt x="54" y="14"/>
                  </a:lnTo>
                  <a:lnTo>
                    <a:pt x="54" y="16"/>
                  </a:lnTo>
                  <a:lnTo>
                    <a:pt x="56" y="16"/>
                  </a:lnTo>
                  <a:lnTo>
                    <a:pt x="54" y="18"/>
                  </a:lnTo>
                  <a:lnTo>
                    <a:pt x="52" y="20"/>
                  </a:lnTo>
                  <a:lnTo>
                    <a:pt x="38" y="32"/>
                  </a:lnTo>
                  <a:lnTo>
                    <a:pt x="30" y="46"/>
                  </a:lnTo>
                  <a:lnTo>
                    <a:pt x="24" y="58"/>
                  </a:lnTo>
                  <a:lnTo>
                    <a:pt x="20" y="62"/>
                  </a:lnTo>
                  <a:lnTo>
                    <a:pt x="14" y="56"/>
                  </a:lnTo>
                  <a:lnTo>
                    <a:pt x="14" y="54"/>
                  </a:lnTo>
                  <a:lnTo>
                    <a:pt x="14" y="52"/>
                  </a:lnTo>
                  <a:lnTo>
                    <a:pt x="16" y="50"/>
                  </a:lnTo>
                  <a:lnTo>
                    <a:pt x="18" y="50"/>
                  </a:lnTo>
                  <a:lnTo>
                    <a:pt x="18" y="48"/>
                  </a:lnTo>
                  <a:lnTo>
                    <a:pt x="20" y="46"/>
                  </a:lnTo>
                  <a:lnTo>
                    <a:pt x="20" y="44"/>
                  </a:lnTo>
                  <a:lnTo>
                    <a:pt x="20" y="38"/>
                  </a:lnTo>
                  <a:lnTo>
                    <a:pt x="18" y="38"/>
                  </a:lnTo>
                  <a:lnTo>
                    <a:pt x="16" y="42"/>
                  </a:lnTo>
                  <a:lnTo>
                    <a:pt x="14" y="44"/>
                  </a:lnTo>
                  <a:lnTo>
                    <a:pt x="16" y="44"/>
                  </a:lnTo>
                  <a:lnTo>
                    <a:pt x="18" y="44"/>
                  </a:lnTo>
                  <a:lnTo>
                    <a:pt x="18" y="46"/>
                  </a:lnTo>
                  <a:lnTo>
                    <a:pt x="16" y="48"/>
                  </a:lnTo>
                  <a:lnTo>
                    <a:pt x="14" y="48"/>
                  </a:lnTo>
                  <a:lnTo>
                    <a:pt x="14" y="50"/>
                  </a:lnTo>
                  <a:lnTo>
                    <a:pt x="12" y="46"/>
                  </a:lnTo>
                  <a:lnTo>
                    <a:pt x="10" y="46"/>
                  </a:lnTo>
                  <a:lnTo>
                    <a:pt x="2" y="44"/>
                  </a:lnTo>
                  <a:lnTo>
                    <a:pt x="0" y="44"/>
                  </a:lnTo>
                  <a:lnTo>
                    <a:pt x="0" y="42"/>
                  </a:lnTo>
                  <a:lnTo>
                    <a:pt x="2" y="40"/>
                  </a:lnTo>
                  <a:lnTo>
                    <a:pt x="2" y="34"/>
                  </a:lnTo>
                  <a:lnTo>
                    <a:pt x="8" y="28"/>
                  </a:lnTo>
                  <a:lnTo>
                    <a:pt x="12" y="20"/>
                  </a:lnTo>
                  <a:lnTo>
                    <a:pt x="14" y="16"/>
                  </a:lnTo>
                  <a:lnTo>
                    <a:pt x="18" y="14"/>
                  </a:lnTo>
                  <a:lnTo>
                    <a:pt x="34" y="4"/>
                  </a:lnTo>
                  <a:lnTo>
                    <a:pt x="46" y="2"/>
                  </a:lnTo>
                  <a:lnTo>
                    <a:pt x="52" y="0"/>
                  </a:lnTo>
                  <a:lnTo>
                    <a:pt x="56" y="0"/>
                  </a:lnTo>
                  <a:lnTo>
                    <a:pt x="58" y="0"/>
                  </a:lnTo>
                  <a:lnTo>
                    <a:pt x="66" y="0"/>
                  </a:lnTo>
                  <a:lnTo>
                    <a:pt x="68" y="0"/>
                  </a:lnTo>
                  <a:lnTo>
                    <a:pt x="72" y="2"/>
                  </a:lnTo>
                  <a:lnTo>
                    <a:pt x="74" y="2"/>
                  </a:lnTo>
                  <a:lnTo>
                    <a:pt x="76" y="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69" name="Freeform 476">
              <a:hlinkClick r:id="rId2" action="ppaction://hlinksldjump" tooltip="Over 50 of 83 Counties"/>
            </p:cNvPr>
            <p:cNvSpPr>
              <a:spLocks/>
            </p:cNvSpPr>
            <p:nvPr/>
          </p:nvSpPr>
          <p:spPr bwMode="auto">
            <a:xfrm>
              <a:off x="3788" y="1172"/>
              <a:ext cx="386" cy="490"/>
            </a:xfrm>
            <a:custGeom>
              <a:avLst/>
              <a:gdLst>
                <a:gd name="T0" fmla="*/ 370 w 386"/>
                <a:gd name="T1" fmla="*/ 260 h 490"/>
                <a:gd name="T2" fmla="*/ 360 w 386"/>
                <a:gd name="T3" fmla="*/ 232 h 490"/>
                <a:gd name="T4" fmla="*/ 350 w 386"/>
                <a:gd name="T5" fmla="*/ 206 h 490"/>
                <a:gd name="T6" fmla="*/ 326 w 386"/>
                <a:gd name="T7" fmla="*/ 182 h 490"/>
                <a:gd name="T8" fmla="*/ 310 w 386"/>
                <a:gd name="T9" fmla="*/ 190 h 490"/>
                <a:gd name="T10" fmla="*/ 286 w 386"/>
                <a:gd name="T11" fmla="*/ 206 h 490"/>
                <a:gd name="T12" fmla="*/ 246 w 386"/>
                <a:gd name="T13" fmla="*/ 240 h 490"/>
                <a:gd name="T14" fmla="*/ 236 w 386"/>
                <a:gd name="T15" fmla="*/ 220 h 490"/>
                <a:gd name="T16" fmla="*/ 248 w 386"/>
                <a:gd name="T17" fmla="*/ 200 h 490"/>
                <a:gd name="T18" fmla="*/ 264 w 386"/>
                <a:gd name="T19" fmla="*/ 170 h 490"/>
                <a:gd name="T20" fmla="*/ 280 w 386"/>
                <a:gd name="T21" fmla="*/ 154 h 490"/>
                <a:gd name="T22" fmla="*/ 276 w 386"/>
                <a:gd name="T23" fmla="*/ 122 h 490"/>
                <a:gd name="T24" fmla="*/ 274 w 386"/>
                <a:gd name="T25" fmla="*/ 96 h 490"/>
                <a:gd name="T26" fmla="*/ 258 w 386"/>
                <a:gd name="T27" fmla="*/ 78 h 490"/>
                <a:gd name="T28" fmla="*/ 264 w 386"/>
                <a:gd name="T29" fmla="*/ 70 h 490"/>
                <a:gd name="T30" fmla="*/ 274 w 386"/>
                <a:gd name="T31" fmla="*/ 70 h 490"/>
                <a:gd name="T32" fmla="*/ 260 w 386"/>
                <a:gd name="T33" fmla="*/ 48 h 490"/>
                <a:gd name="T34" fmla="*/ 232 w 386"/>
                <a:gd name="T35" fmla="*/ 38 h 490"/>
                <a:gd name="T36" fmla="*/ 210 w 386"/>
                <a:gd name="T37" fmla="*/ 26 h 490"/>
                <a:gd name="T38" fmla="*/ 190 w 386"/>
                <a:gd name="T39" fmla="*/ 26 h 490"/>
                <a:gd name="T40" fmla="*/ 180 w 386"/>
                <a:gd name="T41" fmla="*/ 14 h 490"/>
                <a:gd name="T42" fmla="*/ 156 w 386"/>
                <a:gd name="T43" fmla="*/ 12 h 490"/>
                <a:gd name="T44" fmla="*/ 124 w 386"/>
                <a:gd name="T45" fmla="*/ 4 h 490"/>
                <a:gd name="T46" fmla="*/ 116 w 386"/>
                <a:gd name="T47" fmla="*/ 10 h 490"/>
                <a:gd name="T48" fmla="*/ 104 w 386"/>
                <a:gd name="T49" fmla="*/ 26 h 490"/>
                <a:gd name="T50" fmla="*/ 110 w 386"/>
                <a:gd name="T51" fmla="*/ 44 h 490"/>
                <a:gd name="T52" fmla="*/ 120 w 386"/>
                <a:gd name="T53" fmla="*/ 50 h 490"/>
                <a:gd name="T54" fmla="*/ 104 w 386"/>
                <a:gd name="T55" fmla="*/ 54 h 490"/>
                <a:gd name="T56" fmla="*/ 84 w 386"/>
                <a:gd name="T57" fmla="*/ 68 h 490"/>
                <a:gd name="T58" fmla="*/ 88 w 386"/>
                <a:gd name="T59" fmla="*/ 92 h 490"/>
                <a:gd name="T60" fmla="*/ 80 w 386"/>
                <a:gd name="T61" fmla="*/ 128 h 490"/>
                <a:gd name="T62" fmla="*/ 78 w 386"/>
                <a:gd name="T63" fmla="*/ 118 h 490"/>
                <a:gd name="T64" fmla="*/ 78 w 386"/>
                <a:gd name="T65" fmla="*/ 100 h 490"/>
                <a:gd name="T66" fmla="*/ 68 w 386"/>
                <a:gd name="T67" fmla="*/ 122 h 490"/>
                <a:gd name="T68" fmla="*/ 70 w 386"/>
                <a:gd name="T69" fmla="*/ 108 h 490"/>
                <a:gd name="T70" fmla="*/ 72 w 386"/>
                <a:gd name="T71" fmla="*/ 78 h 490"/>
                <a:gd name="T72" fmla="*/ 54 w 386"/>
                <a:gd name="T73" fmla="*/ 96 h 490"/>
                <a:gd name="T74" fmla="*/ 48 w 386"/>
                <a:gd name="T75" fmla="*/ 110 h 490"/>
                <a:gd name="T76" fmla="*/ 30 w 386"/>
                <a:gd name="T77" fmla="*/ 134 h 490"/>
                <a:gd name="T78" fmla="*/ 16 w 386"/>
                <a:gd name="T79" fmla="*/ 144 h 490"/>
                <a:gd name="T80" fmla="*/ 18 w 386"/>
                <a:gd name="T81" fmla="*/ 184 h 490"/>
                <a:gd name="T82" fmla="*/ 0 w 386"/>
                <a:gd name="T83" fmla="*/ 220 h 490"/>
                <a:gd name="T84" fmla="*/ 8 w 386"/>
                <a:gd name="T85" fmla="*/ 256 h 490"/>
                <a:gd name="T86" fmla="*/ 4 w 386"/>
                <a:gd name="T87" fmla="*/ 272 h 490"/>
                <a:gd name="T88" fmla="*/ 40 w 386"/>
                <a:gd name="T89" fmla="*/ 340 h 490"/>
                <a:gd name="T90" fmla="*/ 46 w 386"/>
                <a:gd name="T91" fmla="*/ 392 h 490"/>
                <a:gd name="T92" fmla="*/ 38 w 386"/>
                <a:gd name="T93" fmla="*/ 426 h 490"/>
                <a:gd name="T94" fmla="*/ 18 w 386"/>
                <a:gd name="T95" fmla="*/ 470 h 490"/>
                <a:gd name="T96" fmla="*/ 18 w 386"/>
                <a:gd name="T97" fmla="*/ 488 h 490"/>
                <a:gd name="T98" fmla="*/ 64 w 386"/>
                <a:gd name="T99" fmla="*/ 484 h 490"/>
                <a:gd name="T100" fmla="*/ 130 w 386"/>
                <a:gd name="T101" fmla="*/ 476 h 490"/>
                <a:gd name="T102" fmla="*/ 190 w 386"/>
                <a:gd name="T103" fmla="*/ 470 h 490"/>
                <a:gd name="T104" fmla="*/ 306 w 386"/>
                <a:gd name="T105" fmla="*/ 458 h 490"/>
                <a:gd name="T106" fmla="*/ 326 w 386"/>
                <a:gd name="T107" fmla="*/ 432 h 490"/>
                <a:gd name="T108" fmla="*/ 336 w 386"/>
                <a:gd name="T109" fmla="*/ 390 h 490"/>
                <a:gd name="T110" fmla="*/ 346 w 386"/>
                <a:gd name="T111" fmla="*/ 382 h 490"/>
                <a:gd name="T112" fmla="*/ 368 w 386"/>
                <a:gd name="T113" fmla="*/ 362 h 490"/>
                <a:gd name="T114" fmla="*/ 384 w 386"/>
                <a:gd name="T115" fmla="*/ 342 h 490"/>
                <a:gd name="T116" fmla="*/ 386 w 386"/>
                <a:gd name="T117" fmla="*/ 29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490">
                  <a:moveTo>
                    <a:pt x="382" y="292"/>
                  </a:moveTo>
                  <a:lnTo>
                    <a:pt x="380" y="288"/>
                  </a:lnTo>
                  <a:lnTo>
                    <a:pt x="380" y="286"/>
                  </a:lnTo>
                  <a:lnTo>
                    <a:pt x="372" y="268"/>
                  </a:lnTo>
                  <a:lnTo>
                    <a:pt x="370" y="264"/>
                  </a:lnTo>
                  <a:lnTo>
                    <a:pt x="370" y="260"/>
                  </a:lnTo>
                  <a:lnTo>
                    <a:pt x="370" y="256"/>
                  </a:lnTo>
                  <a:lnTo>
                    <a:pt x="366" y="246"/>
                  </a:lnTo>
                  <a:lnTo>
                    <a:pt x="364" y="244"/>
                  </a:lnTo>
                  <a:lnTo>
                    <a:pt x="362" y="240"/>
                  </a:lnTo>
                  <a:lnTo>
                    <a:pt x="360" y="234"/>
                  </a:lnTo>
                  <a:lnTo>
                    <a:pt x="360" y="232"/>
                  </a:lnTo>
                  <a:lnTo>
                    <a:pt x="358" y="228"/>
                  </a:lnTo>
                  <a:lnTo>
                    <a:pt x="356" y="224"/>
                  </a:lnTo>
                  <a:lnTo>
                    <a:pt x="356" y="218"/>
                  </a:lnTo>
                  <a:lnTo>
                    <a:pt x="354" y="212"/>
                  </a:lnTo>
                  <a:lnTo>
                    <a:pt x="352" y="210"/>
                  </a:lnTo>
                  <a:lnTo>
                    <a:pt x="350" y="206"/>
                  </a:lnTo>
                  <a:lnTo>
                    <a:pt x="346" y="196"/>
                  </a:lnTo>
                  <a:lnTo>
                    <a:pt x="344" y="194"/>
                  </a:lnTo>
                  <a:lnTo>
                    <a:pt x="340" y="190"/>
                  </a:lnTo>
                  <a:lnTo>
                    <a:pt x="336" y="186"/>
                  </a:lnTo>
                  <a:lnTo>
                    <a:pt x="334" y="184"/>
                  </a:lnTo>
                  <a:lnTo>
                    <a:pt x="326" y="182"/>
                  </a:lnTo>
                  <a:lnTo>
                    <a:pt x="322" y="182"/>
                  </a:lnTo>
                  <a:lnTo>
                    <a:pt x="320" y="182"/>
                  </a:lnTo>
                  <a:lnTo>
                    <a:pt x="318" y="182"/>
                  </a:lnTo>
                  <a:lnTo>
                    <a:pt x="314" y="184"/>
                  </a:lnTo>
                  <a:lnTo>
                    <a:pt x="310" y="188"/>
                  </a:lnTo>
                  <a:lnTo>
                    <a:pt x="310" y="190"/>
                  </a:lnTo>
                  <a:lnTo>
                    <a:pt x="302" y="194"/>
                  </a:lnTo>
                  <a:lnTo>
                    <a:pt x="294" y="194"/>
                  </a:lnTo>
                  <a:lnTo>
                    <a:pt x="292" y="194"/>
                  </a:lnTo>
                  <a:lnTo>
                    <a:pt x="292" y="196"/>
                  </a:lnTo>
                  <a:lnTo>
                    <a:pt x="288" y="206"/>
                  </a:lnTo>
                  <a:lnTo>
                    <a:pt x="286" y="206"/>
                  </a:lnTo>
                  <a:lnTo>
                    <a:pt x="278" y="228"/>
                  </a:lnTo>
                  <a:lnTo>
                    <a:pt x="278" y="230"/>
                  </a:lnTo>
                  <a:lnTo>
                    <a:pt x="264" y="244"/>
                  </a:lnTo>
                  <a:lnTo>
                    <a:pt x="262" y="244"/>
                  </a:lnTo>
                  <a:lnTo>
                    <a:pt x="260" y="244"/>
                  </a:lnTo>
                  <a:lnTo>
                    <a:pt x="246" y="240"/>
                  </a:lnTo>
                  <a:lnTo>
                    <a:pt x="242" y="238"/>
                  </a:lnTo>
                  <a:lnTo>
                    <a:pt x="238" y="236"/>
                  </a:lnTo>
                  <a:lnTo>
                    <a:pt x="238" y="234"/>
                  </a:lnTo>
                  <a:lnTo>
                    <a:pt x="236" y="232"/>
                  </a:lnTo>
                  <a:lnTo>
                    <a:pt x="236" y="230"/>
                  </a:lnTo>
                  <a:lnTo>
                    <a:pt x="236" y="220"/>
                  </a:lnTo>
                  <a:lnTo>
                    <a:pt x="236" y="210"/>
                  </a:lnTo>
                  <a:lnTo>
                    <a:pt x="238" y="206"/>
                  </a:lnTo>
                  <a:lnTo>
                    <a:pt x="240" y="200"/>
                  </a:lnTo>
                  <a:lnTo>
                    <a:pt x="242" y="200"/>
                  </a:lnTo>
                  <a:lnTo>
                    <a:pt x="246" y="200"/>
                  </a:lnTo>
                  <a:lnTo>
                    <a:pt x="248" y="200"/>
                  </a:lnTo>
                  <a:lnTo>
                    <a:pt x="254" y="198"/>
                  </a:lnTo>
                  <a:lnTo>
                    <a:pt x="262" y="190"/>
                  </a:lnTo>
                  <a:lnTo>
                    <a:pt x="264" y="182"/>
                  </a:lnTo>
                  <a:lnTo>
                    <a:pt x="264" y="176"/>
                  </a:lnTo>
                  <a:lnTo>
                    <a:pt x="264" y="172"/>
                  </a:lnTo>
                  <a:lnTo>
                    <a:pt x="264" y="170"/>
                  </a:lnTo>
                  <a:lnTo>
                    <a:pt x="264" y="166"/>
                  </a:lnTo>
                  <a:lnTo>
                    <a:pt x="264" y="164"/>
                  </a:lnTo>
                  <a:lnTo>
                    <a:pt x="266" y="164"/>
                  </a:lnTo>
                  <a:lnTo>
                    <a:pt x="276" y="158"/>
                  </a:lnTo>
                  <a:lnTo>
                    <a:pt x="280" y="156"/>
                  </a:lnTo>
                  <a:lnTo>
                    <a:pt x="280" y="154"/>
                  </a:lnTo>
                  <a:lnTo>
                    <a:pt x="280" y="152"/>
                  </a:lnTo>
                  <a:lnTo>
                    <a:pt x="280" y="146"/>
                  </a:lnTo>
                  <a:lnTo>
                    <a:pt x="278" y="130"/>
                  </a:lnTo>
                  <a:lnTo>
                    <a:pt x="278" y="126"/>
                  </a:lnTo>
                  <a:lnTo>
                    <a:pt x="276" y="126"/>
                  </a:lnTo>
                  <a:lnTo>
                    <a:pt x="276" y="122"/>
                  </a:lnTo>
                  <a:lnTo>
                    <a:pt x="278" y="118"/>
                  </a:lnTo>
                  <a:lnTo>
                    <a:pt x="278" y="116"/>
                  </a:lnTo>
                  <a:lnTo>
                    <a:pt x="278" y="114"/>
                  </a:lnTo>
                  <a:lnTo>
                    <a:pt x="278" y="110"/>
                  </a:lnTo>
                  <a:lnTo>
                    <a:pt x="274" y="98"/>
                  </a:lnTo>
                  <a:lnTo>
                    <a:pt x="274" y="96"/>
                  </a:lnTo>
                  <a:lnTo>
                    <a:pt x="272" y="92"/>
                  </a:lnTo>
                  <a:lnTo>
                    <a:pt x="268" y="90"/>
                  </a:lnTo>
                  <a:lnTo>
                    <a:pt x="266" y="88"/>
                  </a:lnTo>
                  <a:lnTo>
                    <a:pt x="262" y="86"/>
                  </a:lnTo>
                  <a:lnTo>
                    <a:pt x="258" y="80"/>
                  </a:lnTo>
                  <a:lnTo>
                    <a:pt x="258" y="78"/>
                  </a:lnTo>
                  <a:lnTo>
                    <a:pt x="258" y="74"/>
                  </a:lnTo>
                  <a:lnTo>
                    <a:pt x="258" y="72"/>
                  </a:lnTo>
                  <a:lnTo>
                    <a:pt x="260" y="72"/>
                  </a:lnTo>
                  <a:lnTo>
                    <a:pt x="260" y="70"/>
                  </a:lnTo>
                  <a:lnTo>
                    <a:pt x="264" y="68"/>
                  </a:lnTo>
                  <a:lnTo>
                    <a:pt x="264" y="70"/>
                  </a:lnTo>
                  <a:lnTo>
                    <a:pt x="266" y="70"/>
                  </a:lnTo>
                  <a:lnTo>
                    <a:pt x="268" y="72"/>
                  </a:lnTo>
                  <a:lnTo>
                    <a:pt x="270" y="74"/>
                  </a:lnTo>
                  <a:lnTo>
                    <a:pt x="274" y="74"/>
                  </a:lnTo>
                  <a:lnTo>
                    <a:pt x="274" y="72"/>
                  </a:lnTo>
                  <a:lnTo>
                    <a:pt x="274" y="70"/>
                  </a:lnTo>
                  <a:lnTo>
                    <a:pt x="268" y="60"/>
                  </a:lnTo>
                  <a:lnTo>
                    <a:pt x="264" y="58"/>
                  </a:lnTo>
                  <a:lnTo>
                    <a:pt x="262" y="56"/>
                  </a:lnTo>
                  <a:lnTo>
                    <a:pt x="258" y="50"/>
                  </a:lnTo>
                  <a:lnTo>
                    <a:pt x="258" y="48"/>
                  </a:lnTo>
                  <a:lnTo>
                    <a:pt x="260" y="48"/>
                  </a:lnTo>
                  <a:lnTo>
                    <a:pt x="260" y="46"/>
                  </a:lnTo>
                  <a:lnTo>
                    <a:pt x="258" y="44"/>
                  </a:lnTo>
                  <a:lnTo>
                    <a:pt x="250" y="40"/>
                  </a:lnTo>
                  <a:lnTo>
                    <a:pt x="242" y="38"/>
                  </a:lnTo>
                  <a:lnTo>
                    <a:pt x="240" y="38"/>
                  </a:lnTo>
                  <a:lnTo>
                    <a:pt x="232" y="38"/>
                  </a:lnTo>
                  <a:lnTo>
                    <a:pt x="218" y="32"/>
                  </a:lnTo>
                  <a:lnTo>
                    <a:pt x="216" y="32"/>
                  </a:lnTo>
                  <a:lnTo>
                    <a:pt x="214" y="32"/>
                  </a:lnTo>
                  <a:lnTo>
                    <a:pt x="214" y="30"/>
                  </a:lnTo>
                  <a:lnTo>
                    <a:pt x="210" y="28"/>
                  </a:lnTo>
                  <a:lnTo>
                    <a:pt x="210" y="26"/>
                  </a:lnTo>
                  <a:lnTo>
                    <a:pt x="208" y="26"/>
                  </a:lnTo>
                  <a:lnTo>
                    <a:pt x="200" y="26"/>
                  </a:lnTo>
                  <a:lnTo>
                    <a:pt x="194" y="28"/>
                  </a:lnTo>
                  <a:lnTo>
                    <a:pt x="192" y="28"/>
                  </a:lnTo>
                  <a:lnTo>
                    <a:pt x="192" y="26"/>
                  </a:lnTo>
                  <a:lnTo>
                    <a:pt x="190" y="26"/>
                  </a:lnTo>
                  <a:lnTo>
                    <a:pt x="190" y="24"/>
                  </a:lnTo>
                  <a:lnTo>
                    <a:pt x="188" y="22"/>
                  </a:lnTo>
                  <a:lnTo>
                    <a:pt x="186" y="18"/>
                  </a:lnTo>
                  <a:lnTo>
                    <a:pt x="184" y="16"/>
                  </a:lnTo>
                  <a:lnTo>
                    <a:pt x="182" y="14"/>
                  </a:lnTo>
                  <a:lnTo>
                    <a:pt x="180" y="14"/>
                  </a:lnTo>
                  <a:lnTo>
                    <a:pt x="172" y="10"/>
                  </a:lnTo>
                  <a:lnTo>
                    <a:pt x="170" y="10"/>
                  </a:lnTo>
                  <a:lnTo>
                    <a:pt x="166" y="12"/>
                  </a:lnTo>
                  <a:lnTo>
                    <a:pt x="160" y="14"/>
                  </a:lnTo>
                  <a:lnTo>
                    <a:pt x="158" y="14"/>
                  </a:lnTo>
                  <a:lnTo>
                    <a:pt x="156" y="12"/>
                  </a:lnTo>
                  <a:lnTo>
                    <a:pt x="138" y="4"/>
                  </a:lnTo>
                  <a:lnTo>
                    <a:pt x="132" y="0"/>
                  </a:lnTo>
                  <a:lnTo>
                    <a:pt x="128" y="4"/>
                  </a:lnTo>
                  <a:lnTo>
                    <a:pt x="126" y="6"/>
                  </a:lnTo>
                  <a:lnTo>
                    <a:pt x="124" y="6"/>
                  </a:lnTo>
                  <a:lnTo>
                    <a:pt x="124" y="4"/>
                  </a:lnTo>
                  <a:lnTo>
                    <a:pt x="122" y="4"/>
                  </a:lnTo>
                  <a:lnTo>
                    <a:pt x="114" y="6"/>
                  </a:lnTo>
                  <a:lnTo>
                    <a:pt x="112" y="6"/>
                  </a:lnTo>
                  <a:lnTo>
                    <a:pt x="114" y="8"/>
                  </a:lnTo>
                  <a:lnTo>
                    <a:pt x="116" y="8"/>
                  </a:lnTo>
                  <a:lnTo>
                    <a:pt x="116" y="10"/>
                  </a:lnTo>
                  <a:lnTo>
                    <a:pt x="116" y="12"/>
                  </a:lnTo>
                  <a:lnTo>
                    <a:pt x="112" y="18"/>
                  </a:lnTo>
                  <a:lnTo>
                    <a:pt x="108" y="20"/>
                  </a:lnTo>
                  <a:lnTo>
                    <a:pt x="106" y="22"/>
                  </a:lnTo>
                  <a:lnTo>
                    <a:pt x="106" y="24"/>
                  </a:lnTo>
                  <a:lnTo>
                    <a:pt x="104" y="26"/>
                  </a:lnTo>
                  <a:lnTo>
                    <a:pt x="104" y="30"/>
                  </a:lnTo>
                  <a:lnTo>
                    <a:pt x="104" y="32"/>
                  </a:lnTo>
                  <a:lnTo>
                    <a:pt x="104" y="36"/>
                  </a:lnTo>
                  <a:lnTo>
                    <a:pt x="106" y="38"/>
                  </a:lnTo>
                  <a:lnTo>
                    <a:pt x="108" y="42"/>
                  </a:lnTo>
                  <a:lnTo>
                    <a:pt x="110" y="44"/>
                  </a:lnTo>
                  <a:lnTo>
                    <a:pt x="114" y="44"/>
                  </a:lnTo>
                  <a:lnTo>
                    <a:pt x="116" y="46"/>
                  </a:lnTo>
                  <a:lnTo>
                    <a:pt x="122" y="46"/>
                  </a:lnTo>
                  <a:lnTo>
                    <a:pt x="124" y="46"/>
                  </a:lnTo>
                  <a:lnTo>
                    <a:pt x="124" y="48"/>
                  </a:lnTo>
                  <a:lnTo>
                    <a:pt x="120" y="50"/>
                  </a:lnTo>
                  <a:lnTo>
                    <a:pt x="116" y="52"/>
                  </a:lnTo>
                  <a:lnTo>
                    <a:pt x="112" y="52"/>
                  </a:lnTo>
                  <a:lnTo>
                    <a:pt x="108" y="52"/>
                  </a:lnTo>
                  <a:lnTo>
                    <a:pt x="106" y="52"/>
                  </a:lnTo>
                  <a:lnTo>
                    <a:pt x="104" y="52"/>
                  </a:lnTo>
                  <a:lnTo>
                    <a:pt x="104" y="54"/>
                  </a:lnTo>
                  <a:lnTo>
                    <a:pt x="100" y="56"/>
                  </a:lnTo>
                  <a:lnTo>
                    <a:pt x="98" y="56"/>
                  </a:lnTo>
                  <a:lnTo>
                    <a:pt x="94" y="58"/>
                  </a:lnTo>
                  <a:lnTo>
                    <a:pt x="90" y="62"/>
                  </a:lnTo>
                  <a:lnTo>
                    <a:pt x="86" y="66"/>
                  </a:lnTo>
                  <a:lnTo>
                    <a:pt x="84" y="68"/>
                  </a:lnTo>
                  <a:lnTo>
                    <a:pt x="84" y="70"/>
                  </a:lnTo>
                  <a:lnTo>
                    <a:pt x="84" y="74"/>
                  </a:lnTo>
                  <a:lnTo>
                    <a:pt x="84" y="76"/>
                  </a:lnTo>
                  <a:lnTo>
                    <a:pt x="88" y="86"/>
                  </a:lnTo>
                  <a:lnTo>
                    <a:pt x="88" y="88"/>
                  </a:lnTo>
                  <a:lnTo>
                    <a:pt x="88" y="92"/>
                  </a:lnTo>
                  <a:lnTo>
                    <a:pt x="88" y="100"/>
                  </a:lnTo>
                  <a:lnTo>
                    <a:pt x="88" y="104"/>
                  </a:lnTo>
                  <a:lnTo>
                    <a:pt x="86" y="108"/>
                  </a:lnTo>
                  <a:lnTo>
                    <a:pt x="86" y="110"/>
                  </a:lnTo>
                  <a:lnTo>
                    <a:pt x="80" y="126"/>
                  </a:lnTo>
                  <a:lnTo>
                    <a:pt x="80" y="128"/>
                  </a:lnTo>
                  <a:lnTo>
                    <a:pt x="78" y="128"/>
                  </a:lnTo>
                  <a:lnTo>
                    <a:pt x="76" y="128"/>
                  </a:lnTo>
                  <a:lnTo>
                    <a:pt x="76" y="124"/>
                  </a:lnTo>
                  <a:lnTo>
                    <a:pt x="76" y="122"/>
                  </a:lnTo>
                  <a:lnTo>
                    <a:pt x="78" y="120"/>
                  </a:lnTo>
                  <a:lnTo>
                    <a:pt x="78" y="118"/>
                  </a:lnTo>
                  <a:lnTo>
                    <a:pt x="78" y="116"/>
                  </a:lnTo>
                  <a:lnTo>
                    <a:pt x="80" y="116"/>
                  </a:lnTo>
                  <a:lnTo>
                    <a:pt x="82" y="104"/>
                  </a:lnTo>
                  <a:lnTo>
                    <a:pt x="80" y="104"/>
                  </a:lnTo>
                  <a:lnTo>
                    <a:pt x="80" y="102"/>
                  </a:lnTo>
                  <a:lnTo>
                    <a:pt x="78" y="100"/>
                  </a:lnTo>
                  <a:lnTo>
                    <a:pt x="76" y="102"/>
                  </a:lnTo>
                  <a:lnTo>
                    <a:pt x="74" y="114"/>
                  </a:lnTo>
                  <a:lnTo>
                    <a:pt x="72" y="122"/>
                  </a:lnTo>
                  <a:lnTo>
                    <a:pt x="72" y="128"/>
                  </a:lnTo>
                  <a:lnTo>
                    <a:pt x="68" y="124"/>
                  </a:lnTo>
                  <a:lnTo>
                    <a:pt x="68" y="122"/>
                  </a:lnTo>
                  <a:lnTo>
                    <a:pt x="66" y="118"/>
                  </a:lnTo>
                  <a:lnTo>
                    <a:pt x="68" y="116"/>
                  </a:lnTo>
                  <a:lnTo>
                    <a:pt x="68" y="114"/>
                  </a:lnTo>
                  <a:lnTo>
                    <a:pt x="68" y="112"/>
                  </a:lnTo>
                  <a:lnTo>
                    <a:pt x="70" y="110"/>
                  </a:lnTo>
                  <a:lnTo>
                    <a:pt x="70" y="108"/>
                  </a:lnTo>
                  <a:lnTo>
                    <a:pt x="70" y="104"/>
                  </a:lnTo>
                  <a:lnTo>
                    <a:pt x="70" y="96"/>
                  </a:lnTo>
                  <a:lnTo>
                    <a:pt x="68" y="90"/>
                  </a:lnTo>
                  <a:lnTo>
                    <a:pt x="70" y="82"/>
                  </a:lnTo>
                  <a:lnTo>
                    <a:pt x="72" y="80"/>
                  </a:lnTo>
                  <a:lnTo>
                    <a:pt x="72" y="78"/>
                  </a:lnTo>
                  <a:lnTo>
                    <a:pt x="72" y="76"/>
                  </a:lnTo>
                  <a:lnTo>
                    <a:pt x="70" y="76"/>
                  </a:lnTo>
                  <a:lnTo>
                    <a:pt x="64" y="80"/>
                  </a:lnTo>
                  <a:lnTo>
                    <a:pt x="62" y="80"/>
                  </a:lnTo>
                  <a:lnTo>
                    <a:pt x="56" y="96"/>
                  </a:lnTo>
                  <a:lnTo>
                    <a:pt x="54" y="96"/>
                  </a:lnTo>
                  <a:lnTo>
                    <a:pt x="54" y="98"/>
                  </a:lnTo>
                  <a:lnTo>
                    <a:pt x="52" y="100"/>
                  </a:lnTo>
                  <a:lnTo>
                    <a:pt x="52" y="104"/>
                  </a:lnTo>
                  <a:lnTo>
                    <a:pt x="50" y="108"/>
                  </a:lnTo>
                  <a:lnTo>
                    <a:pt x="50" y="110"/>
                  </a:lnTo>
                  <a:lnTo>
                    <a:pt x="48" y="110"/>
                  </a:lnTo>
                  <a:lnTo>
                    <a:pt x="40" y="110"/>
                  </a:lnTo>
                  <a:lnTo>
                    <a:pt x="30" y="116"/>
                  </a:lnTo>
                  <a:lnTo>
                    <a:pt x="28" y="116"/>
                  </a:lnTo>
                  <a:lnTo>
                    <a:pt x="28" y="118"/>
                  </a:lnTo>
                  <a:lnTo>
                    <a:pt x="30" y="126"/>
                  </a:lnTo>
                  <a:lnTo>
                    <a:pt x="30" y="134"/>
                  </a:lnTo>
                  <a:lnTo>
                    <a:pt x="30" y="136"/>
                  </a:lnTo>
                  <a:lnTo>
                    <a:pt x="28" y="136"/>
                  </a:lnTo>
                  <a:lnTo>
                    <a:pt x="22" y="136"/>
                  </a:lnTo>
                  <a:lnTo>
                    <a:pt x="18" y="140"/>
                  </a:lnTo>
                  <a:lnTo>
                    <a:pt x="16" y="142"/>
                  </a:lnTo>
                  <a:lnTo>
                    <a:pt x="16" y="144"/>
                  </a:lnTo>
                  <a:lnTo>
                    <a:pt x="16" y="146"/>
                  </a:lnTo>
                  <a:lnTo>
                    <a:pt x="18" y="150"/>
                  </a:lnTo>
                  <a:lnTo>
                    <a:pt x="18" y="176"/>
                  </a:lnTo>
                  <a:lnTo>
                    <a:pt x="18" y="180"/>
                  </a:lnTo>
                  <a:lnTo>
                    <a:pt x="18" y="182"/>
                  </a:lnTo>
                  <a:lnTo>
                    <a:pt x="18" y="184"/>
                  </a:lnTo>
                  <a:lnTo>
                    <a:pt x="12" y="202"/>
                  </a:lnTo>
                  <a:lnTo>
                    <a:pt x="10" y="206"/>
                  </a:lnTo>
                  <a:lnTo>
                    <a:pt x="8" y="210"/>
                  </a:lnTo>
                  <a:lnTo>
                    <a:pt x="2" y="214"/>
                  </a:lnTo>
                  <a:lnTo>
                    <a:pt x="0" y="218"/>
                  </a:lnTo>
                  <a:lnTo>
                    <a:pt x="0" y="220"/>
                  </a:lnTo>
                  <a:lnTo>
                    <a:pt x="8" y="234"/>
                  </a:lnTo>
                  <a:lnTo>
                    <a:pt x="12" y="248"/>
                  </a:lnTo>
                  <a:lnTo>
                    <a:pt x="12" y="250"/>
                  </a:lnTo>
                  <a:lnTo>
                    <a:pt x="12" y="252"/>
                  </a:lnTo>
                  <a:lnTo>
                    <a:pt x="10" y="254"/>
                  </a:lnTo>
                  <a:lnTo>
                    <a:pt x="8" y="256"/>
                  </a:lnTo>
                  <a:lnTo>
                    <a:pt x="6" y="260"/>
                  </a:lnTo>
                  <a:lnTo>
                    <a:pt x="6" y="262"/>
                  </a:lnTo>
                  <a:lnTo>
                    <a:pt x="4" y="264"/>
                  </a:lnTo>
                  <a:lnTo>
                    <a:pt x="4" y="266"/>
                  </a:lnTo>
                  <a:lnTo>
                    <a:pt x="4" y="268"/>
                  </a:lnTo>
                  <a:lnTo>
                    <a:pt x="4" y="272"/>
                  </a:lnTo>
                  <a:lnTo>
                    <a:pt x="6" y="272"/>
                  </a:lnTo>
                  <a:lnTo>
                    <a:pt x="16" y="294"/>
                  </a:lnTo>
                  <a:lnTo>
                    <a:pt x="20" y="302"/>
                  </a:lnTo>
                  <a:lnTo>
                    <a:pt x="26" y="312"/>
                  </a:lnTo>
                  <a:lnTo>
                    <a:pt x="28" y="316"/>
                  </a:lnTo>
                  <a:lnTo>
                    <a:pt x="40" y="340"/>
                  </a:lnTo>
                  <a:lnTo>
                    <a:pt x="42" y="348"/>
                  </a:lnTo>
                  <a:lnTo>
                    <a:pt x="46" y="370"/>
                  </a:lnTo>
                  <a:lnTo>
                    <a:pt x="46" y="372"/>
                  </a:lnTo>
                  <a:lnTo>
                    <a:pt x="46" y="376"/>
                  </a:lnTo>
                  <a:lnTo>
                    <a:pt x="46" y="388"/>
                  </a:lnTo>
                  <a:lnTo>
                    <a:pt x="46" y="392"/>
                  </a:lnTo>
                  <a:lnTo>
                    <a:pt x="44" y="398"/>
                  </a:lnTo>
                  <a:lnTo>
                    <a:pt x="44" y="404"/>
                  </a:lnTo>
                  <a:lnTo>
                    <a:pt x="42" y="412"/>
                  </a:lnTo>
                  <a:lnTo>
                    <a:pt x="42" y="414"/>
                  </a:lnTo>
                  <a:lnTo>
                    <a:pt x="40" y="424"/>
                  </a:lnTo>
                  <a:lnTo>
                    <a:pt x="38" y="426"/>
                  </a:lnTo>
                  <a:lnTo>
                    <a:pt x="32" y="438"/>
                  </a:lnTo>
                  <a:lnTo>
                    <a:pt x="26" y="454"/>
                  </a:lnTo>
                  <a:lnTo>
                    <a:pt x="24" y="458"/>
                  </a:lnTo>
                  <a:lnTo>
                    <a:pt x="24" y="462"/>
                  </a:lnTo>
                  <a:lnTo>
                    <a:pt x="20" y="466"/>
                  </a:lnTo>
                  <a:lnTo>
                    <a:pt x="18" y="470"/>
                  </a:lnTo>
                  <a:lnTo>
                    <a:pt x="18" y="474"/>
                  </a:lnTo>
                  <a:lnTo>
                    <a:pt x="16" y="476"/>
                  </a:lnTo>
                  <a:lnTo>
                    <a:pt x="12" y="480"/>
                  </a:lnTo>
                  <a:lnTo>
                    <a:pt x="4" y="488"/>
                  </a:lnTo>
                  <a:lnTo>
                    <a:pt x="0" y="490"/>
                  </a:lnTo>
                  <a:lnTo>
                    <a:pt x="18" y="488"/>
                  </a:lnTo>
                  <a:lnTo>
                    <a:pt x="30" y="486"/>
                  </a:lnTo>
                  <a:lnTo>
                    <a:pt x="44" y="486"/>
                  </a:lnTo>
                  <a:lnTo>
                    <a:pt x="48" y="484"/>
                  </a:lnTo>
                  <a:lnTo>
                    <a:pt x="52" y="484"/>
                  </a:lnTo>
                  <a:lnTo>
                    <a:pt x="60" y="484"/>
                  </a:lnTo>
                  <a:lnTo>
                    <a:pt x="64" y="484"/>
                  </a:lnTo>
                  <a:lnTo>
                    <a:pt x="70" y="484"/>
                  </a:lnTo>
                  <a:lnTo>
                    <a:pt x="74" y="482"/>
                  </a:lnTo>
                  <a:lnTo>
                    <a:pt x="86" y="482"/>
                  </a:lnTo>
                  <a:lnTo>
                    <a:pt x="116" y="478"/>
                  </a:lnTo>
                  <a:lnTo>
                    <a:pt x="124" y="478"/>
                  </a:lnTo>
                  <a:lnTo>
                    <a:pt x="130" y="476"/>
                  </a:lnTo>
                  <a:lnTo>
                    <a:pt x="136" y="476"/>
                  </a:lnTo>
                  <a:lnTo>
                    <a:pt x="142" y="476"/>
                  </a:lnTo>
                  <a:lnTo>
                    <a:pt x="166" y="472"/>
                  </a:lnTo>
                  <a:lnTo>
                    <a:pt x="178" y="472"/>
                  </a:lnTo>
                  <a:lnTo>
                    <a:pt x="186" y="470"/>
                  </a:lnTo>
                  <a:lnTo>
                    <a:pt x="190" y="470"/>
                  </a:lnTo>
                  <a:lnTo>
                    <a:pt x="190" y="476"/>
                  </a:lnTo>
                  <a:lnTo>
                    <a:pt x="222" y="472"/>
                  </a:lnTo>
                  <a:lnTo>
                    <a:pt x="228" y="472"/>
                  </a:lnTo>
                  <a:lnTo>
                    <a:pt x="246" y="468"/>
                  </a:lnTo>
                  <a:lnTo>
                    <a:pt x="280" y="464"/>
                  </a:lnTo>
                  <a:lnTo>
                    <a:pt x="306" y="458"/>
                  </a:lnTo>
                  <a:lnTo>
                    <a:pt x="314" y="458"/>
                  </a:lnTo>
                  <a:lnTo>
                    <a:pt x="314" y="456"/>
                  </a:lnTo>
                  <a:lnTo>
                    <a:pt x="314" y="454"/>
                  </a:lnTo>
                  <a:lnTo>
                    <a:pt x="316" y="446"/>
                  </a:lnTo>
                  <a:lnTo>
                    <a:pt x="318" y="444"/>
                  </a:lnTo>
                  <a:lnTo>
                    <a:pt x="326" y="432"/>
                  </a:lnTo>
                  <a:lnTo>
                    <a:pt x="330" y="426"/>
                  </a:lnTo>
                  <a:lnTo>
                    <a:pt x="334" y="422"/>
                  </a:lnTo>
                  <a:lnTo>
                    <a:pt x="332" y="416"/>
                  </a:lnTo>
                  <a:lnTo>
                    <a:pt x="332" y="414"/>
                  </a:lnTo>
                  <a:lnTo>
                    <a:pt x="334" y="396"/>
                  </a:lnTo>
                  <a:lnTo>
                    <a:pt x="336" y="390"/>
                  </a:lnTo>
                  <a:lnTo>
                    <a:pt x="338" y="388"/>
                  </a:lnTo>
                  <a:lnTo>
                    <a:pt x="340" y="386"/>
                  </a:lnTo>
                  <a:lnTo>
                    <a:pt x="340" y="384"/>
                  </a:lnTo>
                  <a:lnTo>
                    <a:pt x="340" y="386"/>
                  </a:lnTo>
                  <a:lnTo>
                    <a:pt x="344" y="382"/>
                  </a:lnTo>
                  <a:lnTo>
                    <a:pt x="346" y="382"/>
                  </a:lnTo>
                  <a:lnTo>
                    <a:pt x="348" y="382"/>
                  </a:lnTo>
                  <a:lnTo>
                    <a:pt x="350" y="380"/>
                  </a:lnTo>
                  <a:lnTo>
                    <a:pt x="360" y="374"/>
                  </a:lnTo>
                  <a:lnTo>
                    <a:pt x="362" y="370"/>
                  </a:lnTo>
                  <a:lnTo>
                    <a:pt x="364" y="368"/>
                  </a:lnTo>
                  <a:lnTo>
                    <a:pt x="368" y="362"/>
                  </a:lnTo>
                  <a:lnTo>
                    <a:pt x="370" y="358"/>
                  </a:lnTo>
                  <a:lnTo>
                    <a:pt x="372" y="354"/>
                  </a:lnTo>
                  <a:lnTo>
                    <a:pt x="376" y="352"/>
                  </a:lnTo>
                  <a:lnTo>
                    <a:pt x="380" y="352"/>
                  </a:lnTo>
                  <a:lnTo>
                    <a:pt x="382" y="346"/>
                  </a:lnTo>
                  <a:lnTo>
                    <a:pt x="384" y="342"/>
                  </a:lnTo>
                  <a:lnTo>
                    <a:pt x="386" y="332"/>
                  </a:lnTo>
                  <a:lnTo>
                    <a:pt x="386" y="328"/>
                  </a:lnTo>
                  <a:lnTo>
                    <a:pt x="386" y="322"/>
                  </a:lnTo>
                  <a:lnTo>
                    <a:pt x="384" y="320"/>
                  </a:lnTo>
                  <a:lnTo>
                    <a:pt x="384" y="310"/>
                  </a:lnTo>
                  <a:lnTo>
                    <a:pt x="386" y="296"/>
                  </a:lnTo>
                  <a:lnTo>
                    <a:pt x="382" y="292"/>
                  </a:lnTo>
                  <a:close/>
                </a:path>
              </a:pathLst>
            </a:custGeom>
            <a:solidFill>
              <a:srgbClr val="194F90"/>
            </a:solidFill>
            <a:ln w="3175" cmpd="sng">
              <a:solidFill>
                <a:schemeClr val="bg2">
                  <a:lumMod val="75000"/>
                </a:schemeClr>
              </a:solidFill>
              <a:round/>
              <a:headEnd/>
              <a:tailEnd/>
            </a:ln>
          </p:spPr>
          <p:txBody>
            <a:bodyPr/>
            <a:lstStyle/>
            <a:p>
              <a:endParaRPr lang="en-US">
                <a:solidFill>
                  <a:prstClr val="black"/>
                </a:solidFill>
              </a:endParaRPr>
            </a:p>
          </p:txBody>
        </p:sp>
        <p:sp>
          <p:nvSpPr>
            <p:cNvPr id="270" name="Freeform 477"/>
            <p:cNvSpPr>
              <a:spLocks/>
            </p:cNvSpPr>
            <p:nvPr/>
          </p:nvSpPr>
          <p:spPr bwMode="auto">
            <a:xfrm>
              <a:off x="3420" y="1036"/>
              <a:ext cx="572" cy="242"/>
            </a:xfrm>
            <a:custGeom>
              <a:avLst/>
              <a:gdLst>
                <a:gd name="T0" fmla="*/ 502 w 572"/>
                <a:gd name="T1" fmla="*/ 54 h 242"/>
                <a:gd name="T2" fmla="*/ 492 w 572"/>
                <a:gd name="T3" fmla="*/ 58 h 242"/>
                <a:gd name="T4" fmla="*/ 466 w 572"/>
                <a:gd name="T5" fmla="*/ 58 h 242"/>
                <a:gd name="T6" fmla="*/ 464 w 572"/>
                <a:gd name="T7" fmla="*/ 30 h 242"/>
                <a:gd name="T8" fmla="*/ 434 w 572"/>
                <a:gd name="T9" fmla="*/ 34 h 242"/>
                <a:gd name="T10" fmla="*/ 408 w 572"/>
                <a:gd name="T11" fmla="*/ 40 h 242"/>
                <a:gd name="T12" fmla="*/ 370 w 572"/>
                <a:gd name="T13" fmla="*/ 46 h 242"/>
                <a:gd name="T14" fmla="*/ 350 w 572"/>
                <a:gd name="T15" fmla="*/ 58 h 242"/>
                <a:gd name="T16" fmla="*/ 332 w 572"/>
                <a:gd name="T17" fmla="*/ 72 h 242"/>
                <a:gd name="T18" fmla="*/ 320 w 572"/>
                <a:gd name="T19" fmla="*/ 76 h 242"/>
                <a:gd name="T20" fmla="*/ 300 w 572"/>
                <a:gd name="T21" fmla="*/ 72 h 242"/>
                <a:gd name="T22" fmla="*/ 288 w 572"/>
                <a:gd name="T23" fmla="*/ 72 h 242"/>
                <a:gd name="T24" fmla="*/ 270 w 572"/>
                <a:gd name="T25" fmla="*/ 76 h 242"/>
                <a:gd name="T26" fmla="*/ 260 w 572"/>
                <a:gd name="T27" fmla="*/ 72 h 242"/>
                <a:gd name="T28" fmla="*/ 240 w 572"/>
                <a:gd name="T29" fmla="*/ 46 h 242"/>
                <a:gd name="T30" fmla="*/ 200 w 572"/>
                <a:gd name="T31" fmla="*/ 32 h 242"/>
                <a:gd name="T32" fmla="*/ 184 w 572"/>
                <a:gd name="T33" fmla="*/ 42 h 242"/>
                <a:gd name="T34" fmla="*/ 184 w 572"/>
                <a:gd name="T35" fmla="*/ 38 h 242"/>
                <a:gd name="T36" fmla="*/ 190 w 572"/>
                <a:gd name="T37" fmla="*/ 28 h 242"/>
                <a:gd name="T38" fmla="*/ 168 w 572"/>
                <a:gd name="T39" fmla="*/ 52 h 242"/>
                <a:gd name="T40" fmla="*/ 164 w 572"/>
                <a:gd name="T41" fmla="*/ 40 h 242"/>
                <a:gd name="T42" fmla="*/ 162 w 572"/>
                <a:gd name="T43" fmla="*/ 22 h 242"/>
                <a:gd name="T44" fmla="*/ 158 w 572"/>
                <a:gd name="T45" fmla="*/ 14 h 242"/>
                <a:gd name="T46" fmla="*/ 148 w 572"/>
                <a:gd name="T47" fmla="*/ 4 h 242"/>
                <a:gd name="T48" fmla="*/ 142 w 572"/>
                <a:gd name="T49" fmla="*/ 4 h 242"/>
                <a:gd name="T50" fmla="*/ 122 w 572"/>
                <a:gd name="T51" fmla="*/ 26 h 242"/>
                <a:gd name="T52" fmla="*/ 98 w 572"/>
                <a:gd name="T53" fmla="*/ 40 h 242"/>
                <a:gd name="T54" fmla="*/ 66 w 572"/>
                <a:gd name="T55" fmla="*/ 54 h 242"/>
                <a:gd name="T56" fmla="*/ 50 w 572"/>
                <a:gd name="T57" fmla="*/ 54 h 242"/>
                <a:gd name="T58" fmla="*/ 38 w 572"/>
                <a:gd name="T59" fmla="*/ 68 h 242"/>
                <a:gd name="T60" fmla="*/ 14 w 572"/>
                <a:gd name="T61" fmla="*/ 80 h 242"/>
                <a:gd name="T62" fmla="*/ 18 w 572"/>
                <a:gd name="T63" fmla="*/ 96 h 242"/>
                <a:gd name="T64" fmla="*/ 56 w 572"/>
                <a:gd name="T65" fmla="*/ 118 h 242"/>
                <a:gd name="T66" fmla="*/ 120 w 572"/>
                <a:gd name="T67" fmla="*/ 132 h 242"/>
                <a:gd name="T68" fmla="*/ 168 w 572"/>
                <a:gd name="T69" fmla="*/ 142 h 242"/>
                <a:gd name="T70" fmla="*/ 206 w 572"/>
                <a:gd name="T71" fmla="*/ 164 h 242"/>
                <a:gd name="T72" fmla="*/ 232 w 572"/>
                <a:gd name="T73" fmla="*/ 174 h 242"/>
                <a:gd name="T74" fmla="*/ 232 w 572"/>
                <a:gd name="T75" fmla="*/ 204 h 242"/>
                <a:gd name="T76" fmla="*/ 248 w 572"/>
                <a:gd name="T77" fmla="*/ 224 h 242"/>
                <a:gd name="T78" fmla="*/ 258 w 572"/>
                <a:gd name="T79" fmla="*/ 236 h 242"/>
                <a:gd name="T80" fmla="*/ 270 w 572"/>
                <a:gd name="T81" fmla="*/ 220 h 242"/>
                <a:gd name="T82" fmla="*/ 304 w 572"/>
                <a:gd name="T83" fmla="*/ 144 h 242"/>
                <a:gd name="T84" fmla="*/ 306 w 572"/>
                <a:gd name="T85" fmla="*/ 148 h 242"/>
                <a:gd name="T86" fmla="*/ 310 w 572"/>
                <a:gd name="T87" fmla="*/ 168 h 242"/>
                <a:gd name="T88" fmla="*/ 340 w 572"/>
                <a:gd name="T89" fmla="*/ 142 h 242"/>
                <a:gd name="T90" fmla="*/ 344 w 572"/>
                <a:gd name="T91" fmla="*/ 150 h 242"/>
                <a:gd name="T92" fmla="*/ 330 w 572"/>
                <a:gd name="T93" fmla="*/ 168 h 242"/>
                <a:gd name="T94" fmla="*/ 340 w 572"/>
                <a:gd name="T95" fmla="*/ 176 h 242"/>
                <a:gd name="T96" fmla="*/ 342 w 572"/>
                <a:gd name="T97" fmla="*/ 164 h 242"/>
                <a:gd name="T98" fmla="*/ 360 w 572"/>
                <a:gd name="T99" fmla="*/ 150 h 242"/>
                <a:gd name="T100" fmla="*/ 364 w 572"/>
                <a:gd name="T101" fmla="*/ 134 h 242"/>
                <a:gd name="T102" fmla="*/ 410 w 572"/>
                <a:gd name="T103" fmla="*/ 126 h 242"/>
                <a:gd name="T104" fmla="*/ 420 w 572"/>
                <a:gd name="T105" fmla="*/ 120 h 242"/>
                <a:gd name="T106" fmla="*/ 440 w 572"/>
                <a:gd name="T107" fmla="*/ 106 h 242"/>
                <a:gd name="T108" fmla="*/ 476 w 572"/>
                <a:gd name="T109" fmla="*/ 114 h 242"/>
                <a:gd name="T110" fmla="*/ 502 w 572"/>
                <a:gd name="T111" fmla="*/ 126 h 242"/>
                <a:gd name="T112" fmla="*/ 512 w 572"/>
                <a:gd name="T113" fmla="*/ 106 h 242"/>
                <a:gd name="T114" fmla="*/ 572 w 572"/>
                <a:gd name="T115" fmla="*/ 104 h 242"/>
                <a:gd name="T116" fmla="*/ 558 w 572"/>
                <a:gd name="T117" fmla="*/ 98 h 242"/>
                <a:gd name="T118" fmla="*/ 532 w 572"/>
                <a:gd name="T119" fmla="*/ 56 h 242"/>
                <a:gd name="T120" fmla="*/ 518 w 572"/>
                <a:gd name="T121" fmla="*/ 50 h 242"/>
                <a:gd name="T122" fmla="*/ 506 w 572"/>
                <a:gd name="T123" fmla="*/ 6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242">
                  <a:moveTo>
                    <a:pt x="506" y="62"/>
                  </a:moveTo>
                  <a:lnTo>
                    <a:pt x="504" y="62"/>
                  </a:lnTo>
                  <a:lnTo>
                    <a:pt x="504" y="60"/>
                  </a:lnTo>
                  <a:lnTo>
                    <a:pt x="504" y="58"/>
                  </a:lnTo>
                  <a:lnTo>
                    <a:pt x="502" y="54"/>
                  </a:lnTo>
                  <a:lnTo>
                    <a:pt x="500" y="54"/>
                  </a:lnTo>
                  <a:lnTo>
                    <a:pt x="498" y="54"/>
                  </a:lnTo>
                  <a:lnTo>
                    <a:pt x="496" y="54"/>
                  </a:lnTo>
                  <a:lnTo>
                    <a:pt x="494" y="56"/>
                  </a:lnTo>
                  <a:lnTo>
                    <a:pt x="492" y="58"/>
                  </a:lnTo>
                  <a:lnTo>
                    <a:pt x="490" y="58"/>
                  </a:lnTo>
                  <a:lnTo>
                    <a:pt x="484" y="60"/>
                  </a:lnTo>
                  <a:lnTo>
                    <a:pt x="482" y="60"/>
                  </a:lnTo>
                  <a:lnTo>
                    <a:pt x="468" y="58"/>
                  </a:lnTo>
                  <a:lnTo>
                    <a:pt x="466" y="58"/>
                  </a:lnTo>
                  <a:lnTo>
                    <a:pt x="464" y="58"/>
                  </a:lnTo>
                  <a:lnTo>
                    <a:pt x="464" y="56"/>
                  </a:lnTo>
                  <a:lnTo>
                    <a:pt x="462" y="54"/>
                  </a:lnTo>
                  <a:lnTo>
                    <a:pt x="462" y="32"/>
                  </a:lnTo>
                  <a:lnTo>
                    <a:pt x="464" y="30"/>
                  </a:lnTo>
                  <a:lnTo>
                    <a:pt x="460" y="26"/>
                  </a:lnTo>
                  <a:lnTo>
                    <a:pt x="452" y="26"/>
                  </a:lnTo>
                  <a:lnTo>
                    <a:pt x="450" y="26"/>
                  </a:lnTo>
                  <a:lnTo>
                    <a:pt x="440" y="28"/>
                  </a:lnTo>
                  <a:lnTo>
                    <a:pt x="434" y="34"/>
                  </a:lnTo>
                  <a:lnTo>
                    <a:pt x="428" y="36"/>
                  </a:lnTo>
                  <a:lnTo>
                    <a:pt x="424" y="40"/>
                  </a:lnTo>
                  <a:lnTo>
                    <a:pt x="422" y="40"/>
                  </a:lnTo>
                  <a:lnTo>
                    <a:pt x="420" y="40"/>
                  </a:lnTo>
                  <a:lnTo>
                    <a:pt x="408" y="40"/>
                  </a:lnTo>
                  <a:lnTo>
                    <a:pt x="388" y="40"/>
                  </a:lnTo>
                  <a:lnTo>
                    <a:pt x="386" y="42"/>
                  </a:lnTo>
                  <a:lnTo>
                    <a:pt x="378" y="46"/>
                  </a:lnTo>
                  <a:lnTo>
                    <a:pt x="372" y="46"/>
                  </a:lnTo>
                  <a:lnTo>
                    <a:pt x="370" y="46"/>
                  </a:lnTo>
                  <a:lnTo>
                    <a:pt x="368" y="46"/>
                  </a:lnTo>
                  <a:lnTo>
                    <a:pt x="366" y="46"/>
                  </a:lnTo>
                  <a:lnTo>
                    <a:pt x="364" y="48"/>
                  </a:lnTo>
                  <a:lnTo>
                    <a:pt x="354" y="56"/>
                  </a:lnTo>
                  <a:lnTo>
                    <a:pt x="350" y="58"/>
                  </a:lnTo>
                  <a:lnTo>
                    <a:pt x="344" y="62"/>
                  </a:lnTo>
                  <a:lnTo>
                    <a:pt x="340" y="64"/>
                  </a:lnTo>
                  <a:lnTo>
                    <a:pt x="334" y="70"/>
                  </a:lnTo>
                  <a:lnTo>
                    <a:pt x="332" y="70"/>
                  </a:lnTo>
                  <a:lnTo>
                    <a:pt x="332" y="72"/>
                  </a:lnTo>
                  <a:lnTo>
                    <a:pt x="332" y="74"/>
                  </a:lnTo>
                  <a:lnTo>
                    <a:pt x="328" y="80"/>
                  </a:lnTo>
                  <a:lnTo>
                    <a:pt x="326" y="80"/>
                  </a:lnTo>
                  <a:lnTo>
                    <a:pt x="322" y="76"/>
                  </a:lnTo>
                  <a:lnTo>
                    <a:pt x="320" y="76"/>
                  </a:lnTo>
                  <a:lnTo>
                    <a:pt x="312" y="78"/>
                  </a:lnTo>
                  <a:lnTo>
                    <a:pt x="308" y="78"/>
                  </a:lnTo>
                  <a:lnTo>
                    <a:pt x="302" y="76"/>
                  </a:lnTo>
                  <a:lnTo>
                    <a:pt x="302" y="74"/>
                  </a:lnTo>
                  <a:lnTo>
                    <a:pt x="300" y="72"/>
                  </a:lnTo>
                  <a:lnTo>
                    <a:pt x="298" y="70"/>
                  </a:lnTo>
                  <a:lnTo>
                    <a:pt x="294" y="70"/>
                  </a:lnTo>
                  <a:lnTo>
                    <a:pt x="292" y="70"/>
                  </a:lnTo>
                  <a:lnTo>
                    <a:pt x="288" y="70"/>
                  </a:lnTo>
                  <a:lnTo>
                    <a:pt x="288" y="72"/>
                  </a:lnTo>
                  <a:lnTo>
                    <a:pt x="286" y="74"/>
                  </a:lnTo>
                  <a:lnTo>
                    <a:pt x="284" y="76"/>
                  </a:lnTo>
                  <a:lnTo>
                    <a:pt x="278" y="76"/>
                  </a:lnTo>
                  <a:lnTo>
                    <a:pt x="272" y="76"/>
                  </a:lnTo>
                  <a:lnTo>
                    <a:pt x="270" y="76"/>
                  </a:lnTo>
                  <a:lnTo>
                    <a:pt x="268" y="76"/>
                  </a:lnTo>
                  <a:lnTo>
                    <a:pt x="264" y="76"/>
                  </a:lnTo>
                  <a:lnTo>
                    <a:pt x="262" y="74"/>
                  </a:lnTo>
                  <a:lnTo>
                    <a:pt x="262" y="72"/>
                  </a:lnTo>
                  <a:lnTo>
                    <a:pt x="260" y="72"/>
                  </a:lnTo>
                  <a:lnTo>
                    <a:pt x="260" y="68"/>
                  </a:lnTo>
                  <a:lnTo>
                    <a:pt x="244" y="52"/>
                  </a:lnTo>
                  <a:lnTo>
                    <a:pt x="242" y="50"/>
                  </a:lnTo>
                  <a:lnTo>
                    <a:pt x="240" y="48"/>
                  </a:lnTo>
                  <a:lnTo>
                    <a:pt x="240" y="46"/>
                  </a:lnTo>
                  <a:lnTo>
                    <a:pt x="240" y="44"/>
                  </a:lnTo>
                  <a:lnTo>
                    <a:pt x="236" y="42"/>
                  </a:lnTo>
                  <a:lnTo>
                    <a:pt x="226" y="36"/>
                  </a:lnTo>
                  <a:lnTo>
                    <a:pt x="220" y="34"/>
                  </a:lnTo>
                  <a:lnTo>
                    <a:pt x="200" y="32"/>
                  </a:lnTo>
                  <a:lnTo>
                    <a:pt x="198" y="32"/>
                  </a:lnTo>
                  <a:lnTo>
                    <a:pt x="190" y="34"/>
                  </a:lnTo>
                  <a:lnTo>
                    <a:pt x="188" y="36"/>
                  </a:lnTo>
                  <a:lnTo>
                    <a:pt x="184" y="40"/>
                  </a:lnTo>
                  <a:lnTo>
                    <a:pt x="184" y="42"/>
                  </a:lnTo>
                  <a:lnTo>
                    <a:pt x="184" y="44"/>
                  </a:lnTo>
                  <a:lnTo>
                    <a:pt x="182" y="46"/>
                  </a:lnTo>
                  <a:lnTo>
                    <a:pt x="180" y="46"/>
                  </a:lnTo>
                  <a:lnTo>
                    <a:pt x="180" y="44"/>
                  </a:lnTo>
                  <a:lnTo>
                    <a:pt x="184" y="38"/>
                  </a:lnTo>
                  <a:lnTo>
                    <a:pt x="184" y="36"/>
                  </a:lnTo>
                  <a:lnTo>
                    <a:pt x="190" y="32"/>
                  </a:lnTo>
                  <a:lnTo>
                    <a:pt x="192" y="30"/>
                  </a:lnTo>
                  <a:lnTo>
                    <a:pt x="192" y="28"/>
                  </a:lnTo>
                  <a:lnTo>
                    <a:pt x="190" y="28"/>
                  </a:lnTo>
                  <a:lnTo>
                    <a:pt x="188" y="28"/>
                  </a:lnTo>
                  <a:lnTo>
                    <a:pt x="182" y="34"/>
                  </a:lnTo>
                  <a:lnTo>
                    <a:pt x="174" y="40"/>
                  </a:lnTo>
                  <a:lnTo>
                    <a:pt x="172" y="44"/>
                  </a:lnTo>
                  <a:lnTo>
                    <a:pt x="168" y="52"/>
                  </a:lnTo>
                  <a:lnTo>
                    <a:pt x="166" y="52"/>
                  </a:lnTo>
                  <a:lnTo>
                    <a:pt x="166" y="54"/>
                  </a:lnTo>
                  <a:lnTo>
                    <a:pt x="164" y="52"/>
                  </a:lnTo>
                  <a:lnTo>
                    <a:pt x="164" y="44"/>
                  </a:lnTo>
                  <a:lnTo>
                    <a:pt x="164" y="40"/>
                  </a:lnTo>
                  <a:lnTo>
                    <a:pt x="166" y="32"/>
                  </a:lnTo>
                  <a:lnTo>
                    <a:pt x="166" y="30"/>
                  </a:lnTo>
                  <a:lnTo>
                    <a:pt x="166" y="28"/>
                  </a:lnTo>
                  <a:lnTo>
                    <a:pt x="164" y="26"/>
                  </a:lnTo>
                  <a:lnTo>
                    <a:pt x="162" y="22"/>
                  </a:lnTo>
                  <a:lnTo>
                    <a:pt x="160" y="22"/>
                  </a:lnTo>
                  <a:lnTo>
                    <a:pt x="158" y="22"/>
                  </a:lnTo>
                  <a:lnTo>
                    <a:pt x="160" y="18"/>
                  </a:lnTo>
                  <a:lnTo>
                    <a:pt x="160" y="16"/>
                  </a:lnTo>
                  <a:lnTo>
                    <a:pt x="158" y="14"/>
                  </a:lnTo>
                  <a:lnTo>
                    <a:pt x="152" y="12"/>
                  </a:lnTo>
                  <a:lnTo>
                    <a:pt x="148" y="12"/>
                  </a:lnTo>
                  <a:lnTo>
                    <a:pt x="148" y="10"/>
                  </a:lnTo>
                  <a:lnTo>
                    <a:pt x="148" y="6"/>
                  </a:lnTo>
                  <a:lnTo>
                    <a:pt x="148" y="4"/>
                  </a:lnTo>
                  <a:lnTo>
                    <a:pt x="148" y="2"/>
                  </a:lnTo>
                  <a:lnTo>
                    <a:pt x="146" y="0"/>
                  </a:lnTo>
                  <a:lnTo>
                    <a:pt x="144" y="0"/>
                  </a:lnTo>
                  <a:lnTo>
                    <a:pt x="142" y="2"/>
                  </a:lnTo>
                  <a:lnTo>
                    <a:pt x="142" y="4"/>
                  </a:lnTo>
                  <a:lnTo>
                    <a:pt x="128" y="16"/>
                  </a:lnTo>
                  <a:lnTo>
                    <a:pt x="126" y="16"/>
                  </a:lnTo>
                  <a:lnTo>
                    <a:pt x="126" y="18"/>
                  </a:lnTo>
                  <a:lnTo>
                    <a:pt x="124" y="24"/>
                  </a:lnTo>
                  <a:lnTo>
                    <a:pt x="122" y="26"/>
                  </a:lnTo>
                  <a:lnTo>
                    <a:pt x="122" y="28"/>
                  </a:lnTo>
                  <a:lnTo>
                    <a:pt x="120" y="28"/>
                  </a:lnTo>
                  <a:lnTo>
                    <a:pt x="118" y="28"/>
                  </a:lnTo>
                  <a:lnTo>
                    <a:pt x="112" y="32"/>
                  </a:lnTo>
                  <a:lnTo>
                    <a:pt x="98" y="40"/>
                  </a:lnTo>
                  <a:lnTo>
                    <a:pt x="94" y="44"/>
                  </a:lnTo>
                  <a:lnTo>
                    <a:pt x="92" y="46"/>
                  </a:lnTo>
                  <a:lnTo>
                    <a:pt x="88" y="48"/>
                  </a:lnTo>
                  <a:lnTo>
                    <a:pt x="84" y="50"/>
                  </a:lnTo>
                  <a:lnTo>
                    <a:pt x="66" y="54"/>
                  </a:lnTo>
                  <a:lnTo>
                    <a:pt x="64" y="52"/>
                  </a:lnTo>
                  <a:lnTo>
                    <a:pt x="62" y="52"/>
                  </a:lnTo>
                  <a:lnTo>
                    <a:pt x="56" y="54"/>
                  </a:lnTo>
                  <a:lnTo>
                    <a:pt x="54" y="54"/>
                  </a:lnTo>
                  <a:lnTo>
                    <a:pt x="50" y="54"/>
                  </a:lnTo>
                  <a:lnTo>
                    <a:pt x="48" y="56"/>
                  </a:lnTo>
                  <a:lnTo>
                    <a:pt x="44" y="60"/>
                  </a:lnTo>
                  <a:lnTo>
                    <a:pt x="42" y="64"/>
                  </a:lnTo>
                  <a:lnTo>
                    <a:pt x="40" y="66"/>
                  </a:lnTo>
                  <a:lnTo>
                    <a:pt x="38" y="68"/>
                  </a:lnTo>
                  <a:lnTo>
                    <a:pt x="36" y="70"/>
                  </a:lnTo>
                  <a:lnTo>
                    <a:pt x="32" y="74"/>
                  </a:lnTo>
                  <a:lnTo>
                    <a:pt x="30" y="74"/>
                  </a:lnTo>
                  <a:lnTo>
                    <a:pt x="24" y="76"/>
                  </a:lnTo>
                  <a:lnTo>
                    <a:pt x="14" y="80"/>
                  </a:lnTo>
                  <a:lnTo>
                    <a:pt x="0" y="88"/>
                  </a:lnTo>
                  <a:lnTo>
                    <a:pt x="2" y="90"/>
                  </a:lnTo>
                  <a:lnTo>
                    <a:pt x="8" y="92"/>
                  </a:lnTo>
                  <a:lnTo>
                    <a:pt x="16" y="94"/>
                  </a:lnTo>
                  <a:lnTo>
                    <a:pt x="18" y="96"/>
                  </a:lnTo>
                  <a:lnTo>
                    <a:pt x="20" y="100"/>
                  </a:lnTo>
                  <a:lnTo>
                    <a:pt x="26" y="110"/>
                  </a:lnTo>
                  <a:lnTo>
                    <a:pt x="36" y="116"/>
                  </a:lnTo>
                  <a:lnTo>
                    <a:pt x="52" y="118"/>
                  </a:lnTo>
                  <a:lnTo>
                    <a:pt x="56" y="118"/>
                  </a:lnTo>
                  <a:lnTo>
                    <a:pt x="86" y="126"/>
                  </a:lnTo>
                  <a:lnTo>
                    <a:pt x="104" y="128"/>
                  </a:lnTo>
                  <a:lnTo>
                    <a:pt x="110" y="130"/>
                  </a:lnTo>
                  <a:lnTo>
                    <a:pt x="116" y="132"/>
                  </a:lnTo>
                  <a:lnTo>
                    <a:pt x="120" y="132"/>
                  </a:lnTo>
                  <a:lnTo>
                    <a:pt x="142" y="142"/>
                  </a:lnTo>
                  <a:lnTo>
                    <a:pt x="158" y="144"/>
                  </a:lnTo>
                  <a:lnTo>
                    <a:pt x="160" y="144"/>
                  </a:lnTo>
                  <a:lnTo>
                    <a:pt x="166" y="142"/>
                  </a:lnTo>
                  <a:lnTo>
                    <a:pt x="168" y="142"/>
                  </a:lnTo>
                  <a:lnTo>
                    <a:pt x="200" y="146"/>
                  </a:lnTo>
                  <a:lnTo>
                    <a:pt x="206" y="150"/>
                  </a:lnTo>
                  <a:lnTo>
                    <a:pt x="208" y="156"/>
                  </a:lnTo>
                  <a:lnTo>
                    <a:pt x="206" y="162"/>
                  </a:lnTo>
                  <a:lnTo>
                    <a:pt x="206" y="164"/>
                  </a:lnTo>
                  <a:lnTo>
                    <a:pt x="208" y="166"/>
                  </a:lnTo>
                  <a:lnTo>
                    <a:pt x="212" y="166"/>
                  </a:lnTo>
                  <a:lnTo>
                    <a:pt x="220" y="168"/>
                  </a:lnTo>
                  <a:lnTo>
                    <a:pt x="226" y="168"/>
                  </a:lnTo>
                  <a:lnTo>
                    <a:pt x="232" y="174"/>
                  </a:lnTo>
                  <a:lnTo>
                    <a:pt x="236" y="176"/>
                  </a:lnTo>
                  <a:lnTo>
                    <a:pt x="236" y="198"/>
                  </a:lnTo>
                  <a:lnTo>
                    <a:pt x="236" y="200"/>
                  </a:lnTo>
                  <a:lnTo>
                    <a:pt x="236" y="202"/>
                  </a:lnTo>
                  <a:lnTo>
                    <a:pt x="232" y="204"/>
                  </a:lnTo>
                  <a:lnTo>
                    <a:pt x="232" y="214"/>
                  </a:lnTo>
                  <a:lnTo>
                    <a:pt x="242" y="214"/>
                  </a:lnTo>
                  <a:lnTo>
                    <a:pt x="244" y="214"/>
                  </a:lnTo>
                  <a:lnTo>
                    <a:pt x="248" y="222"/>
                  </a:lnTo>
                  <a:lnTo>
                    <a:pt x="248" y="224"/>
                  </a:lnTo>
                  <a:lnTo>
                    <a:pt x="248" y="228"/>
                  </a:lnTo>
                  <a:lnTo>
                    <a:pt x="248" y="234"/>
                  </a:lnTo>
                  <a:lnTo>
                    <a:pt x="254" y="240"/>
                  </a:lnTo>
                  <a:lnTo>
                    <a:pt x="258" y="242"/>
                  </a:lnTo>
                  <a:lnTo>
                    <a:pt x="258" y="236"/>
                  </a:lnTo>
                  <a:lnTo>
                    <a:pt x="260" y="234"/>
                  </a:lnTo>
                  <a:lnTo>
                    <a:pt x="262" y="234"/>
                  </a:lnTo>
                  <a:lnTo>
                    <a:pt x="262" y="232"/>
                  </a:lnTo>
                  <a:lnTo>
                    <a:pt x="266" y="228"/>
                  </a:lnTo>
                  <a:lnTo>
                    <a:pt x="270" y="220"/>
                  </a:lnTo>
                  <a:lnTo>
                    <a:pt x="280" y="204"/>
                  </a:lnTo>
                  <a:lnTo>
                    <a:pt x="280" y="202"/>
                  </a:lnTo>
                  <a:lnTo>
                    <a:pt x="290" y="174"/>
                  </a:lnTo>
                  <a:lnTo>
                    <a:pt x="302" y="146"/>
                  </a:lnTo>
                  <a:lnTo>
                    <a:pt x="304" y="144"/>
                  </a:lnTo>
                  <a:lnTo>
                    <a:pt x="304" y="142"/>
                  </a:lnTo>
                  <a:lnTo>
                    <a:pt x="306" y="142"/>
                  </a:lnTo>
                  <a:lnTo>
                    <a:pt x="306" y="144"/>
                  </a:lnTo>
                  <a:lnTo>
                    <a:pt x="306" y="146"/>
                  </a:lnTo>
                  <a:lnTo>
                    <a:pt x="306" y="148"/>
                  </a:lnTo>
                  <a:lnTo>
                    <a:pt x="304" y="150"/>
                  </a:lnTo>
                  <a:lnTo>
                    <a:pt x="304" y="152"/>
                  </a:lnTo>
                  <a:lnTo>
                    <a:pt x="304" y="154"/>
                  </a:lnTo>
                  <a:lnTo>
                    <a:pt x="304" y="156"/>
                  </a:lnTo>
                  <a:lnTo>
                    <a:pt x="310" y="168"/>
                  </a:lnTo>
                  <a:lnTo>
                    <a:pt x="318" y="164"/>
                  </a:lnTo>
                  <a:lnTo>
                    <a:pt x="318" y="162"/>
                  </a:lnTo>
                  <a:lnTo>
                    <a:pt x="320" y="156"/>
                  </a:lnTo>
                  <a:lnTo>
                    <a:pt x="328" y="148"/>
                  </a:lnTo>
                  <a:lnTo>
                    <a:pt x="340" y="142"/>
                  </a:lnTo>
                  <a:lnTo>
                    <a:pt x="342" y="142"/>
                  </a:lnTo>
                  <a:lnTo>
                    <a:pt x="344" y="144"/>
                  </a:lnTo>
                  <a:lnTo>
                    <a:pt x="344" y="146"/>
                  </a:lnTo>
                  <a:lnTo>
                    <a:pt x="344" y="148"/>
                  </a:lnTo>
                  <a:lnTo>
                    <a:pt x="344" y="150"/>
                  </a:lnTo>
                  <a:lnTo>
                    <a:pt x="342" y="154"/>
                  </a:lnTo>
                  <a:lnTo>
                    <a:pt x="340" y="156"/>
                  </a:lnTo>
                  <a:lnTo>
                    <a:pt x="338" y="156"/>
                  </a:lnTo>
                  <a:lnTo>
                    <a:pt x="336" y="156"/>
                  </a:lnTo>
                  <a:lnTo>
                    <a:pt x="330" y="168"/>
                  </a:lnTo>
                  <a:lnTo>
                    <a:pt x="332" y="170"/>
                  </a:lnTo>
                  <a:lnTo>
                    <a:pt x="332" y="174"/>
                  </a:lnTo>
                  <a:lnTo>
                    <a:pt x="334" y="174"/>
                  </a:lnTo>
                  <a:lnTo>
                    <a:pt x="338" y="176"/>
                  </a:lnTo>
                  <a:lnTo>
                    <a:pt x="340" y="176"/>
                  </a:lnTo>
                  <a:lnTo>
                    <a:pt x="340" y="174"/>
                  </a:lnTo>
                  <a:lnTo>
                    <a:pt x="340" y="172"/>
                  </a:lnTo>
                  <a:lnTo>
                    <a:pt x="338" y="170"/>
                  </a:lnTo>
                  <a:lnTo>
                    <a:pt x="340" y="168"/>
                  </a:lnTo>
                  <a:lnTo>
                    <a:pt x="342" y="164"/>
                  </a:lnTo>
                  <a:lnTo>
                    <a:pt x="342" y="162"/>
                  </a:lnTo>
                  <a:lnTo>
                    <a:pt x="346" y="158"/>
                  </a:lnTo>
                  <a:lnTo>
                    <a:pt x="346" y="156"/>
                  </a:lnTo>
                  <a:lnTo>
                    <a:pt x="354" y="152"/>
                  </a:lnTo>
                  <a:lnTo>
                    <a:pt x="360" y="150"/>
                  </a:lnTo>
                  <a:lnTo>
                    <a:pt x="360" y="148"/>
                  </a:lnTo>
                  <a:lnTo>
                    <a:pt x="360" y="144"/>
                  </a:lnTo>
                  <a:lnTo>
                    <a:pt x="362" y="140"/>
                  </a:lnTo>
                  <a:lnTo>
                    <a:pt x="364" y="136"/>
                  </a:lnTo>
                  <a:lnTo>
                    <a:pt x="364" y="134"/>
                  </a:lnTo>
                  <a:lnTo>
                    <a:pt x="368" y="132"/>
                  </a:lnTo>
                  <a:lnTo>
                    <a:pt x="372" y="130"/>
                  </a:lnTo>
                  <a:lnTo>
                    <a:pt x="380" y="130"/>
                  </a:lnTo>
                  <a:lnTo>
                    <a:pt x="400" y="126"/>
                  </a:lnTo>
                  <a:lnTo>
                    <a:pt x="410" y="126"/>
                  </a:lnTo>
                  <a:lnTo>
                    <a:pt x="414" y="126"/>
                  </a:lnTo>
                  <a:lnTo>
                    <a:pt x="416" y="126"/>
                  </a:lnTo>
                  <a:lnTo>
                    <a:pt x="418" y="124"/>
                  </a:lnTo>
                  <a:lnTo>
                    <a:pt x="420" y="122"/>
                  </a:lnTo>
                  <a:lnTo>
                    <a:pt x="420" y="120"/>
                  </a:lnTo>
                  <a:lnTo>
                    <a:pt x="422" y="118"/>
                  </a:lnTo>
                  <a:lnTo>
                    <a:pt x="422" y="114"/>
                  </a:lnTo>
                  <a:lnTo>
                    <a:pt x="426" y="110"/>
                  </a:lnTo>
                  <a:lnTo>
                    <a:pt x="428" y="108"/>
                  </a:lnTo>
                  <a:lnTo>
                    <a:pt x="440" y="106"/>
                  </a:lnTo>
                  <a:lnTo>
                    <a:pt x="446" y="106"/>
                  </a:lnTo>
                  <a:lnTo>
                    <a:pt x="460" y="108"/>
                  </a:lnTo>
                  <a:lnTo>
                    <a:pt x="460" y="110"/>
                  </a:lnTo>
                  <a:lnTo>
                    <a:pt x="474" y="112"/>
                  </a:lnTo>
                  <a:lnTo>
                    <a:pt x="476" y="114"/>
                  </a:lnTo>
                  <a:lnTo>
                    <a:pt x="482" y="120"/>
                  </a:lnTo>
                  <a:lnTo>
                    <a:pt x="484" y="122"/>
                  </a:lnTo>
                  <a:lnTo>
                    <a:pt x="490" y="126"/>
                  </a:lnTo>
                  <a:lnTo>
                    <a:pt x="498" y="130"/>
                  </a:lnTo>
                  <a:lnTo>
                    <a:pt x="502" y="126"/>
                  </a:lnTo>
                  <a:lnTo>
                    <a:pt x="500" y="122"/>
                  </a:lnTo>
                  <a:lnTo>
                    <a:pt x="500" y="116"/>
                  </a:lnTo>
                  <a:lnTo>
                    <a:pt x="502" y="108"/>
                  </a:lnTo>
                  <a:lnTo>
                    <a:pt x="504" y="106"/>
                  </a:lnTo>
                  <a:lnTo>
                    <a:pt x="512" y="106"/>
                  </a:lnTo>
                  <a:lnTo>
                    <a:pt x="514" y="106"/>
                  </a:lnTo>
                  <a:lnTo>
                    <a:pt x="522" y="108"/>
                  </a:lnTo>
                  <a:lnTo>
                    <a:pt x="562" y="110"/>
                  </a:lnTo>
                  <a:lnTo>
                    <a:pt x="570" y="106"/>
                  </a:lnTo>
                  <a:lnTo>
                    <a:pt x="572" y="104"/>
                  </a:lnTo>
                  <a:lnTo>
                    <a:pt x="570" y="102"/>
                  </a:lnTo>
                  <a:lnTo>
                    <a:pt x="566" y="100"/>
                  </a:lnTo>
                  <a:lnTo>
                    <a:pt x="564" y="100"/>
                  </a:lnTo>
                  <a:lnTo>
                    <a:pt x="562" y="100"/>
                  </a:lnTo>
                  <a:lnTo>
                    <a:pt x="558" y="98"/>
                  </a:lnTo>
                  <a:lnTo>
                    <a:pt x="556" y="94"/>
                  </a:lnTo>
                  <a:lnTo>
                    <a:pt x="542" y="76"/>
                  </a:lnTo>
                  <a:lnTo>
                    <a:pt x="536" y="66"/>
                  </a:lnTo>
                  <a:lnTo>
                    <a:pt x="536" y="62"/>
                  </a:lnTo>
                  <a:lnTo>
                    <a:pt x="532" y="56"/>
                  </a:lnTo>
                  <a:lnTo>
                    <a:pt x="528" y="52"/>
                  </a:lnTo>
                  <a:lnTo>
                    <a:pt x="526" y="52"/>
                  </a:lnTo>
                  <a:lnTo>
                    <a:pt x="524" y="50"/>
                  </a:lnTo>
                  <a:lnTo>
                    <a:pt x="522" y="50"/>
                  </a:lnTo>
                  <a:lnTo>
                    <a:pt x="518" y="50"/>
                  </a:lnTo>
                  <a:lnTo>
                    <a:pt x="516" y="52"/>
                  </a:lnTo>
                  <a:lnTo>
                    <a:pt x="514" y="56"/>
                  </a:lnTo>
                  <a:lnTo>
                    <a:pt x="512" y="58"/>
                  </a:lnTo>
                  <a:lnTo>
                    <a:pt x="510" y="60"/>
                  </a:lnTo>
                  <a:lnTo>
                    <a:pt x="506" y="6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271" name="Freeform 478"/>
          <p:cNvSpPr>
            <a:spLocks/>
          </p:cNvSpPr>
          <p:nvPr/>
        </p:nvSpPr>
        <p:spPr bwMode="auto">
          <a:xfrm>
            <a:off x="6723063" y="2333625"/>
            <a:ext cx="917575" cy="558800"/>
          </a:xfrm>
          <a:custGeom>
            <a:avLst/>
            <a:gdLst>
              <a:gd name="T0" fmla="*/ 538 w 578"/>
              <a:gd name="T1" fmla="*/ 54 h 352"/>
              <a:gd name="T2" fmla="*/ 516 w 578"/>
              <a:gd name="T3" fmla="*/ 52 h 352"/>
              <a:gd name="T4" fmla="*/ 512 w 578"/>
              <a:gd name="T5" fmla="*/ 46 h 352"/>
              <a:gd name="T6" fmla="*/ 506 w 578"/>
              <a:gd name="T7" fmla="*/ 36 h 352"/>
              <a:gd name="T8" fmla="*/ 502 w 578"/>
              <a:gd name="T9" fmla="*/ 20 h 352"/>
              <a:gd name="T10" fmla="*/ 494 w 578"/>
              <a:gd name="T11" fmla="*/ 12 h 352"/>
              <a:gd name="T12" fmla="*/ 478 w 578"/>
              <a:gd name="T13" fmla="*/ 4 h 352"/>
              <a:gd name="T14" fmla="*/ 468 w 578"/>
              <a:gd name="T15" fmla="*/ 0 h 352"/>
              <a:gd name="T16" fmla="*/ 402 w 578"/>
              <a:gd name="T17" fmla="*/ 16 h 352"/>
              <a:gd name="T18" fmla="*/ 374 w 578"/>
              <a:gd name="T19" fmla="*/ 20 h 352"/>
              <a:gd name="T20" fmla="*/ 334 w 578"/>
              <a:gd name="T21" fmla="*/ 30 h 352"/>
              <a:gd name="T22" fmla="*/ 326 w 578"/>
              <a:gd name="T23" fmla="*/ 30 h 352"/>
              <a:gd name="T24" fmla="*/ 312 w 578"/>
              <a:gd name="T25" fmla="*/ 34 h 352"/>
              <a:gd name="T26" fmla="*/ 294 w 578"/>
              <a:gd name="T27" fmla="*/ 36 h 352"/>
              <a:gd name="T28" fmla="*/ 284 w 578"/>
              <a:gd name="T29" fmla="*/ 40 h 352"/>
              <a:gd name="T30" fmla="*/ 262 w 578"/>
              <a:gd name="T31" fmla="*/ 42 h 352"/>
              <a:gd name="T32" fmla="*/ 244 w 578"/>
              <a:gd name="T33" fmla="*/ 46 h 352"/>
              <a:gd name="T34" fmla="*/ 206 w 578"/>
              <a:gd name="T35" fmla="*/ 54 h 352"/>
              <a:gd name="T36" fmla="*/ 142 w 578"/>
              <a:gd name="T37" fmla="*/ 66 h 352"/>
              <a:gd name="T38" fmla="*/ 106 w 578"/>
              <a:gd name="T39" fmla="*/ 72 h 352"/>
              <a:gd name="T40" fmla="*/ 86 w 578"/>
              <a:gd name="T41" fmla="*/ 76 h 352"/>
              <a:gd name="T42" fmla="*/ 62 w 578"/>
              <a:gd name="T43" fmla="*/ 48 h 352"/>
              <a:gd name="T44" fmla="*/ 52 w 578"/>
              <a:gd name="T45" fmla="*/ 54 h 352"/>
              <a:gd name="T46" fmla="*/ 32 w 578"/>
              <a:gd name="T47" fmla="*/ 70 h 352"/>
              <a:gd name="T48" fmla="*/ 10 w 578"/>
              <a:gd name="T49" fmla="*/ 86 h 352"/>
              <a:gd name="T50" fmla="*/ 20 w 578"/>
              <a:gd name="T51" fmla="*/ 210 h 352"/>
              <a:gd name="T52" fmla="*/ 46 w 578"/>
              <a:gd name="T53" fmla="*/ 352 h 352"/>
              <a:gd name="T54" fmla="*/ 70 w 578"/>
              <a:gd name="T55" fmla="*/ 348 h 352"/>
              <a:gd name="T56" fmla="*/ 90 w 578"/>
              <a:gd name="T57" fmla="*/ 344 h 352"/>
              <a:gd name="T58" fmla="*/ 262 w 578"/>
              <a:gd name="T59" fmla="*/ 314 h 352"/>
              <a:gd name="T60" fmla="*/ 494 w 578"/>
              <a:gd name="T61" fmla="*/ 268 h 352"/>
              <a:gd name="T62" fmla="*/ 494 w 578"/>
              <a:gd name="T63" fmla="*/ 262 h 352"/>
              <a:gd name="T64" fmla="*/ 496 w 578"/>
              <a:gd name="T65" fmla="*/ 258 h 352"/>
              <a:gd name="T66" fmla="*/ 500 w 578"/>
              <a:gd name="T67" fmla="*/ 252 h 352"/>
              <a:gd name="T68" fmla="*/ 504 w 578"/>
              <a:gd name="T69" fmla="*/ 250 h 352"/>
              <a:gd name="T70" fmla="*/ 510 w 578"/>
              <a:gd name="T71" fmla="*/ 248 h 352"/>
              <a:gd name="T72" fmla="*/ 516 w 578"/>
              <a:gd name="T73" fmla="*/ 248 h 352"/>
              <a:gd name="T74" fmla="*/ 524 w 578"/>
              <a:gd name="T75" fmla="*/ 250 h 352"/>
              <a:gd name="T76" fmla="*/ 528 w 578"/>
              <a:gd name="T77" fmla="*/ 246 h 352"/>
              <a:gd name="T78" fmla="*/ 540 w 578"/>
              <a:gd name="T79" fmla="*/ 240 h 352"/>
              <a:gd name="T80" fmla="*/ 546 w 578"/>
              <a:gd name="T81" fmla="*/ 230 h 352"/>
              <a:gd name="T82" fmla="*/ 548 w 578"/>
              <a:gd name="T83" fmla="*/ 226 h 352"/>
              <a:gd name="T84" fmla="*/ 554 w 578"/>
              <a:gd name="T85" fmla="*/ 220 h 352"/>
              <a:gd name="T86" fmla="*/ 558 w 578"/>
              <a:gd name="T87" fmla="*/ 216 h 352"/>
              <a:gd name="T88" fmla="*/ 578 w 578"/>
              <a:gd name="T89" fmla="*/ 196 h 352"/>
              <a:gd name="T90" fmla="*/ 560 w 578"/>
              <a:gd name="T91" fmla="*/ 184 h 352"/>
              <a:gd name="T92" fmla="*/ 538 w 578"/>
              <a:gd name="T93" fmla="*/ 164 h 352"/>
              <a:gd name="T94" fmla="*/ 522 w 578"/>
              <a:gd name="T95" fmla="*/ 150 h 352"/>
              <a:gd name="T96" fmla="*/ 520 w 578"/>
              <a:gd name="T97" fmla="*/ 138 h 352"/>
              <a:gd name="T98" fmla="*/ 526 w 578"/>
              <a:gd name="T99" fmla="*/ 134 h 352"/>
              <a:gd name="T100" fmla="*/ 528 w 578"/>
              <a:gd name="T101" fmla="*/ 122 h 352"/>
              <a:gd name="T102" fmla="*/ 520 w 578"/>
              <a:gd name="T103" fmla="*/ 116 h 352"/>
              <a:gd name="T104" fmla="*/ 520 w 578"/>
              <a:gd name="T105" fmla="*/ 108 h 352"/>
              <a:gd name="T106" fmla="*/ 526 w 578"/>
              <a:gd name="T107" fmla="*/ 104 h 352"/>
              <a:gd name="T108" fmla="*/ 536 w 578"/>
              <a:gd name="T109" fmla="*/ 84 h 352"/>
              <a:gd name="T110" fmla="*/ 536 w 578"/>
              <a:gd name="T111" fmla="*/ 78 h 352"/>
              <a:gd name="T112" fmla="*/ 540 w 578"/>
              <a:gd name="T113" fmla="*/ 66 h 352"/>
              <a:gd name="T114" fmla="*/ 546 w 578"/>
              <a:gd name="T115" fmla="*/ 60 h 352"/>
              <a:gd name="T116" fmla="*/ 540 w 578"/>
              <a:gd name="T117" fmla="*/ 5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8" h="352">
                <a:moveTo>
                  <a:pt x="540" y="54"/>
                </a:moveTo>
                <a:lnTo>
                  <a:pt x="538" y="54"/>
                </a:lnTo>
                <a:lnTo>
                  <a:pt x="526" y="54"/>
                </a:lnTo>
                <a:lnTo>
                  <a:pt x="516" y="52"/>
                </a:lnTo>
                <a:lnTo>
                  <a:pt x="514" y="48"/>
                </a:lnTo>
                <a:lnTo>
                  <a:pt x="512" y="46"/>
                </a:lnTo>
                <a:lnTo>
                  <a:pt x="506" y="38"/>
                </a:lnTo>
                <a:lnTo>
                  <a:pt x="506" y="36"/>
                </a:lnTo>
                <a:lnTo>
                  <a:pt x="504" y="24"/>
                </a:lnTo>
                <a:lnTo>
                  <a:pt x="502" y="20"/>
                </a:lnTo>
                <a:lnTo>
                  <a:pt x="498" y="16"/>
                </a:lnTo>
                <a:lnTo>
                  <a:pt x="494" y="12"/>
                </a:lnTo>
                <a:lnTo>
                  <a:pt x="488" y="12"/>
                </a:lnTo>
                <a:lnTo>
                  <a:pt x="478" y="4"/>
                </a:lnTo>
                <a:lnTo>
                  <a:pt x="470" y="0"/>
                </a:lnTo>
                <a:lnTo>
                  <a:pt x="468" y="0"/>
                </a:lnTo>
                <a:lnTo>
                  <a:pt x="434" y="8"/>
                </a:lnTo>
                <a:lnTo>
                  <a:pt x="402" y="16"/>
                </a:lnTo>
                <a:lnTo>
                  <a:pt x="382" y="20"/>
                </a:lnTo>
                <a:lnTo>
                  <a:pt x="374" y="20"/>
                </a:lnTo>
                <a:lnTo>
                  <a:pt x="366" y="22"/>
                </a:lnTo>
                <a:lnTo>
                  <a:pt x="334" y="30"/>
                </a:lnTo>
                <a:lnTo>
                  <a:pt x="330" y="30"/>
                </a:lnTo>
                <a:lnTo>
                  <a:pt x="326" y="30"/>
                </a:lnTo>
                <a:lnTo>
                  <a:pt x="316" y="32"/>
                </a:lnTo>
                <a:lnTo>
                  <a:pt x="312" y="34"/>
                </a:lnTo>
                <a:lnTo>
                  <a:pt x="306" y="34"/>
                </a:lnTo>
                <a:lnTo>
                  <a:pt x="294" y="36"/>
                </a:lnTo>
                <a:lnTo>
                  <a:pt x="290" y="38"/>
                </a:lnTo>
                <a:lnTo>
                  <a:pt x="284" y="40"/>
                </a:lnTo>
                <a:lnTo>
                  <a:pt x="270" y="42"/>
                </a:lnTo>
                <a:lnTo>
                  <a:pt x="262" y="42"/>
                </a:lnTo>
                <a:lnTo>
                  <a:pt x="254" y="44"/>
                </a:lnTo>
                <a:lnTo>
                  <a:pt x="244" y="46"/>
                </a:lnTo>
                <a:lnTo>
                  <a:pt x="236" y="48"/>
                </a:lnTo>
                <a:lnTo>
                  <a:pt x="206" y="54"/>
                </a:lnTo>
                <a:lnTo>
                  <a:pt x="190" y="56"/>
                </a:lnTo>
                <a:lnTo>
                  <a:pt x="142" y="66"/>
                </a:lnTo>
                <a:lnTo>
                  <a:pt x="120" y="70"/>
                </a:lnTo>
                <a:lnTo>
                  <a:pt x="106" y="72"/>
                </a:lnTo>
                <a:lnTo>
                  <a:pt x="96" y="74"/>
                </a:lnTo>
                <a:lnTo>
                  <a:pt x="86" y="76"/>
                </a:lnTo>
                <a:lnTo>
                  <a:pt x="68" y="78"/>
                </a:lnTo>
                <a:lnTo>
                  <a:pt x="62" y="48"/>
                </a:lnTo>
                <a:lnTo>
                  <a:pt x="56" y="52"/>
                </a:lnTo>
                <a:lnTo>
                  <a:pt x="52" y="54"/>
                </a:lnTo>
                <a:lnTo>
                  <a:pt x="50" y="56"/>
                </a:lnTo>
                <a:lnTo>
                  <a:pt x="32" y="70"/>
                </a:lnTo>
                <a:lnTo>
                  <a:pt x="18" y="80"/>
                </a:lnTo>
                <a:lnTo>
                  <a:pt x="10" y="86"/>
                </a:lnTo>
                <a:lnTo>
                  <a:pt x="0" y="92"/>
                </a:lnTo>
                <a:lnTo>
                  <a:pt x="20" y="210"/>
                </a:lnTo>
                <a:lnTo>
                  <a:pt x="28" y="246"/>
                </a:lnTo>
                <a:lnTo>
                  <a:pt x="46" y="352"/>
                </a:lnTo>
                <a:lnTo>
                  <a:pt x="54" y="350"/>
                </a:lnTo>
                <a:lnTo>
                  <a:pt x="70" y="348"/>
                </a:lnTo>
                <a:lnTo>
                  <a:pt x="80" y="346"/>
                </a:lnTo>
                <a:lnTo>
                  <a:pt x="90" y="344"/>
                </a:lnTo>
                <a:lnTo>
                  <a:pt x="146" y="336"/>
                </a:lnTo>
                <a:lnTo>
                  <a:pt x="262" y="314"/>
                </a:lnTo>
                <a:lnTo>
                  <a:pt x="378" y="292"/>
                </a:lnTo>
                <a:lnTo>
                  <a:pt x="494" y="268"/>
                </a:lnTo>
                <a:lnTo>
                  <a:pt x="494" y="266"/>
                </a:lnTo>
                <a:lnTo>
                  <a:pt x="494" y="262"/>
                </a:lnTo>
                <a:lnTo>
                  <a:pt x="496" y="260"/>
                </a:lnTo>
                <a:lnTo>
                  <a:pt x="496" y="258"/>
                </a:lnTo>
                <a:lnTo>
                  <a:pt x="498" y="254"/>
                </a:lnTo>
                <a:lnTo>
                  <a:pt x="500" y="252"/>
                </a:lnTo>
                <a:lnTo>
                  <a:pt x="502" y="252"/>
                </a:lnTo>
                <a:lnTo>
                  <a:pt x="504" y="250"/>
                </a:lnTo>
                <a:lnTo>
                  <a:pt x="508" y="250"/>
                </a:lnTo>
                <a:lnTo>
                  <a:pt x="510" y="248"/>
                </a:lnTo>
                <a:lnTo>
                  <a:pt x="514" y="248"/>
                </a:lnTo>
                <a:lnTo>
                  <a:pt x="516" y="248"/>
                </a:lnTo>
                <a:lnTo>
                  <a:pt x="520" y="248"/>
                </a:lnTo>
                <a:lnTo>
                  <a:pt x="524" y="250"/>
                </a:lnTo>
                <a:lnTo>
                  <a:pt x="526" y="250"/>
                </a:lnTo>
                <a:lnTo>
                  <a:pt x="528" y="246"/>
                </a:lnTo>
                <a:lnTo>
                  <a:pt x="534" y="242"/>
                </a:lnTo>
                <a:lnTo>
                  <a:pt x="540" y="240"/>
                </a:lnTo>
                <a:lnTo>
                  <a:pt x="544" y="236"/>
                </a:lnTo>
                <a:lnTo>
                  <a:pt x="546" y="230"/>
                </a:lnTo>
                <a:lnTo>
                  <a:pt x="546" y="228"/>
                </a:lnTo>
                <a:lnTo>
                  <a:pt x="548" y="226"/>
                </a:lnTo>
                <a:lnTo>
                  <a:pt x="552" y="222"/>
                </a:lnTo>
                <a:lnTo>
                  <a:pt x="554" y="220"/>
                </a:lnTo>
                <a:lnTo>
                  <a:pt x="556" y="220"/>
                </a:lnTo>
                <a:lnTo>
                  <a:pt x="558" y="216"/>
                </a:lnTo>
                <a:lnTo>
                  <a:pt x="578" y="200"/>
                </a:lnTo>
                <a:lnTo>
                  <a:pt x="578" y="196"/>
                </a:lnTo>
                <a:lnTo>
                  <a:pt x="572" y="192"/>
                </a:lnTo>
                <a:lnTo>
                  <a:pt x="560" y="184"/>
                </a:lnTo>
                <a:lnTo>
                  <a:pt x="546" y="174"/>
                </a:lnTo>
                <a:lnTo>
                  <a:pt x="538" y="164"/>
                </a:lnTo>
                <a:lnTo>
                  <a:pt x="524" y="160"/>
                </a:lnTo>
                <a:lnTo>
                  <a:pt x="522" y="150"/>
                </a:lnTo>
                <a:lnTo>
                  <a:pt x="520" y="146"/>
                </a:lnTo>
                <a:lnTo>
                  <a:pt x="520" y="138"/>
                </a:lnTo>
                <a:lnTo>
                  <a:pt x="522" y="136"/>
                </a:lnTo>
                <a:lnTo>
                  <a:pt x="526" y="134"/>
                </a:lnTo>
                <a:lnTo>
                  <a:pt x="528" y="126"/>
                </a:lnTo>
                <a:lnTo>
                  <a:pt x="528" y="122"/>
                </a:lnTo>
                <a:lnTo>
                  <a:pt x="524" y="118"/>
                </a:lnTo>
                <a:lnTo>
                  <a:pt x="520" y="116"/>
                </a:lnTo>
                <a:lnTo>
                  <a:pt x="518" y="112"/>
                </a:lnTo>
                <a:lnTo>
                  <a:pt x="520" y="108"/>
                </a:lnTo>
                <a:lnTo>
                  <a:pt x="522" y="108"/>
                </a:lnTo>
                <a:lnTo>
                  <a:pt x="526" y="104"/>
                </a:lnTo>
                <a:lnTo>
                  <a:pt x="530" y="98"/>
                </a:lnTo>
                <a:lnTo>
                  <a:pt x="536" y="84"/>
                </a:lnTo>
                <a:lnTo>
                  <a:pt x="536" y="80"/>
                </a:lnTo>
                <a:lnTo>
                  <a:pt x="536" y="78"/>
                </a:lnTo>
                <a:lnTo>
                  <a:pt x="536" y="72"/>
                </a:lnTo>
                <a:lnTo>
                  <a:pt x="540" y="66"/>
                </a:lnTo>
                <a:lnTo>
                  <a:pt x="542" y="64"/>
                </a:lnTo>
                <a:lnTo>
                  <a:pt x="546" y="60"/>
                </a:lnTo>
                <a:lnTo>
                  <a:pt x="546" y="58"/>
                </a:lnTo>
                <a:lnTo>
                  <a:pt x="540" y="54"/>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sp>
        <p:nvSpPr>
          <p:cNvPr id="272" name="Freeform 479"/>
          <p:cNvSpPr>
            <a:spLocks/>
          </p:cNvSpPr>
          <p:nvPr/>
        </p:nvSpPr>
        <p:spPr bwMode="auto">
          <a:xfrm>
            <a:off x="6103938" y="2479675"/>
            <a:ext cx="663575" cy="698500"/>
          </a:xfrm>
          <a:custGeom>
            <a:avLst/>
            <a:gdLst>
              <a:gd name="T0" fmla="*/ 378 w 418"/>
              <a:gd name="T1" fmla="*/ 6 h 440"/>
              <a:gd name="T2" fmla="*/ 326 w 418"/>
              <a:gd name="T3" fmla="*/ 36 h 440"/>
              <a:gd name="T4" fmla="*/ 310 w 418"/>
              <a:gd name="T5" fmla="*/ 48 h 440"/>
              <a:gd name="T6" fmla="*/ 290 w 418"/>
              <a:gd name="T7" fmla="*/ 72 h 440"/>
              <a:gd name="T8" fmla="*/ 276 w 418"/>
              <a:gd name="T9" fmla="*/ 76 h 440"/>
              <a:gd name="T10" fmla="*/ 262 w 418"/>
              <a:gd name="T11" fmla="*/ 74 h 440"/>
              <a:gd name="T12" fmla="*/ 246 w 418"/>
              <a:gd name="T13" fmla="*/ 82 h 440"/>
              <a:gd name="T14" fmla="*/ 218 w 418"/>
              <a:gd name="T15" fmla="*/ 94 h 440"/>
              <a:gd name="T16" fmla="*/ 200 w 418"/>
              <a:gd name="T17" fmla="*/ 88 h 440"/>
              <a:gd name="T18" fmla="*/ 180 w 418"/>
              <a:gd name="T19" fmla="*/ 96 h 440"/>
              <a:gd name="T20" fmla="*/ 182 w 418"/>
              <a:gd name="T21" fmla="*/ 88 h 440"/>
              <a:gd name="T22" fmla="*/ 198 w 418"/>
              <a:gd name="T23" fmla="*/ 84 h 440"/>
              <a:gd name="T24" fmla="*/ 182 w 418"/>
              <a:gd name="T25" fmla="*/ 82 h 440"/>
              <a:gd name="T26" fmla="*/ 172 w 418"/>
              <a:gd name="T27" fmla="*/ 84 h 440"/>
              <a:gd name="T28" fmla="*/ 162 w 418"/>
              <a:gd name="T29" fmla="*/ 78 h 440"/>
              <a:gd name="T30" fmla="*/ 136 w 418"/>
              <a:gd name="T31" fmla="*/ 70 h 440"/>
              <a:gd name="T32" fmla="*/ 116 w 418"/>
              <a:gd name="T33" fmla="*/ 68 h 440"/>
              <a:gd name="T34" fmla="*/ 32 w 418"/>
              <a:gd name="T35" fmla="*/ 82 h 440"/>
              <a:gd name="T36" fmla="*/ 8 w 418"/>
              <a:gd name="T37" fmla="*/ 136 h 440"/>
              <a:gd name="T38" fmla="*/ 12 w 418"/>
              <a:gd name="T39" fmla="*/ 168 h 440"/>
              <a:gd name="T40" fmla="*/ 38 w 418"/>
              <a:gd name="T41" fmla="*/ 388 h 440"/>
              <a:gd name="T42" fmla="*/ 56 w 418"/>
              <a:gd name="T43" fmla="*/ 388 h 440"/>
              <a:gd name="T44" fmla="*/ 88 w 418"/>
              <a:gd name="T45" fmla="*/ 390 h 440"/>
              <a:gd name="T46" fmla="*/ 100 w 418"/>
              <a:gd name="T47" fmla="*/ 412 h 440"/>
              <a:gd name="T48" fmla="*/ 110 w 418"/>
              <a:gd name="T49" fmla="*/ 416 h 440"/>
              <a:gd name="T50" fmla="*/ 124 w 418"/>
              <a:gd name="T51" fmla="*/ 414 h 440"/>
              <a:gd name="T52" fmla="*/ 148 w 418"/>
              <a:gd name="T53" fmla="*/ 426 h 440"/>
              <a:gd name="T54" fmla="*/ 160 w 418"/>
              <a:gd name="T55" fmla="*/ 424 h 440"/>
              <a:gd name="T56" fmla="*/ 186 w 418"/>
              <a:gd name="T57" fmla="*/ 422 h 440"/>
              <a:gd name="T58" fmla="*/ 208 w 418"/>
              <a:gd name="T59" fmla="*/ 424 h 440"/>
              <a:gd name="T60" fmla="*/ 228 w 418"/>
              <a:gd name="T61" fmla="*/ 406 h 440"/>
              <a:gd name="T62" fmla="*/ 238 w 418"/>
              <a:gd name="T63" fmla="*/ 424 h 440"/>
              <a:gd name="T64" fmla="*/ 250 w 418"/>
              <a:gd name="T65" fmla="*/ 426 h 440"/>
              <a:gd name="T66" fmla="*/ 270 w 418"/>
              <a:gd name="T67" fmla="*/ 440 h 440"/>
              <a:gd name="T68" fmla="*/ 290 w 418"/>
              <a:gd name="T69" fmla="*/ 424 h 440"/>
              <a:gd name="T70" fmla="*/ 296 w 418"/>
              <a:gd name="T71" fmla="*/ 414 h 440"/>
              <a:gd name="T72" fmla="*/ 298 w 418"/>
              <a:gd name="T73" fmla="*/ 388 h 440"/>
              <a:gd name="T74" fmla="*/ 308 w 418"/>
              <a:gd name="T75" fmla="*/ 362 h 440"/>
              <a:gd name="T76" fmla="*/ 320 w 418"/>
              <a:gd name="T77" fmla="*/ 376 h 440"/>
              <a:gd name="T78" fmla="*/ 330 w 418"/>
              <a:gd name="T79" fmla="*/ 340 h 440"/>
              <a:gd name="T80" fmla="*/ 354 w 418"/>
              <a:gd name="T81" fmla="*/ 310 h 440"/>
              <a:gd name="T82" fmla="*/ 364 w 418"/>
              <a:gd name="T83" fmla="*/ 316 h 440"/>
              <a:gd name="T84" fmla="*/ 388 w 418"/>
              <a:gd name="T85" fmla="*/ 294 h 440"/>
              <a:gd name="T86" fmla="*/ 400 w 418"/>
              <a:gd name="T87" fmla="*/ 280 h 440"/>
              <a:gd name="T88" fmla="*/ 406 w 418"/>
              <a:gd name="T89" fmla="*/ 256 h 440"/>
              <a:gd name="T90" fmla="*/ 410 w 418"/>
              <a:gd name="T91" fmla="*/ 228 h 440"/>
              <a:gd name="T92" fmla="*/ 416 w 418"/>
              <a:gd name="T93" fmla="*/ 196 h 440"/>
              <a:gd name="T94" fmla="*/ 412 w 418"/>
              <a:gd name="T95" fmla="*/ 158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 h="440">
                <a:moveTo>
                  <a:pt x="390" y="0"/>
                </a:moveTo>
                <a:lnTo>
                  <a:pt x="382" y="4"/>
                </a:lnTo>
                <a:lnTo>
                  <a:pt x="380" y="6"/>
                </a:lnTo>
                <a:lnTo>
                  <a:pt x="378" y="6"/>
                </a:lnTo>
                <a:lnTo>
                  <a:pt x="366" y="12"/>
                </a:lnTo>
                <a:lnTo>
                  <a:pt x="346" y="24"/>
                </a:lnTo>
                <a:lnTo>
                  <a:pt x="340" y="28"/>
                </a:lnTo>
                <a:lnTo>
                  <a:pt x="326" y="36"/>
                </a:lnTo>
                <a:lnTo>
                  <a:pt x="318" y="40"/>
                </a:lnTo>
                <a:lnTo>
                  <a:pt x="316" y="44"/>
                </a:lnTo>
                <a:lnTo>
                  <a:pt x="312" y="48"/>
                </a:lnTo>
                <a:lnTo>
                  <a:pt x="310" y="48"/>
                </a:lnTo>
                <a:lnTo>
                  <a:pt x="308" y="54"/>
                </a:lnTo>
                <a:lnTo>
                  <a:pt x="300" y="62"/>
                </a:lnTo>
                <a:lnTo>
                  <a:pt x="296" y="68"/>
                </a:lnTo>
                <a:lnTo>
                  <a:pt x="290" y="72"/>
                </a:lnTo>
                <a:lnTo>
                  <a:pt x="288" y="72"/>
                </a:lnTo>
                <a:lnTo>
                  <a:pt x="286" y="74"/>
                </a:lnTo>
                <a:lnTo>
                  <a:pt x="278" y="76"/>
                </a:lnTo>
                <a:lnTo>
                  <a:pt x="276" y="76"/>
                </a:lnTo>
                <a:lnTo>
                  <a:pt x="268" y="76"/>
                </a:lnTo>
                <a:lnTo>
                  <a:pt x="266" y="76"/>
                </a:lnTo>
                <a:lnTo>
                  <a:pt x="264" y="74"/>
                </a:lnTo>
                <a:lnTo>
                  <a:pt x="262" y="74"/>
                </a:lnTo>
                <a:lnTo>
                  <a:pt x="258" y="76"/>
                </a:lnTo>
                <a:lnTo>
                  <a:pt x="252" y="78"/>
                </a:lnTo>
                <a:lnTo>
                  <a:pt x="248" y="80"/>
                </a:lnTo>
                <a:lnTo>
                  <a:pt x="246" y="82"/>
                </a:lnTo>
                <a:lnTo>
                  <a:pt x="244" y="82"/>
                </a:lnTo>
                <a:lnTo>
                  <a:pt x="238" y="88"/>
                </a:lnTo>
                <a:lnTo>
                  <a:pt x="222" y="94"/>
                </a:lnTo>
                <a:lnTo>
                  <a:pt x="218" y="94"/>
                </a:lnTo>
                <a:lnTo>
                  <a:pt x="208" y="92"/>
                </a:lnTo>
                <a:lnTo>
                  <a:pt x="204" y="92"/>
                </a:lnTo>
                <a:lnTo>
                  <a:pt x="202" y="90"/>
                </a:lnTo>
                <a:lnTo>
                  <a:pt x="200" y="88"/>
                </a:lnTo>
                <a:lnTo>
                  <a:pt x="198" y="88"/>
                </a:lnTo>
                <a:lnTo>
                  <a:pt x="184" y="94"/>
                </a:lnTo>
                <a:lnTo>
                  <a:pt x="180" y="94"/>
                </a:lnTo>
                <a:lnTo>
                  <a:pt x="180" y="96"/>
                </a:lnTo>
                <a:lnTo>
                  <a:pt x="178" y="96"/>
                </a:lnTo>
                <a:lnTo>
                  <a:pt x="172" y="94"/>
                </a:lnTo>
                <a:lnTo>
                  <a:pt x="178" y="90"/>
                </a:lnTo>
                <a:lnTo>
                  <a:pt x="182" y="88"/>
                </a:lnTo>
                <a:lnTo>
                  <a:pt x="188" y="86"/>
                </a:lnTo>
                <a:lnTo>
                  <a:pt x="192" y="86"/>
                </a:lnTo>
                <a:lnTo>
                  <a:pt x="196" y="84"/>
                </a:lnTo>
                <a:lnTo>
                  <a:pt x="198" y="84"/>
                </a:lnTo>
                <a:lnTo>
                  <a:pt x="198" y="80"/>
                </a:lnTo>
                <a:lnTo>
                  <a:pt x="196" y="80"/>
                </a:lnTo>
                <a:lnTo>
                  <a:pt x="194" y="80"/>
                </a:lnTo>
                <a:lnTo>
                  <a:pt x="182" y="82"/>
                </a:lnTo>
                <a:lnTo>
                  <a:pt x="182" y="84"/>
                </a:lnTo>
                <a:lnTo>
                  <a:pt x="180" y="84"/>
                </a:lnTo>
                <a:lnTo>
                  <a:pt x="178" y="84"/>
                </a:lnTo>
                <a:lnTo>
                  <a:pt x="172" y="84"/>
                </a:lnTo>
                <a:lnTo>
                  <a:pt x="170" y="84"/>
                </a:lnTo>
                <a:lnTo>
                  <a:pt x="166" y="82"/>
                </a:lnTo>
                <a:lnTo>
                  <a:pt x="164" y="80"/>
                </a:lnTo>
                <a:lnTo>
                  <a:pt x="162" y="78"/>
                </a:lnTo>
                <a:lnTo>
                  <a:pt x="160" y="76"/>
                </a:lnTo>
                <a:lnTo>
                  <a:pt x="156" y="76"/>
                </a:lnTo>
                <a:lnTo>
                  <a:pt x="150" y="76"/>
                </a:lnTo>
                <a:lnTo>
                  <a:pt x="136" y="70"/>
                </a:lnTo>
                <a:lnTo>
                  <a:pt x="126" y="70"/>
                </a:lnTo>
                <a:lnTo>
                  <a:pt x="124" y="70"/>
                </a:lnTo>
                <a:lnTo>
                  <a:pt x="124" y="68"/>
                </a:lnTo>
                <a:lnTo>
                  <a:pt x="116" y="68"/>
                </a:lnTo>
                <a:lnTo>
                  <a:pt x="90" y="74"/>
                </a:lnTo>
                <a:lnTo>
                  <a:pt x="56" y="78"/>
                </a:lnTo>
                <a:lnTo>
                  <a:pt x="38" y="82"/>
                </a:lnTo>
                <a:lnTo>
                  <a:pt x="32" y="82"/>
                </a:lnTo>
                <a:lnTo>
                  <a:pt x="0" y="86"/>
                </a:lnTo>
                <a:lnTo>
                  <a:pt x="0" y="88"/>
                </a:lnTo>
                <a:lnTo>
                  <a:pt x="6" y="120"/>
                </a:lnTo>
                <a:lnTo>
                  <a:pt x="8" y="136"/>
                </a:lnTo>
                <a:lnTo>
                  <a:pt x="8" y="138"/>
                </a:lnTo>
                <a:lnTo>
                  <a:pt x="8" y="142"/>
                </a:lnTo>
                <a:lnTo>
                  <a:pt x="8" y="146"/>
                </a:lnTo>
                <a:lnTo>
                  <a:pt x="12" y="168"/>
                </a:lnTo>
                <a:lnTo>
                  <a:pt x="12" y="176"/>
                </a:lnTo>
                <a:lnTo>
                  <a:pt x="30" y="326"/>
                </a:lnTo>
                <a:lnTo>
                  <a:pt x="36" y="376"/>
                </a:lnTo>
                <a:lnTo>
                  <a:pt x="38" y="388"/>
                </a:lnTo>
                <a:lnTo>
                  <a:pt x="42" y="386"/>
                </a:lnTo>
                <a:lnTo>
                  <a:pt x="50" y="384"/>
                </a:lnTo>
                <a:lnTo>
                  <a:pt x="52" y="386"/>
                </a:lnTo>
                <a:lnTo>
                  <a:pt x="56" y="388"/>
                </a:lnTo>
                <a:lnTo>
                  <a:pt x="60" y="390"/>
                </a:lnTo>
                <a:lnTo>
                  <a:pt x="66" y="386"/>
                </a:lnTo>
                <a:lnTo>
                  <a:pt x="76" y="384"/>
                </a:lnTo>
                <a:lnTo>
                  <a:pt x="88" y="390"/>
                </a:lnTo>
                <a:lnTo>
                  <a:pt x="90" y="392"/>
                </a:lnTo>
                <a:lnTo>
                  <a:pt x="98" y="406"/>
                </a:lnTo>
                <a:lnTo>
                  <a:pt x="100" y="408"/>
                </a:lnTo>
                <a:lnTo>
                  <a:pt x="100" y="412"/>
                </a:lnTo>
                <a:lnTo>
                  <a:pt x="102" y="414"/>
                </a:lnTo>
                <a:lnTo>
                  <a:pt x="104" y="414"/>
                </a:lnTo>
                <a:lnTo>
                  <a:pt x="106" y="414"/>
                </a:lnTo>
                <a:lnTo>
                  <a:pt x="110" y="416"/>
                </a:lnTo>
                <a:lnTo>
                  <a:pt x="114" y="416"/>
                </a:lnTo>
                <a:lnTo>
                  <a:pt x="116" y="416"/>
                </a:lnTo>
                <a:lnTo>
                  <a:pt x="120" y="416"/>
                </a:lnTo>
                <a:lnTo>
                  <a:pt x="124" y="414"/>
                </a:lnTo>
                <a:lnTo>
                  <a:pt x="126" y="414"/>
                </a:lnTo>
                <a:lnTo>
                  <a:pt x="136" y="416"/>
                </a:lnTo>
                <a:lnTo>
                  <a:pt x="140" y="420"/>
                </a:lnTo>
                <a:lnTo>
                  <a:pt x="148" y="426"/>
                </a:lnTo>
                <a:lnTo>
                  <a:pt x="152" y="428"/>
                </a:lnTo>
                <a:lnTo>
                  <a:pt x="158" y="428"/>
                </a:lnTo>
                <a:lnTo>
                  <a:pt x="160" y="428"/>
                </a:lnTo>
                <a:lnTo>
                  <a:pt x="160" y="424"/>
                </a:lnTo>
                <a:lnTo>
                  <a:pt x="162" y="422"/>
                </a:lnTo>
                <a:lnTo>
                  <a:pt x="170" y="418"/>
                </a:lnTo>
                <a:lnTo>
                  <a:pt x="182" y="420"/>
                </a:lnTo>
                <a:lnTo>
                  <a:pt x="186" y="422"/>
                </a:lnTo>
                <a:lnTo>
                  <a:pt x="188" y="424"/>
                </a:lnTo>
                <a:lnTo>
                  <a:pt x="190" y="426"/>
                </a:lnTo>
                <a:lnTo>
                  <a:pt x="192" y="428"/>
                </a:lnTo>
                <a:lnTo>
                  <a:pt x="208" y="424"/>
                </a:lnTo>
                <a:lnTo>
                  <a:pt x="214" y="414"/>
                </a:lnTo>
                <a:lnTo>
                  <a:pt x="216" y="412"/>
                </a:lnTo>
                <a:lnTo>
                  <a:pt x="218" y="410"/>
                </a:lnTo>
                <a:lnTo>
                  <a:pt x="228" y="406"/>
                </a:lnTo>
                <a:lnTo>
                  <a:pt x="230" y="406"/>
                </a:lnTo>
                <a:lnTo>
                  <a:pt x="232" y="412"/>
                </a:lnTo>
                <a:lnTo>
                  <a:pt x="236" y="420"/>
                </a:lnTo>
                <a:lnTo>
                  <a:pt x="238" y="424"/>
                </a:lnTo>
                <a:lnTo>
                  <a:pt x="240" y="424"/>
                </a:lnTo>
                <a:lnTo>
                  <a:pt x="244" y="426"/>
                </a:lnTo>
                <a:lnTo>
                  <a:pt x="248" y="426"/>
                </a:lnTo>
                <a:lnTo>
                  <a:pt x="250" y="426"/>
                </a:lnTo>
                <a:lnTo>
                  <a:pt x="252" y="426"/>
                </a:lnTo>
                <a:lnTo>
                  <a:pt x="264" y="438"/>
                </a:lnTo>
                <a:lnTo>
                  <a:pt x="266" y="440"/>
                </a:lnTo>
                <a:lnTo>
                  <a:pt x="270" y="440"/>
                </a:lnTo>
                <a:lnTo>
                  <a:pt x="290" y="432"/>
                </a:lnTo>
                <a:lnTo>
                  <a:pt x="292" y="430"/>
                </a:lnTo>
                <a:lnTo>
                  <a:pt x="290" y="426"/>
                </a:lnTo>
                <a:lnTo>
                  <a:pt x="290" y="424"/>
                </a:lnTo>
                <a:lnTo>
                  <a:pt x="290" y="420"/>
                </a:lnTo>
                <a:lnTo>
                  <a:pt x="292" y="416"/>
                </a:lnTo>
                <a:lnTo>
                  <a:pt x="294" y="414"/>
                </a:lnTo>
                <a:lnTo>
                  <a:pt x="296" y="414"/>
                </a:lnTo>
                <a:lnTo>
                  <a:pt x="298" y="414"/>
                </a:lnTo>
                <a:lnTo>
                  <a:pt x="300" y="412"/>
                </a:lnTo>
                <a:lnTo>
                  <a:pt x="298" y="398"/>
                </a:lnTo>
                <a:lnTo>
                  <a:pt x="298" y="388"/>
                </a:lnTo>
                <a:lnTo>
                  <a:pt x="300" y="374"/>
                </a:lnTo>
                <a:lnTo>
                  <a:pt x="302" y="370"/>
                </a:lnTo>
                <a:lnTo>
                  <a:pt x="308" y="364"/>
                </a:lnTo>
                <a:lnTo>
                  <a:pt x="308" y="362"/>
                </a:lnTo>
                <a:lnTo>
                  <a:pt x="318" y="366"/>
                </a:lnTo>
                <a:lnTo>
                  <a:pt x="320" y="368"/>
                </a:lnTo>
                <a:lnTo>
                  <a:pt x="320" y="372"/>
                </a:lnTo>
                <a:lnTo>
                  <a:pt x="320" y="376"/>
                </a:lnTo>
                <a:lnTo>
                  <a:pt x="324" y="378"/>
                </a:lnTo>
                <a:lnTo>
                  <a:pt x="334" y="370"/>
                </a:lnTo>
                <a:lnTo>
                  <a:pt x="332" y="360"/>
                </a:lnTo>
                <a:lnTo>
                  <a:pt x="330" y="340"/>
                </a:lnTo>
                <a:lnTo>
                  <a:pt x="332" y="336"/>
                </a:lnTo>
                <a:lnTo>
                  <a:pt x="336" y="330"/>
                </a:lnTo>
                <a:lnTo>
                  <a:pt x="348" y="318"/>
                </a:lnTo>
                <a:lnTo>
                  <a:pt x="354" y="310"/>
                </a:lnTo>
                <a:lnTo>
                  <a:pt x="358" y="310"/>
                </a:lnTo>
                <a:lnTo>
                  <a:pt x="360" y="312"/>
                </a:lnTo>
                <a:lnTo>
                  <a:pt x="362" y="314"/>
                </a:lnTo>
                <a:lnTo>
                  <a:pt x="364" y="316"/>
                </a:lnTo>
                <a:lnTo>
                  <a:pt x="368" y="314"/>
                </a:lnTo>
                <a:lnTo>
                  <a:pt x="378" y="308"/>
                </a:lnTo>
                <a:lnTo>
                  <a:pt x="386" y="298"/>
                </a:lnTo>
                <a:lnTo>
                  <a:pt x="388" y="294"/>
                </a:lnTo>
                <a:lnTo>
                  <a:pt x="392" y="288"/>
                </a:lnTo>
                <a:lnTo>
                  <a:pt x="394" y="286"/>
                </a:lnTo>
                <a:lnTo>
                  <a:pt x="396" y="284"/>
                </a:lnTo>
                <a:lnTo>
                  <a:pt x="400" y="280"/>
                </a:lnTo>
                <a:lnTo>
                  <a:pt x="404" y="276"/>
                </a:lnTo>
                <a:lnTo>
                  <a:pt x="406" y="268"/>
                </a:lnTo>
                <a:lnTo>
                  <a:pt x="406" y="262"/>
                </a:lnTo>
                <a:lnTo>
                  <a:pt x="406" y="256"/>
                </a:lnTo>
                <a:lnTo>
                  <a:pt x="408" y="248"/>
                </a:lnTo>
                <a:lnTo>
                  <a:pt x="410" y="240"/>
                </a:lnTo>
                <a:lnTo>
                  <a:pt x="410" y="232"/>
                </a:lnTo>
                <a:lnTo>
                  <a:pt x="410" y="228"/>
                </a:lnTo>
                <a:lnTo>
                  <a:pt x="408" y="222"/>
                </a:lnTo>
                <a:lnTo>
                  <a:pt x="408" y="220"/>
                </a:lnTo>
                <a:lnTo>
                  <a:pt x="412" y="210"/>
                </a:lnTo>
                <a:lnTo>
                  <a:pt x="416" y="196"/>
                </a:lnTo>
                <a:lnTo>
                  <a:pt x="416" y="192"/>
                </a:lnTo>
                <a:lnTo>
                  <a:pt x="414" y="174"/>
                </a:lnTo>
                <a:lnTo>
                  <a:pt x="408" y="168"/>
                </a:lnTo>
                <a:lnTo>
                  <a:pt x="412" y="158"/>
                </a:lnTo>
                <a:lnTo>
                  <a:pt x="418" y="154"/>
                </a:lnTo>
                <a:lnTo>
                  <a:pt x="410" y="118"/>
                </a:lnTo>
                <a:lnTo>
                  <a:pt x="390" y="0"/>
                </a:lnTo>
                <a:close/>
              </a:path>
            </a:pathLst>
          </a:custGeom>
          <a:solidFill>
            <a:schemeClr val="bg2">
              <a:lumMod val="90000"/>
            </a:schemeClr>
          </a:solidFill>
          <a:ln w="3175" cmpd="sng">
            <a:solidFill>
              <a:schemeClr val="bg2">
                <a:lumMod val="75000"/>
              </a:schemeClr>
            </a:solidFill>
            <a:round/>
            <a:headEnd/>
            <a:tailEnd/>
          </a:ln>
        </p:spPr>
        <p:txBody>
          <a:bodyPr/>
          <a:lstStyle/>
          <a:p>
            <a:endParaRPr lang="en-US">
              <a:solidFill>
                <a:prstClr val="black"/>
              </a:solidFill>
            </a:endParaRPr>
          </a:p>
        </p:txBody>
      </p:sp>
      <p:grpSp>
        <p:nvGrpSpPr>
          <p:cNvPr id="273" name="Group 480"/>
          <p:cNvGrpSpPr>
            <a:grpSpLocks/>
          </p:cNvGrpSpPr>
          <p:nvPr/>
        </p:nvGrpSpPr>
        <p:grpSpPr bwMode="auto">
          <a:xfrm>
            <a:off x="6821488" y="1727200"/>
            <a:ext cx="1190625" cy="819150"/>
            <a:chOff x="4430" y="1088"/>
            <a:chExt cx="750" cy="516"/>
          </a:xfrm>
          <a:solidFill>
            <a:schemeClr val="bg2">
              <a:lumMod val="90000"/>
            </a:schemeClr>
          </a:solidFill>
        </p:grpSpPr>
        <p:sp>
          <p:nvSpPr>
            <p:cNvPr id="274" name="Freeform 481"/>
            <p:cNvSpPr>
              <a:spLocks/>
            </p:cNvSpPr>
            <p:nvPr/>
          </p:nvSpPr>
          <p:spPr bwMode="auto">
            <a:xfrm>
              <a:off x="4996" y="1500"/>
              <a:ext cx="184" cy="104"/>
            </a:xfrm>
            <a:custGeom>
              <a:avLst/>
              <a:gdLst>
                <a:gd name="T0" fmla="*/ 174 w 184"/>
                <a:gd name="T1" fmla="*/ 6 h 104"/>
                <a:gd name="T2" fmla="*/ 170 w 184"/>
                <a:gd name="T3" fmla="*/ 12 h 104"/>
                <a:gd name="T4" fmla="*/ 162 w 184"/>
                <a:gd name="T5" fmla="*/ 12 h 104"/>
                <a:gd name="T6" fmla="*/ 144 w 184"/>
                <a:gd name="T7" fmla="*/ 20 h 104"/>
                <a:gd name="T8" fmla="*/ 138 w 184"/>
                <a:gd name="T9" fmla="*/ 30 h 104"/>
                <a:gd name="T10" fmla="*/ 124 w 184"/>
                <a:gd name="T11" fmla="*/ 36 h 104"/>
                <a:gd name="T12" fmla="*/ 138 w 184"/>
                <a:gd name="T13" fmla="*/ 12 h 104"/>
                <a:gd name="T14" fmla="*/ 148 w 184"/>
                <a:gd name="T15" fmla="*/ 4 h 104"/>
                <a:gd name="T16" fmla="*/ 144 w 184"/>
                <a:gd name="T17" fmla="*/ 0 h 104"/>
                <a:gd name="T18" fmla="*/ 132 w 184"/>
                <a:gd name="T19" fmla="*/ 12 h 104"/>
                <a:gd name="T20" fmla="*/ 122 w 184"/>
                <a:gd name="T21" fmla="*/ 24 h 104"/>
                <a:gd name="T22" fmla="*/ 118 w 184"/>
                <a:gd name="T23" fmla="*/ 30 h 104"/>
                <a:gd name="T24" fmla="*/ 106 w 184"/>
                <a:gd name="T25" fmla="*/ 34 h 104"/>
                <a:gd name="T26" fmla="*/ 82 w 184"/>
                <a:gd name="T27" fmla="*/ 40 h 104"/>
                <a:gd name="T28" fmla="*/ 68 w 184"/>
                <a:gd name="T29" fmla="*/ 48 h 104"/>
                <a:gd name="T30" fmla="*/ 54 w 184"/>
                <a:gd name="T31" fmla="*/ 52 h 104"/>
                <a:gd name="T32" fmla="*/ 34 w 184"/>
                <a:gd name="T33" fmla="*/ 56 h 104"/>
                <a:gd name="T34" fmla="*/ 22 w 184"/>
                <a:gd name="T35" fmla="*/ 68 h 104"/>
                <a:gd name="T36" fmla="*/ 6 w 184"/>
                <a:gd name="T37" fmla="*/ 78 h 104"/>
                <a:gd name="T38" fmla="*/ 2 w 184"/>
                <a:gd name="T39" fmla="*/ 90 h 104"/>
                <a:gd name="T40" fmla="*/ 0 w 184"/>
                <a:gd name="T41" fmla="*/ 96 h 104"/>
                <a:gd name="T42" fmla="*/ 4 w 184"/>
                <a:gd name="T43" fmla="*/ 104 h 104"/>
                <a:gd name="T44" fmla="*/ 16 w 184"/>
                <a:gd name="T45" fmla="*/ 98 h 104"/>
                <a:gd name="T46" fmla="*/ 16 w 184"/>
                <a:gd name="T47" fmla="*/ 92 h 104"/>
                <a:gd name="T48" fmla="*/ 20 w 184"/>
                <a:gd name="T49" fmla="*/ 92 h 104"/>
                <a:gd name="T50" fmla="*/ 24 w 184"/>
                <a:gd name="T51" fmla="*/ 96 h 104"/>
                <a:gd name="T52" fmla="*/ 36 w 184"/>
                <a:gd name="T53" fmla="*/ 96 h 104"/>
                <a:gd name="T54" fmla="*/ 42 w 184"/>
                <a:gd name="T55" fmla="*/ 92 h 104"/>
                <a:gd name="T56" fmla="*/ 44 w 184"/>
                <a:gd name="T57" fmla="*/ 88 h 104"/>
                <a:gd name="T58" fmla="*/ 80 w 184"/>
                <a:gd name="T59" fmla="*/ 70 h 104"/>
                <a:gd name="T60" fmla="*/ 90 w 184"/>
                <a:gd name="T61" fmla="*/ 64 h 104"/>
                <a:gd name="T62" fmla="*/ 104 w 184"/>
                <a:gd name="T63" fmla="*/ 60 h 104"/>
                <a:gd name="T64" fmla="*/ 118 w 184"/>
                <a:gd name="T65" fmla="*/ 52 h 104"/>
                <a:gd name="T66" fmla="*/ 132 w 184"/>
                <a:gd name="T67" fmla="*/ 44 h 104"/>
                <a:gd name="T68" fmla="*/ 146 w 184"/>
                <a:gd name="T69" fmla="*/ 34 h 104"/>
                <a:gd name="T70" fmla="*/ 184 w 184"/>
                <a:gd name="T7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 h="104">
                  <a:moveTo>
                    <a:pt x="180" y="2"/>
                  </a:moveTo>
                  <a:lnTo>
                    <a:pt x="174" y="6"/>
                  </a:lnTo>
                  <a:lnTo>
                    <a:pt x="172" y="10"/>
                  </a:lnTo>
                  <a:lnTo>
                    <a:pt x="170" y="12"/>
                  </a:lnTo>
                  <a:lnTo>
                    <a:pt x="164" y="14"/>
                  </a:lnTo>
                  <a:lnTo>
                    <a:pt x="162" y="12"/>
                  </a:lnTo>
                  <a:lnTo>
                    <a:pt x="150" y="16"/>
                  </a:lnTo>
                  <a:lnTo>
                    <a:pt x="144" y="20"/>
                  </a:lnTo>
                  <a:lnTo>
                    <a:pt x="140" y="26"/>
                  </a:lnTo>
                  <a:lnTo>
                    <a:pt x="138" y="30"/>
                  </a:lnTo>
                  <a:lnTo>
                    <a:pt x="134" y="34"/>
                  </a:lnTo>
                  <a:lnTo>
                    <a:pt x="124" y="36"/>
                  </a:lnTo>
                  <a:lnTo>
                    <a:pt x="122" y="36"/>
                  </a:lnTo>
                  <a:lnTo>
                    <a:pt x="138" y="12"/>
                  </a:lnTo>
                  <a:lnTo>
                    <a:pt x="146" y="6"/>
                  </a:lnTo>
                  <a:lnTo>
                    <a:pt x="148" y="4"/>
                  </a:lnTo>
                  <a:lnTo>
                    <a:pt x="148" y="0"/>
                  </a:lnTo>
                  <a:lnTo>
                    <a:pt x="144" y="0"/>
                  </a:lnTo>
                  <a:lnTo>
                    <a:pt x="140" y="4"/>
                  </a:lnTo>
                  <a:lnTo>
                    <a:pt x="132" y="12"/>
                  </a:lnTo>
                  <a:lnTo>
                    <a:pt x="126" y="20"/>
                  </a:lnTo>
                  <a:lnTo>
                    <a:pt x="122" y="24"/>
                  </a:lnTo>
                  <a:lnTo>
                    <a:pt x="120" y="28"/>
                  </a:lnTo>
                  <a:lnTo>
                    <a:pt x="118" y="30"/>
                  </a:lnTo>
                  <a:lnTo>
                    <a:pt x="108" y="34"/>
                  </a:lnTo>
                  <a:lnTo>
                    <a:pt x="106" y="34"/>
                  </a:lnTo>
                  <a:lnTo>
                    <a:pt x="94" y="36"/>
                  </a:lnTo>
                  <a:lnTo>
                    <a:pt x="82" y="40"/>
                  </a:lnTo>
                  <a:lnTo>
                    <a:pt x="72" y="44"/>
                  </a:lnTo>
                  <a:lnTo>
                    <a:pt x="68" y="48"/>
                  </a:lnTo>
                  <a:lnTo>
                    <a:pt x="66" y="50"/>
                  </a:lnTo>
                  <a:lnTo>
                    <a:pt x="54" y="52"/>
                  </a:lnTo>
                  <a:lnTo>
                    <a:pt x="42" y="54"/>
                  </a:lnTo>
                  <a:lnTo>
                    <a:pt x="34" y="56"/>
                  </a:lnTo>
                  <a:lnTo>
                    <a:pt x="30" y="60"/>
                  </a:lnTo>
                  <a:lnTo>
                    <a:pt x="22" y="68"/>
                  </a:lnTo>
                  <a:lnTo>
                    <a:pt x="14" y="76"/>
                  </a:lnTo>
                  <a:lnTo>
                    <a:pt x="6" y="78"/>
                  </a:lnTo>
                  <a:lnTo>
                    <a:pt x="4" y="82"/>
                  </a:lnTo>
                  <a:lnTo>
                    <a:pt x="2" y="90"/>
                  </a:lnTo>
                  <a:lnTo>
                    <a:pt x="2" y="92"/>
                  </a:lnTo>
                  <a:lnTo>
                    <a:pt x="0" y="96"/>
                  </a:lnTo>
                  <a:lnTo>
                    <a:pt x="2" y="100"/>
                  </a:lnTo>
                  <a:lnTo>
                    <a:pt x="4" y="104"/>
                  </a:lnTo>
                  <a:lnTo>
                    <a:pt x="10" y="102"/>
                  </a:lnTo>
                  <a:lnTo>
                    <a:pt x="16" y="98"/>
                  </a:lnTo>
                  <a:lnTo>
                    <a:pt x="14" y="96"/>
                  </a:lnTo>
                  <a:lnTo>
                    <a:pt x="16" y="92"/>
                  </a:lnTo>
                  <a:lnTo>
                    <a:pt x="18" y="92"/>
                  </a:lnTo>
                  <a:lnTo>
                    <a:pt x="20" y="92"/>
                  </a:lnTo>
                  <a:lnTo>
                    <a:pt x="24" y="92"/>
                  </a:lnTo>
                  <a:lnTo>
                    <a:pt x="24" y="96"/>
                  </a:lnTo>
                  <a:lnTo>
                    <a:pt x="24" y="98"/>
                  </a:lnTo>
                  <a:lnTo>
                    <a:pt x="36" y="96"/>
                  </a:lnTo>
                  <a:lnTo>
                    <a:pt x="40" y="94"/>
                  </a:lnTo>
                  <a:lnTo>
                    <a:pt x="42" y="92"/>
                  </a:lnTo>
                  <a:lnTo>
                    <a:pt x="36" y="92"/>
                  </a:lnTo>
                  <a:lnTo>
                    <a:pt x="44" y="88"/>
                  </a:lnTo>
                  <a:lnTo>
                    <a:pt x="54" y="82"/>
                  </a:lnTo>
                  <a:lnTo>
                    <a:pt x="80" y="70"/>
                  </a:lnTo>
                  <a:lnTo>
                    <a:pt x="84" y="68"/>
                  </a:lnTo>
                  <a:lnTo>
                    <a:pt x="90" y="64"/>
                  </a:lnTo>
                  <a:lnTo>
                    <a:pt x="100" y="58"/>
                  </a:lnTo>
                  <a:lnTo>
                    <a:pt x="104" y="60"/>
                  </a:lnTo>
                  <a:lnTo>
                    <a:pt x="108" y="56"/>
                  </a:lnTo>
                  <a:lnTo>
                    <a:pt x="118" y="52"/>
                  </a:lnTo>
                  <a:lnTo>
                    <a:pt x="120" y="50"/>
                  </a:lnTo>
                  <a:lnTo>
                    <a:pt x="132" y="44"/>
                  </a:lnTo>
                  <a:lnTo>
                    <a:pt x="140" y="38"/>
                  </a:lnTo>
                  <a:lnTo>
                    <a:pt x="146" y="34"/>
                  </a:lnTo>
                  <a:lnTo>
                    <a:pt x="168" y="16"/>
                  </a:lnTo>
                  <a:lnTo>
                    <a:pt x="184" y="0"/>
                  </a:lnTo>
                  <a:lnTo>
                    <a:pt x="180" y="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75" name="Freeform 482"/>
            <p:cNvSpPr>
              <a:spLocks/>
            </p:cNvSpPr>
            <p:nvPr/>
          </p:nvSpPr>
          <p:spPr bwMode="auto">
            <a:xfrm>
              <a:off x="4430" y="1088"/>
              <a:ext cx="600" cy="490"/>
            </a:xfrm>
            <a:custGeom>
              <a:avLst/>
              <a:gdLst>
                <a:gd name="T0" fmla="*/ 594 w 600"/>
                <a:gd name="T1" fmla="*/ 428 h 490"/>
                <a:gd name="T2" fmla="*/ 576 w 600"/>
                <a:gd name="T3" fmla="*/ 348 h 490"/>
                <a:gd name="T4" fmla="*/ 570 w 600"/>
                <a:gd name="T5" fmla="*/ 336 h 490"/>
                <a:gd name="T6" fmla="*/ 572 w 600"/>
                <a:gd name="T7" fmla="*/ 260 h 490"/>
                <a:gd name="T8" fmla="*/ 570 w 600"/>
                <a:gd name="T9" fmla="*/ 244 h 490"/>
                <a:gd name="T10" fmla="*/ 542 w 600"/>
                <a:gd name="T11" fmla="*/ 156 h 490"/>
                <a:gd name="T12" fmla="*/ 536 w 600"/>
                <a:gd name="T13" fmla="*/ 164 h 490"/>
                <a:gd name="T14" fmla="*/ 532 w 600"/>
                <a:gd name="T15" fmla="*/ 144 h 490"/>
                <a:gd name="T16" fmla="*/ 522 w 600"/>
                <a:gd name="T17" fmla="*/ 118 h 490"/>
                <a:gd name="T18" fmla="*/ 520 w 600"/>
                <a:gd name="T19" fmla="*/ 86 h 490"/>
                <a:gd name="T20" fmla="*/ 512 w 600"/>
                <a:gd name="T21" fmla="*/ 54 h 490"/>
                <a:gd name="T22" fmla="*/ 504 w 600"/>
                <a:gd name="T23" fmla="*/ 42 h 490"/>
                <a:gd name="T24" fmla="*/ 496 w 600"/>
                <a:gd name="T25" fmla="*/ 0 h 490"/>
                <a:gd name="T26" fmla="*/ 418 w 600"/>
                <a:gd name="T27" fmla="*/ 20 h 490"/>
                <a:gd name="T28" fmla="*/ 368 w 600"/>
                <a:gd name="T29" fmla="*/ 28 h 490"/>
                <a:gd name="T30" fmla="*/ 334 w 600"/>
                <a:gd name="T31" fmla="*/ 56 h 490"/>
                <a:gd name="T32" fmla="*/ 314 w 600"/>
                <a:gd name="T33" fmla="*/ 82 h 490"/>
                <a:gd name="T34" fmla="*/ 298 w 600"/>
                <a:gd name="T35" fmla="*/ 106 h 490"/>
                <a:gd name="T36" fmla="*/ 302 w 600"/>
                <a:gd name="T37" fmla="*/ 112 h 490"/>
                <a:gd name="T38" fmla="*/ 286 w 600"/>
                <a:gd name="T39" fmla="*/ 134 h 490"/>
                <a:gd name="T40" fmla="*/ 272 w 600"/>
                <a:gd name="T41" fmla="*/ 144 h 490"/>
                <a:gd name="T42" fmla="*/ 260 w 600"/>
                <a:gd name="T43" fmla="*/ 160 h 490"/>
                <a:gd name="T44" fmla="*/ 270 w 600"/>
                <a:gd name="T45" fmla="*/ 164 h 490"/>
                <a:gd name="T46" fmla="*/ 282 w 600"/>
                <a:gd name="T47" fmla="*/ 166 h 490"/>
                <a:gd name="T48" fmla="*/ 276 w 600"/>
                <a:gd name="T49" fmla="*/ 174 h 490"/>
                <a:gd name="T50" fmla="*/ 284 w 600"/>
                <a:gd name="T51" fmla="*/ 178 h 490"/>
                <a:gd name="T52" fmla="*/ 278 w 600"/>
                <a:gd name="T53" fmla="*/ 192 h 490"/>
                <a:gd name="T54" fmla="*/ 284 w 600"/>
                <a:gd name="T55" fmla="*/ 226 h 490"/>
                <a:gd name="T56" fmla="*/ 274 w 600"/>
                <a:gd name="T57" fmla="*/ 228 h 490"/>
                <a:gd name="T58" fmla="*/ 254 w 600"/>
                <a:gd name="T59" fmla="*/ 244 h 490"/>
                <a:gd name="T60" fmla="*/ 226 w 600"/>
                <a:gd name="T61" fmla="*/ 268 h 490"/>
                <a:gd name="T62" fmla="*/ 196 w 600"/>
                <a:gd name="T63" fmla="*/ 272 h 490"/>
                <a:gd name="T64" fmla="*/ 174 w 600"/>
                <a:gd name="T65" fmla="*/ 280 h 490"/>
                <a:gd name="T66" fmla="*/ 160 w 600"/>
                <a:gd name="T67" fmla="*/ 274 h 490"/>
                <a:gd name="T68" fmla="*/ 136 w 600"/>
                <a:gd name="T69" fmla="*/ 272 h 490"/>
                <a:gd name="T70" fmla="*/ 84 w 600"/>
                <a:gd name="T71" fmla="*/ 282 h 490"/>
                <a:gd name="T72" fmla="*/ 44 w 600"/>
                <a:gd name="T73" fmla="*/ 302 h 490"/>
                <a:gd name="T74" fmla="*/ 44 w 600"/>
                <a:gd name="T75" fmla="*/ 318 h 490"/>
                <a:gd name="T76" fmla="*/ 56 w 600"/>
                <a:gd name="T77" fmla="*/ 338 h 490"/>
                <a:gd name="T78" fmla="*/ 64 w 600"/>
                <a:gd name="T79" fmla="*/ 340 h 490"/>
                <a:gd name="T80" fmla="*/ 68 w 600"/>
                <a:gd name="T81" fmla="*/ 356 h 490"/>
                <a:gd name="T82" fmla="*/ 50 w 600"/>
                <a:gd name="T83" fmla="*/ 378 h 490"/>
                <a:gd name="T84" fmla="*/ 4 w 600"/>
                <a:gd name="T85" fmla="*/ 428 h 490"/>
                <a:gd name="T86" fmla="*/ 34 w 600"/>
                <a:gd name="T87" fmla="*/ 456 h 490"/>
                <a:gd name="T88" fmla="*/ 128 w 600"/>
                <a:gd name="T89" fmla="*/ 438 h 490"/>
                <a:gd name="T90" fmla="*/ 192 w 600"/>
                <a:gd name="T91" fmla="*/ 426 h 490"/>
                <a:gd name="T92" fmla="*/ 228 w 600"/>
                <a:gd name="T93" fmla="*/ 420 h 490"/>
                <a:gd name="T94" fmla="*/ 254 w 600"/>
                <a:gd name="T95" fmla="*/ 414 h 490"/>
                <a:gd name="T96" fmla="*/ 304 w 600"/>
                <a:gd name="T97" fmla="*/ 404 h 490"/>
                <a:gd name="T98" fmla="*/ 372 w 600"/>
                <a:gd name="T99" fmla="*/ 390 h 490"/>
                <a:gd name="T100" fmla="*/ 426 w 600"/>
                <a:gd name="T101" fmla="*/ 394 h 490"/>
                <a:gd name="T102" fmla="*/ 442 w 600"/>
                <a:gd name="T103" fmla="*/ 406 h 490"/>
                <a:gd name="T104" fmla="*/ 452 w 600"/>
                <a:gd name="T105" fmla="*/ 430 h 490"/>
                <a:gd name="T106" fmla="*/ 478 w 600"/>
                <a:gd name="T107" fmla="*/ 436 h 490"/>
                <a:gd name="T108" fmla="*/ 506 w 600"/>
                <a:gd name="T109" fmla="*/ 448 h 490"/>
                <a:gd name="T110" fmla="*/ 558 w 600"/>
                <a:gd name="T111" fmla="*/ 464 h 490"/>
                <a:gd name="T112" fmla="*/ 562 w 600"/>
                <a:gd name="T113" fmla="*/ 448 h 490"/>
                <a:gd name="T114" fmla="*/ 554 w 600"/>
                <a:gd name="T115" fmla="*/ 434 h 490"/>
                <a:gd name="T116" fmla="*/ 570 w 600"/>
                <a:gd name="T117" fmla="*/ 458 h 490"/>
                <a:gd name="T118" fmla="*/ 570 w 600"/>
                <a:gd name="T119" fmla="*/ 476 h 490"/>
                <a:gd name="T120" fmla="*/ 582 w 600"/>
                <a:gd name="T121" fmla="*/ 478 h 490"/>
                <a:gd name="T122" fmla="*/ 592 w 600"/>
                <a:gd name="T123" fmla="*/ 46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0" h="490">
                  <a:moveTo>
                    <a:pt x="580" y="452"/>
                  </a:moveTo>
                  <a:lnTo>
                    <a:pt x="600" y="434"/>
                  </a:lnTo>
                  <a:lnTo>
                    <a:pt x="596" y="430"/>
                  </a:lnTo>
                  <a:lnTo>
                    <a:pt x="594" y="428"/>
                  </a:lnTo>
                  <a:lnTo>
                    <a:pt x="590" y="424"/>
                  </a:lnTo>
                  <a:lnTo>
                    <a:pt x="586" y="404"/>
                  </a:lnTo>
                  <a:lnTo>
                    <a:pt x="584" y="394"/>
                  </a:lnTo>
                  <a:lnTo>
                    <a:pt x="576" y="348"/>
                  </a:lnTo>
                  <a:lnTo>
                    <a:pt x="574" y="342"/>
                  </a:lnTo>
                  <a:lnTo>
                    <a:pt x="574" y="338"/>
                  </a:lnTo>
                  <a:lnTo>
                    <a:pt x="572" y="338"/>
                  </a:lnTo>
                  <a:lnTo>
                    <a:pt x="570" y="336"/>
                  </a:lnTo>
                  <a:lnTo>
                    <a:pt x="570" y="326"/>
                  </a:lnTo>
                  <a:lnTo>
                    <a:pt x="572" y="270"/>
                  </a:lnTo>
                  <a:lnTo>
                    <a:pt x="572" y="262"/>
                  </a:lnTo>
                  <a:lnTo>
                    <a:pt x="572" y="260"/>
                  </a:lnTo>
                  <a:lnTo>
                    <a:pt x="572" y="256"/>
                  </a:lnTo>
                  <a:lnTo>
                    <a:pt x="572" y="254"/>
                  </a:lnTo>
                  <a:lnTo>
                    <a:pt x="568" y="248"/>
                  </a:lnTo>
                  <a:lnTo>
                    <a:pt x="570" y="244"/>
                  </a:lnTo>
                  <a:lnTo>
                    <a:pt x="568" y="236"/>
                  </a:lnTo>
                  <a:lnTo>
                    <a:pt x="552" y="174"/>
                  </a:lnTo>
                  <a:lnTo>
                    <a:pt x="550" y="164"/>
                  </a:lnTo>
                  <a:lnTo>
                    <a:pt x="542" y="156"/>
                  </a:lnTo>
                  <a:lnTo>
                    <a:pt x="540" y="156"/>
                  </a:lnTo>
                  <a:lnTo>
                    <a:pt x="538" y="158"/>
                  </a:lnTo>
                  <a:lnTo>
                    <a:pt x="538" y="162"/>
                  </a:lnTo>
                  <a:lnTo>
                    <a:pt x="536" y="164"/>
                  </a:lnTo>
                  <a:lnTo>
                    <a:pt x="532" y="164"/>
                  </a:lnTo>
                  <a:lnTo>
                    <a:pt x="530" y="158"/>
                  </a:lnTo>
                  <a:lnTo>
                    <a:pt x="532" y="152"/>
                  </a:lnTo>
                  <a:lnTo>
                    <a:pt x="532" y="144"/>
                  </a:lnTo>
                  <a:lnTo>
                    <a:pt x="532" y="142"/>
                  </a:lnTo>
                  <a:lnTo>
                    <a:pt x="532" y="140"/>
                  </a:lnTo>
                  <a:lnTo>
                    <a:pt x="528" y="128"/>
                  </a:lnTo>
                  <a:lnTo>
                    <a:pt x="522" y="118"/>
                  </a:lnTo>
                  <a:lnTo>
                    <a:pt x="516" y="108"/>
                  </a:lnTo>
                  <a:lnTo>
                    <a:pt x="516" y="92"/>
                  </a:lnTo>
                  <a:lnTo>
                    <a:pt x="518" y="90"/>
                  </a:lnTo>
                  <a:lnTo>
                    <a:pt x="520" y="86"/>
                  </a:lnTo>
                  <a:lnTo>
                    <a:pt x="516" y="62"/>
                  </a:lnTo>
                  <a:lnTo>
                    <a:pt x="516" y="60"/>
                  </a:lnTo>
                  <a:lnTo>
                    <a:pt x="514" y="58"/>
                  </a:lnTo>
                  <a:lnTo>
                    <a:pt x="512" y="54"/>
                  </a:lnTo>
                  <a:lnTo>
                    <a:pt x="508" y="52"/>
                  </a:lnTo>
                  <a:lnTo>
                    <a:pt x="506" y="50"/>
                  </a:lnTo>
                  <a:lnTo>
                    <a:pt x="506" y="46"/>
                  </a:lnTo>
                  <a:lnTo>
                    <a:pt x="504" y="42"/>
                  </a:lnTo>
                  <a:lnTo>
                    <a:pt x="504" y="36"/>
                  </a:lnTo>
                  <a:lnTo>
                    <a:pt x="504" y="26"/>
                  </a:lnTo>
                  <a:lnTo>
                    <a:pt x="498" y="6"/>
                  </a:lnTo>
                  <a:lnTo>
                    <a:pt x="496" y="0"/>
                  </a:lnTo>
                  <a:lnTo>
                    <a:pt x="494" y="0"/>
                  </a:lnTo>
                  <a:lnTo>
                    <a:pt x="472" y="6"/>
                  </a:lnTo>
                  <a:lnTo>
                    <a:pt x="448" y="12"/>
                  </a:lnTo>
                  <a:lnTo>
                    <a:pt x="418" y="20"/>
                  </a:lnTo>
                  <a:lnTo>
                    <a:pt x="380" y="26"/>
                  </a:lnTo>
                  <a:lnTo>
                    <a:pt x="374" y="30"/>
                  </a:lnTo>
                  <a:lnTo>
                    <a:pt x="372" y="28"/>
                  </a:lnTo>
                  <a:lnTo>
                    <a:pt x="368" y="28"/>
                  </a:lnTo>
                  <a:lnTo>
                    <a:pt x="366" y="30"/>
                  </a:lnTo>
                  <a:lnTo>
                    <a:pt x="354" y="36"/>
                  </a:lnTo>
                  <a:lnTo>
                    <a:pt x="342" y="48"/>
                  </a:lnTo>
                  <a:lnTo>
                    <a:pt x="334" y="56"/>
                  </a:lnTo>
                  <a:lnTo>
                    <a:pt x="330" y="58"/>
                  </a:lnTo>
                  <a:lnTo>
                    <a:pt x="324" y="66"/>
                  </a:lnTo>
                  <a:lnTo>
                    <a:pt x="316" y="80"/>
                  </a:lnTo>
                  <a:lnTo>
                    <a:pt x="314" y="82"/>
                  </a:lnTo>
                  <a:lnTo>
                    <a:pt x="310" y="88"/>
                  </a:lnTo>
                  <a:lnTo>
                    <a:pt x="306" y="94"/>
                  </a:lnTo>
                  <a:lnTo>
                    <a:pt x="302" y="100"/>
                  </a:lnTo>
                  <a:lnTo>
                    <a:pt x="298" y="106"/>
                  </a:lnTo>
                  <a:lnTo>
                    <a:pt x="300" y="106"/>
                  </a:lnTo>
                  <a:lnTo>
                    <a:pt x="300" y="108"/>
                  </a:lnTo>
                  <a:lnTo>
                    <a:pt x="302" y="110"/>
                  </a:lnTo>
                  <a:lnTo>
                    <a:pt x="302" y="112"/>
                  </a:lnTo>
                  <a:lnTo>
                    <a:pt x="302" y="114"/>
                  </a:lnTo>
                  <a:lnTo>
                    <a:pt x="300" y="116"/>
                  </a:lnTo>
                  <a:lnTo>
                    <a:pt x="296" y="120"/>
                  </a:lnTo>
                  <a:lnTo>
                    <a:pt x="286" y="134"/>
                  </a:lnTo>
                  <a:lnTo>
                    <a:pt x="282" y="138"/>
                  </a:lnTo>
                  <a:lnTo>
                    <a:pt x="280" y="142"/>
                  </a:lnTo>
                  <a:lnTo>
                    <a:pt x="276" y="142"/>
                  </a:lnTo>
                  <a:lnTo>
                    <a:pt x="272" y="144"/>
                  </a:lnTo>
                  <a:lnTo>
                    <a:pt x="272" y="146"/>
                  </a:lnTo>
                  <a:lnTo>
                    <a:pt x="264" y="154"/>
                  </a:lnTo>
                  <a:lnTo>
                    <a:pt x="260" y="158"/>
                  </a:lnTo>
                  <a:lnTo>
                    <a:pt x="260" y="160"/>
                  </a:lnTo>
                  <a:lnTo>
                    <a:pt x="260" y="162"/>
                  </a:lnTo>
                  <a:lnTo>
                    <a:pt x="260" y="164"/>
                  </a:lnTo>
                  <a:lnTo>
                    <a:pt x="266" y="164"/>
                  </a:lnTo>
                  <a:lnTo>
                    <a:pt x="270" y="164"/>
                  </a:lnTo>
                  <a:lnTo>
                    <a:pt x="272" y="164"/>
                  </a:lnTo>
                  <a:lnTo>
                    <a:pt x="278" y="162"/>
                  </a:lnTo>
                  <a:lnTo>
                    <a:pt x="282" y="164"/>
                  </a:lnTo>
                  <a:lnTo>
                    <a:pt x="282" y="166"/>
                  </a:lnTo>
                  <a:lnTo>
                    <a:pt x="280" y="168"/>
                  </a:lnTo>
                  <a:lnTo>
                    <a:pt x="276" y="170"/>
                  </a:lnTo>
                  <a:lnTo>
                    <a:pt x="276" y="172"/>
                  </a:lnTo>
                  <a:lnTo>
                    <a:pt x="276" y="174"/>
                  </a:lnTo>
                  <a:lnTo>
                    <a:pt x="282" y="174"/>
                  </a:lnTo>
                  <a:lnTo>
                    <a:pt x="284" y="170"/>
                  </a:lnTo>
                  <a:lnTo>
                    <a:pt x="286" y="172"/>
                  </a:lnTo>
                  <a:lnTo>
                    <a:pt x="284" y="178"/>
                  </a:lnTo>
                  <a:lnTo>
                    <a:pt x="284" y="180"/>
                  </a:lnTo>
                  <a:lnTo>
                    <a:pt x="280" y="188"/>
                  </a:lnTo>
                  <a:lnTo>
                    <a:pt x="278" y="188"/>
                  </a:lnTo>
                  <a:lnTo>
                    <a:pt x="278" y="192"/>
                  </a:lnTo>
                  <a:lnTo>
                    <a:pt x="282" y="202"/>
                  </a:lnTo>
                  <a:lnTo>
                    <a:pt x="288" y="220"/>
                  </a:lnTo>
                  <a:lnTo>
                    <a:pt x="286" y="224"/>
                  </a:lnTo>
                  <a:lnTo>
                    <a:pt x="284" y="226"/>
                  </a:lnTo>
                  <a:lnTo>
                    <a:pt x="282" y="226"/>
                  </a:lnTo>
                  <a:lnTo>
                    <a:pt x="280" y="228"/>
                  </a:lnTo>
                  <a:lnTo>
                    <a:pt x="276" y="228"/>
                  </a:lnTo>
                  <a:lnTo>
                    <a:pt x="274" y="228"/>
                  </a:lnTo>
                  <a:lnTo>
                    <a:pt x="272" y="228"/>
                  </a:lnTo>
                  <a:lnTo>
                    <a:pt x="270" y="228"/>
                  </a:lnTo>
                  <a:lnTo>
                    <a:pt x="254" y="242"/>
                  </a:lnTo>
                  <a:lnTo>
                    <a:pt x="254" y="244"/>
                  </a:lnTo>
                  <a:lnTo>
                    <a:pt x="250" y="250"/>
                  </a:lnTo>
                  <a:lnTo>
                    <a:pt x="248" y="254"/>
                  </a:lnTo>
                  <a:lnTo>
                    <a:pt x="242" y="258"/>
                  </a:lnTo>
                  <a:lnTo>
                    <a:pt x="226" y="268"/>
                  </a:lnTo>
                  <a:lnTo>
                    <a:pt x="222" y="268"/>
                  </a:lnTo>
                  <a:lnTo>
                    <a:pt x="214" y="268"/>
                  </a:lnTo>
                  <a:lnTo>
                    <a:pt x="210" y="268"/>
                  </a:lnTo>
                  <a:lnTo>
                    <a:pt x="196" y="272"/>
                  </a:lnTo>
                  <a:lnTo>
                    <a:pt x="186" y="276"/>
                  </a:lnTo>
                  <a:lnTo>
                    <a:pt x="178" y="280"/>
                  </a:lnTo>
                  <a:lnTo>
                    <a:pt x="176" y="280"/>
                  </a:lnTo>
                  <a:lnTo>
                    <a:pt x="174" y="280"/>
                  </a:lnTo>
                  <a:lnTo>
                    <a:pt x="170" y="280"/>
                  </a:lnTo>
                  <a:lnTo>
                    <a:pt x="164" y="278"/>
                  </a:lnTo>
                  <a:lnTo>
                    <a:pt x="162" y="276"/>
                  </a:lnTo>
                  <a:lnTo>
                    <a:pt x="160" y="274"/>
                  </a:lnTo>
                  <a:lnTo>
                    <a:pt x="158" y="274"/>
                  </a:lnTo>
                  <a:lnTo>
                    <a:pt x="156" y="272"/>
                  </a:lnTo>
                  <a:lnTo>
                    <a:pt x="154" y="272"/>
                  </a:lnTo>
                  <a:lnTo>
                    <a:pt x="136" y="272"/>
                  </a:lnTo>
                  <a:lnTo>
                    <a:pt x="122" y="274"/>
                  </a:lnTo>
                  <a:lnTo>
                    <a:pt x="102" y="278"/>
                  </a:lnTo>
                  <a:lnTo>
                    <a:pt x="92" y="280"/>
                  </a:lnTo>
                  <a:lnTo>
                    <a:pt x="84" y="282"/>
                  </a:lnTo>
                  <a:lnTo>
                    <a:pt x="76" y="284"/>
                  </a:lnTo>
                  <a:lnTo>
                    <a:pt x="56" y="294"/>
                  </a:lnTo>
                  <a:lnTo>
                    <a:pt x="54" y="296"/>
                  </a:lnTo>
                  <a:lnTo>
                    <a:pt x="44" y="302"/>
                  </a:lnTo>
                  <a:lnTo>
                    <a:pt x="40" y="302"/>
                  </a:lnTo>
                  <a:lnTo>
                    <a:pt x="42" y="304"/>
                  </a:lnTo>
                  <a:lnTo>
                    <a:pt x="44" y="314"/>
                  </a:lnTo>
                  <a:lnTo>
                    <a:pt x="44" y="318"/>
                  </a:lnTo>
                  <a:lnTo>
                    <a:pt x="44" y="324"/>
                  </a:lnTo>
                  <a:lnTo>
                    <a:pt x="48" y="332"/>
                  </a:lnTo>
                  <a:lnTo>
                    <a:pt x="52" y="336"/>
                  </a:lnTo>
                  <a:lnTo>
                    <a:pt x="56" y="338"/>
                  </a:lnTo>
                  <a:lnTo>
                    <a:pt x="58" y="338"/>
                  </a:lnTo>
                  <a:lnTo>
                    <a:pt x="60" y="338"/>
                  </a:lnTo>
                  <a:lnTo>
                    <a:pt x="62" y="342"/>
                  </a:lnTo>
                  <a:lnTo>
                    <a:pt x="64" y="340"/>
                  </a:lnTo>
                  <a:lnTo>
                    <a:pt x="68" y="348"/>
                  </a:lnTo>
                  <a:lnTo>
                    <a:pt x="68" y="350"/>
                  </a:lnTo>
                  <a:lnTo>
                    <a:pt x="68" y="354"/>
                  </a:lnTo>
                  <a:lnTo>
                    <a:pt x="68" y="356"/>
                  </a:lnTo>
                  <a:lnTo>
                    <a:pt x="68" y="358"/>
                  </a:lnTo>
                  <a:lnTo>
                    <a:pt x="66" y="360"/>
                  </a:lnTo>
                  <a:lnTo>
                    <a:pt x="60" y="366"/>
                  </a:lnTo>
                  <a:lnTo>
                    <a:pt x="50" y="378"/>
                  </a:lnTo>
                  <a:lnTo>
                    <a:pt x="38" y="394"/>
                  </a:lnTo>
                  <a:lnTo>
                    <a:pt x="24" y="408"/>
                  </a:lnTo>
                  <a:lnTo>
                    <a:pt x="18" y="416"/>
                  </a:lnTo>
                  <a:lnTo>
                    <a:pt x="4" y="428"/>
                  </a:lnTo>
                  <a:lnTo>
                    <a:pt x="0" y="430"/>
                  </a:lnTo>
                  <a:lnTo>
                    <a:pt x="6" y="460"/>
                  </a:lnTo>
                  <a:lnTo>
                    <a:pt x="24" y="458"/>
                  </a:lnTo>
                  <a:lnTo>
                    <a:pt x="34" y="456"/>
                  </a:lnTo>
                  <a:lnTo>
                    <a:pt x="44" y="454"/>
                  </a:lnTo>
                  <a:lnTo>
                    <a:pt x="58" y="452"/>
                  </a:lnTo>
                  <a:lnTo>
                    <a:pt x="80" y="448"/>
                  </a:lnTo>
                  <a:lnTo>
                    <a:pt x="128" y="438"/>
                  </a:lnTo>
                  <a:lnTo>
                    <a:pt x="144" y="436"/>
                  </a:lnTo>
                  <a:lnTo>
                    <a:pt x="174" y="430"/>
                  </a:lnTo>
                  <a:lnTo>
                    <a:pt x="182" y="428"/>
                  </a:lnTo>
                  <a:lnTo>
                    <a:pt x="192" y="426"/>
                  </a:lnTo>
                  <a:lnTo>
                    <a:pt x="200" y="424"/>
                  </a:lnTo>
                  <a:lnTo>
                    <a:pt x="208" y="424"/>
                  </a:lnTo>
                  <a:lnTo>
                    <a:pt x="222" y="422"/>
                  </a:lnTo>
                  <a:lnTo>
                    <a:pt x="228" y="420"/>
                  </a:lnTo>
                  <a:lnTo>
                    <a:pt x="232" y="418"/>
                  </a:lnTo>
                  <a:lnTo>
                    <a:pt x="244" y="416"/>
                  </a:lnTo>
                  <a:lnTo>
                    <a:pt x="250" y="416"/>
                  </a:lnTo>
                  <a:lnTo>
                    <a:pt x="254" y="414"/>
                  </a:lnTo>
                  <a:lnTo>
                    <a:pt x="264" y="412"/>
                  </a:lnTo>
                  <a:lnTo>
                    <a:pt x="268" y="412"/>
                  </a:lnTo>
                  <a:lnTo>
                    <a:pt x="272" y="412"/>
                  </a:lnTo>
                  <a:lnTo>
                    <a:pt x="304" y="404"/>
                  </a:lnTo>
                  <a:lnTo>
                    <a:pt x="312" y="402"/>
                  </a:lnTo>
                  <a:lnTo>
                    <a:pt x="320" y="402"/>
                  </a:lnTo>
                  <a:lnTo>
                    <a:pt x="340" y="398"/>
                  </a:lnTo>
                  <a:lnTo>
                    <a:pt x="372" y="390"/>
                  </a:lnTo>
                  <a:lnTo>
                    <a:pt x="406" y="382"/>
                  </a:lnTo>
                  <a:lnTo>
                    <a:pt x="408" y="382"/>
                  </a:lnTo>
                  <a:lnTo>
                    <a:pt x="416" y="386"/>
                  </a:lnTo>
                  <a:lnTo>
                    <a:pt x="426" y="394"/>
                  </a:lnTo>
                  <a:lnTo>
                    <a:pt x="432" y="394"/>
                  </a:lnTo>
                  <a:lnTo>
                    <a:pt x="436" y="398"/>
                  </a:lnTo>
                  <a:lnTo>
                    <a:pt x="440" y="402"/>
                  </a:lnTo>
                  <a:lnTo>
                    <a:pt x="442" y="406"/>
                  </a:lnTo>
                  <a:lnTo>
                    <a:pt x="444" y="418"/>
                  </a:lnTo>
                  <a:lnTo>
                    <a:pt x="444" y="420"/>
                  </a:lnTo>
                  <a:lnTo>
                    <a:pt x="450" y="428"/>
                  </a:lnTo>
                  <a:lnTo>
                    <a:pt x="452" y="430"/>
                  </a:lnTo>
                  <a:lnTo>
                    <a:pt x="454" y="434"/>
                  </a:lnTo>
                  <a:lnTo>
                    <a:pt x="464" y="436"/>
                  </a:lnTo>
                  <a:lnTo>
                    <a:pt x="476" y="436"/>
                  </a:lnTo>
                  <a:lnTo>
                    <a:pt x="478" y="436"/>
                  </a:lnTo>
                  <a:lnTo>
                    <a:pt x="484" y="440"/>
                  </a:lnTo>
                  <a:lnTo>
                    <a:pt x="484" y="442"/>
                  </a:lnTo>
                  <a:lnTo>
                    <a:pt x="500" y="448"/>
                  </a:lnTo>
                  <a:lnTo>
                    <a:pt x="506" y="448"/>
                  </a:lnTo>
                  <a:lnTo>
                    <a:pt x="524" y="454"/>
                  </a:lnTo>
                  <a:lnTo>
                    <a:pt x="530" y="456"/>
                  </a:lnTo>
                  <a:lnTo>
                    <a:pt x="554" y="464"/>
                  </a:lnTo>
                  <a:lnTo>
                    <a:pt x="558" y="464"/>
                  </a:lnTo>
                  <a:lnTo>
                    <a:pt x="564" y="466"/>
                  </a:lnTo>
                  <a:lnTo>
                    <a:pt x="568" y="468"/>
                  </a:lnTo>
                  <a:lnTo>
                    <a:pt x="562" y="450"/>
                  </a:lnTo>
                  <a:lnTo>
                    <a:pt x="562" y="448"/>
                  </a:lnTo>
                  <a:lnTo>
                    <a:pt x="560" y="446"/>
                  </a:lnTo>
                  <a:lnTo>
                    <a:pt x="556" y="444"/>
                  </a:lnTo>
                  <a:lnTo>
                    <a:pt x="552" y="438"/>
                  </a:lnTo>
                  <a:lnTo>
                    <a:pt x="554" y="434"/>
                  </a:lnTo>
                  <a:lnTo>
                    <a:pt x="564" y="446"/>
                  </a:lnTo>
                  <a:lnTo>
                    <a:pt x="566" y="448"/>
                  </a:lnTo>
                  <a:lnTo>
                    <a:pt x="568" y="456"/>
                  </a:lnTo>
                  <a:lnTo>
                    <a:pt x="570" y="458"/>
                  </a:lnTo>
                  <a:lnTo>
                    <a:pt x="570" y="462"/>
                  </a:lnTo>
                  <a:lnTo>
                    <a:pt x="570" y="470"/>
                  </a:lnTo>
                  <a:lnTo>
                    <a:pt x="570" y="472"/>
                  </a:lnTo>
                  <a:lnTo>
                    <a:pt x="570" y="476"/>
                  </a:lnTo>
                  <a:lnTo>
                    <a:pt x="570" y="482"/>
                  </a:lnTo>
                  <a:lnTo>
                    <a:pt x="570" y="490"/>
                  </a:lnTo>
                  <a:lnTo>
                    <a:pt x="580" y="484"/>
                  </a:lnTo>
                  <a:lnTo>
                    <a:pt x="582" y="478"/>
                  </a:lnTo>
                  <a:lnTo>
                    <a:pt x="584" y="472"/>
                  </a:lnTo>
                  <a:lnTo>
                    <a:pt x="588" y="468"/>
                  </a:lnTo>
                  <a:lnTo>
                    <a:pt x="590" y="466"/>
                  </a:lnTo>
                  <a:lnTo>
                    <a:pt x="592" y="462"/>
                  </a:lnTo>
                  <a:lnTo>
                    <a:pt x="590" y="460"/>
                  </a:lnTo>
                  <a:lnTo>
                    <a:pt x="580" y="45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grpSp>
        <p:nvGrpSpPr>
          <p:cNvPr id="276" name="Group 483"/>
          <p:cNvGrpSpPr>
            <a:grpSpLocks/>
          </p:cNvGrpSpPr>
          <p:nvPr/>
        </p:nvGrpSpPr>
        <p:grpSpPr bwMode="auto">
          <a:xfrm>
            <a:off x="325438" y="4826000"/>
            <a:ext cx="1612900" cy="1066800"/>
            <a:chOff x="338" y="3040"/>
            <a:chExt cx="1016" cy="672"/>
          </a:xfrm>
          <a:solidFill>
            <a:srgbClr val="FFFF00"/>
          </a:solidFill>
        </p:grpSpPr>
        <p:sp>
          <p:nvSpPr>
            <p:cNvPr id="277" name="Freeform 484">
              <a:hlinkClick r:id="rId2" action="ppaction://hlinksldjump" tooltip="State of Alaska"/>
            </p:cNvPr>
            <p:cNvSpPr>
              <a:spLocks/>
            </p:cNvSpPr>
            <p:nvPr/>
          </p:nvSpPr>
          <p:spPr bwMode="auto">
            <a:xfrm>
              <a:off x="504" y="3040"/>
              <a:ext cx="850" cy="664"/>
            </a:xfrm>
            <a:custGeom>
              <a:avLst/>
              <a:gdLst>
                <a:gd name="T0" fmla="*/ 74 w 850"/>
                <a:gd name="T1" fmla="*/ 456 h 664"/>
                <a:gd name="T2" fmla="*/ 66 w 850"/>
                <a:gd name="T3" fmla="*/ 418 h 664"/>
                <a:gd name="T4" fmla="*/ 18 w 850"/>
                <a:gd name="T5" fmla="*/ 388 h 664"/>
                <a:gd name="T6" fmla="*/ 44 w 850"/>
                <a:gd name="T7" fmla="*/ 388 h 664"/>
                <a:gd name="T8" fmla="*/ 22 w 850"/>
                <a:gd name="T9" fmla="*/ 364 h 664"/>
                <a:gd name="T10" fmla="*/ 2 w 850"/>
                <a:gd name="T11" fmla="*/ 344 h 664"/>
                <a:gd name="T12" fmla="*/ 42 w 850"/>
                <a:gd name="T13" fmla="*/ 318 h 664"/>
                <a:gd name="T14" fmla="*/ 102 w 850"/>
                <a:gd name="T15" fmla="*/ 292 h 664"/>
                <a:gd name="T16" fmla="*/ 126 w 850"/>
                <a:gd name="T17" fmla="*/ 244 h 664"/>
                <a:gd name="T18" fmla="*/ 54 w 850"/>
                <a:gd name="T19" fmla="*/ 244 h 664"/>
                <a:gd name="T20" fmla="*/ 6 w 850"/>
                <a:gd name="T21" fmla="*/ 180 h 664"/>
                <a:gd name="T22" fmla="*/ 88 w 850"/>
                <a:gd name="T23" fmla="*/ 164 h 664"/>
                <a:gd name="T24" fmla="*/ 148 w 850"/>
                <a:gd name="T25" fmla="*/ 196 h 664"/>
                <a:gd name="T26" fmla="*/ 168 w 850"/>
                <a:gd name="T27" fmla="*/ 188 h 664"/>
                <a:gd name="T28" fmla="*/ 106 w 850"/>
                <a:gd name="T29" fmla="*/ 136 h 664"/>
                <a:gd name="T30" fmla="*/ 142 w 850"/>
                <a:gd name="T31" fmla="*/ 48 h 664"/>
                <a:gd name="T32" fmla="*/ 208 w 850"/>
                <a:gd name="T33" fmla="*/ 26 h 664"/>
                <a:gd name="T34" fmla="*/ 268 w 850"/>
                <a:gd name="T35" fmla="*/ 4 h 664"/>
                <a:gd name="T36" fmla="*/ 296 w 850"/>
                <a:gd name="T37" fmla="*/ 20 h 664"/>
                <a:gd name="T38" fmla="*/ 344 w 850"/>
                <a:gd name="T39" fmla="*/ 40 h 664"/>
                <a:gd name="T40" fmla="*/ 472 w 850"/>
                <a:gd name="T41" fmla="*/ 70 h 664"/>
                <a:gd name="T42" fmla="*/ 562 w 850"/>
                <a:gd name="T43" fmla="*/ 292 h 664"/>
                <a:gd name="T44" fmla="*/ 690 w 850"/>
                <a:gd name="T45" fmla="*/ 476 h 664"/>
                <a:gd name="T46" fmla="*/ 790 w 850"/>
                <a:gd name="T47" fmla="*/ 578 h 664"/>
                <a:gd name="T48" fmla="*/ 834 w 850"/>
                <a:gd name="T49" fmla="*/ 656 h 664"/>
                <a:gd name="T50" fmla="*/ 822 w 850"/>
                <a:gd name="T51" fmla="*/ 622 h 664"/>
                <a:gd name="T52" fmla="*/ 798 w 850"/>
                <a:gd name="T53" fmla="*/ 618 h 664"/>
                <a:gd name="T54" fmla="*/ 762 w 850"/>
                <a:gd name="T55" fmla="*/ 576 h 664"/>
                <a:gd name="T56" fmla="*/ 748 w 850"/>
                <a:gd name="T57" fmla="*/ 546 h 664"/>
                <a:gd name="T58" fmla="*/ 718 w 850"/>
                <a:gd name="T59" fmla="*/ 526 h 664"/>
                <a:gd name="T60" fmla="*/ 706 w 850"/>
                <a:gd name="T61" fmla="*/ 520 h 664"/>
                <a:gd name="T62" fmla="*/ 682 w 850"/>
                <a:gd name="T63" fmla="*/ 510 h 664"/>
                <a:gd name="T64" fmla="*/ 672 w 850"/>
                <a:gd name="T65" fmla="*/ 516 h 664"/>
                <a:gd name="T66" fmla="*/ 680 w 850"/>
                <a:gd name="T67" fmla="*/ 536 h 664"/>
                <a:gd name="T68" fmla="*/ 628 w 850"/>
                <a:gd name="T69" fmla="*/ 502 h 664"/>
                <a:gd name="T70" fmla="*/ 602 w 850"/>
                <a:gd name="T71" fmla="*/ 470 h 664"/>
                <a:gd name="T72" fmla="*/ 474 w 850"/>
                <a:gd name="T73" fmla="*/ 460 h 664"/>
                <a:gd name="T74" fmla="*/ 450 w 850"/>
                <a:gd name="T75" fmla="*/ 442 h 664"/>
                <a:gd name="T76" fmla="*/ 428 w 850"/>
                <a:gd name="T77" fmla="*/ 434 h 664"/>
                <a:gd name="T78" fmla="*/ 408 w 850"/>
                <a:gd name="T79" fmla="*/ 436 h 664"/>
                <a:gd name="T80" fmla="*/ 388 w 850"/>
                <a:gd name="T81" fmla="*/ 442 h 664"/>
                <a:gd name="T82" fmla="*/ 398 w 850"/>
                <a:gd name="T83" fmla="*/ 456 h 664"/>
                <a:gd name="T84" fmla="*/ 378 w 850"/>
                <a:gd name="T85" fmla="*/ 466 h 664"/>
                <a:gd name="T86" fmla="*/ 350 w 850"/>
                <a:gd name="T87" fmla="*/ 484 h 664"/>
                <a:gd name="T88" fmla="*/ 306 w 850"/>
                <a:gd name="T89" fmla="*/ 492 h 664"/>
                <a:gd name="T90" fmla="*/ 334 w 850"/>
                <a:gd name="T91" fmla="*/ 434 h 664"/>
                <a:gd name="T92" fmla="*/ 318 w 850"/>
                <a:gd name="T93" fmla="*/ 436 h 664"/>
                <a:gd name="T94" fmla="*/ 274 w 850"/>
                <a:gd name="T95" fmla="*/ 474 h 664"/>
                <a:gd name="T96" fmla="*/ 266 w 850"/>
                <a:gd name="T97" fmla="*/ 496 h 664"/>
                <a:gd name="T98" fmla="*/ 246 w 850"/>
                <a:gd name="T99" fmla="*/ 536 h 664"/>
                <a:gd name="T100" fmla="*/ 190 w 850"/>
                <a:gd name="T101" fmla="*/ 558 h 664"/>
                <a:gd name="T102" fmla="*/ 164 w 850"/>
                <a:gd name="T103" fmla="*/ 576 h 664"/>
                <a:gd name="T104" fmla="*/ 144 w 850"/>
                <a:gd name="T105" fmla="*/ 596 h 664"/>
                <a:gd name="T106" fmla="*/ 120 w 850"/>
                <a:gd name="T107" fmla="*/ 604 h 664"/>
                <a:gd name="T108" fmla="*/ 84 w 850"/>
                <a:gd name="T109" fmla="*/ 612 h 664"/>
                <a:gd name="T110" fmla="*/ 32 w 850"/>
                <a:gd name="T111" fmla="*/ 624 h 664"/>
                <a:gd name="T112" fmla="*/ 4 w 850"/>
                <a:gd name="T113" fmla="*/ 624 h 664"/>
                <a:gd name="T114" fmla="*/ 74 w 850"/>
                <a:gd name="T115" fmla="*/ 604 h 664"/>
                <a:gd name="T116" fmla="*/ 134 w 850"/>
                <a:gd name="T117" fmla="*/ 564 h 664"/>
                <a:gd name="T118" fmla="*/ 172 w 850"/>
                <a:gd name="T119" fmla="*/ 512 h 664"/>
                <a:gd name="T120" fmla="*/ 164 w 850"/>
                <a:gd name="T121" fmla="*/ 492 h 664"/>
                <a:gd name="T122" fmla="*/ 124 w 850"/>
                <a:gd name="T123" fmla="*/ 48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0" h="664">
                  <a:moveTo>
                    <a:pt x="84" y="484"/>
                  </a:moveTo>
                  <a:lnTo>
                    <a:pt x="84" y="486"/>
                  </a:lnTo>
                  <a:lnTo>
                    <a:pt x="74" y="490"/>
                  </a:lnTo>
                  <a:lnTo>
                    <a:pt x="74" y="488"/>
                  </a:lnTo>
                  <a:lnTo>
                    <a:pt x="74" y="486"/>
                  </a:lnTo>
                  <a:lnTo>
                    <a:pt x="74" y="488"/>
                  </a:lnTo>
                  <a:lnTo>
                    <a:pt x="64" y="484"/>
                  </a:lnTo>
                  <a:lnTo>
                    <a:pt x="70" y="484"/>
                  </a:lnTo>
                  <a:lnTo>
                    <a:pt x="78" y="480"/>
                  </a:lnTo>
                  <a:lnTo>
                    <a:pt x="74" y="480"/>
                  </a:lnTo>
                  <a:lnTo>
                    <a:pt x="76" y="474"/>
                  </a:lnTo>
                  <a:lnTo>
                    <a:pt x="74" y="470"/>
                  </a:lnTo>
                  <a:lnTo>
                    <a:pt x="82" y="468"/>
                  </a:lnTo>
                  <a:lnTo>
                    <a:pt x="74" y="466"/>
                  </a:lnTo>
                  <a:lnTo>
                    <a:pt x="74" y="468"/>
                  </a:lnTo>
                  <a:lnTo>
                    <a:pt x="74" y="466"/>
                  </a:lnTo>
                  <a:lnTo>
                    <a:pt x="72" y="458"/>
                  </a:lnTo>
                  <a:lnTo>
                    <a:pt x="74" y="458"/>
                  </a:lnTo>
                  <a:lnTo>
                    <a:pt x="74" y="462"/>
                  </a:lnTo>
                  <a:lnTo>
                    <a:pt x="74" y="456"/>
                  </a:lnTo>
                  <a:lnTo>
                    <a:pt x="82" y="452"/>
                  </a:lnTo>
                  <a:lnTo>
                    <a:pt x="74" y="428"/>
                  </a:lnTo>
                  <a:lnTo>
                    <a:pt x="76" y="424"/>
                  </a:lnTo>
                  <a:lnTo>
                    <a:pt x="74" y="422"/>
                  </a:lnTo>
                  <a:lnTo>
                    <a:pt x="78" y="422"/>
                  </a:lnTo>
                  <a:lnTo>
                    <a:pt x="74" y="422"/>
                  </a:lnTo>
                  <a:lnTo>
                    <a:pt x="74" y="424"/>
                  </a:lnTo>
                  <a:lnTo>
                    <a:pt x="74" y="422"/>
                  </a:lnTo>
                  <a:lnTo>
                    <a:pt x="72" y="418"/>
                  </a:lnTo>
                  <a:lnTo>
                    <a:pt x="78" y="410"/>
                  </a:lnTo>
                  <a:lnTo>
                    <a:pt x="80" y="408"/>
                  </a:lnTo>
                  <a:lnTo>
                    <a:pt x="88" y="406"/>
                  </a:lnTo>
                  <a:lnTo>
                    <a:pt x="84" y="406"/>
                  </a:lnTo>
                  <a:lnTo>
                    <a:pt x="84" y="402"/>
                  </a:lnTo>
                  <a:lnTo>
                    <a:pt x="82" y="406"/>
                  </a:lnTo>
                  <a:lnTo>
                    <a:pt x="78" y="406"/>
                  </a:lnTo>
                  <a:lnTo>
                    <a:pt x="74" y="414"/>
                  </a:lnTo>
                  <a:lnTo>
                    <a:pt x="68" y="414"/>
                  </a:lnTo>
                  <a:lnTo>
                    <a:pt x="70" y="418"/>
                  </a:lnTo>
                  <a:lnTo>
                    <a:pt x="66" y="418"/>
                  </a:lnTo>
                  <a:lnTo>
                    <a:pt x="72" y="422"/>
                  </a:lnTo>
                  <a:lnTo>
                    <a:pt x="68" y="430"/>
                  </a:lnTo>
                  <a:lnTo>
                    <a:pt x="62" y="428"/>
                  </a:lnTo>
                  <a:lnTo>
                    <a:pt x="60" y="432"/>
                  </a:lnTo>
                  <a:lnTo>
                    <a:pt x="48" y="432"/>
                  </a:lnTo>
                  <a:lnTo>
                    <a:pt x="30" y="428"/>
                  </a:lnTo>
                  <a:lnTo>
                    <a:pt x="28" y="422"/>
                  </a:lnTo>
                  <a:lnTo>
                    <a:pt x="32" y="422"/>
                  </a:lnTo>
                  <a:lnTo>
                    <a:pt x="26" y="416"/>
                  </a:lnTo>
                  <a:lnTo>
                    <a:pt x="22" y="410"/>
                  </a:lnTo>
                  <a:lnTo>
                    <a:pt x="22" y="406"/>
                  </a:lnTo>
                  <a:lnTo>
                    <a:pt x="20" y="406"/>
                  </a:lnTo>
                  <a:lnTo>
                    <a:pt x="12" y="402"/>
                  </a:lnTo>
                  <a:lnTo>
                    <a:pt x="12" y="400"/>
                  </a:lnTo>
                  <a:lnTo>
                    <a:pt x="16" y="398"/>
                  </a:lnTo>
                  <a:lnTo>
                    <a:pt x="16" y="396"/>
                  </a:lnTo>
                  <a:lnTo>
                    <a:pt x="10" y="396"/>
                  </a:lnTo>
                  <a:lnTo>
                    <a:pt x="8" y="394"/>
                  </a:lnTo>
                  <a:lnTo>
                    <a:pt x="18" y="390"/>
                  </a:lnTo>
                  <a:lnTo>
                    <a:pt x="18" y="388"/>
                  </a:lnTo>
                  <a:lnTo>
                    <a:pt x="22" y="386"/>
                  </a:lnTo>
                  <a:lnTo>
                    <a:pt x="22" y="380"/>
                  </a:lnTo>
                  <a:lnTo>
                    <a:pt x="22" y="384"/>
                  </a:lnTo>
                  <a:lnTo>
                    <a:pt x="28" y="384"/>
                  </a:lnTo>
                  <a:lnTo>
                    <a:pt x="26" y="386"/>
                  </a:lnTo>
                  <a:lnTo>
                    <a:pt x="26" y="388"/>
                  </a:lnTo>
                  <a:lnTo>
                    <a:pt x="34" y="390"/>
                  </a:lnTo>
                  <a:lnTo>
                    <a:pt x="34" y="394"/>
                  </a:lnTo>
                  <a:lnTo>
                    <a:pt x="30" y="398"/>
                  </a:lnTo>
                  <a:lnTo>
                    <a:pt x="42" y="392"/>
                  </a:lnTo>
                  <a:lnTo>
                    <a:pt x="44" y="394"/>
                  </a:lnTo>
                  <a:lnTo>
                    <a:pt x="44" y="400"/>
                  </a:lnTo>
                  <a:lnTo>
                    <a:pt x="52" y="398"/>
                  </a:lnTo>
                  <a:lnTo>
                    <a:pt x="52" y="396"/>
                  </a:lnTo>
                  <a:lnTo>
                    <a:pt x="54" y="396"/>
                  </a:lnTo>
                  <a:lnTo>
                    <a:pt x="44" y="390"/>
                  </a:lnTo>
                  <a:lnTo>
                    <a:pt x="52" y="390"/>
                  </a:lnTo>
                  <a:lnTo>
                    <a:pt x="48" y="388"/>
                  </a:lnTo>
                  <a:lnTo>
                    <a:pt x="50" y="386"/>
                  </a:lnTo>
                  <a:lnTo>
                    <a:pt x="44" y="388"/>
                  </a:lnTo>
                  <a:lnTo>
                    <a:pt x="28" y="388"/>
                  </a:lnTo>
                  <a:lnTo>
                    <a:pt x="28" y="384"/>
                  </a:lnTo>
                  <a:lnTo>
                    <a:pt x="22" y="380"/>
                  </a:lnTo>
                  <a:lnTo>
                    <a:pt x="20" y="380"/>
                  </a:lnTo>
                  <a:lnTo>
                    <a:pt x="18" y="382"/>
                  </a:lnTo>
                  <a:lnTo>
                    <a:pt x="18" y="380"/>
                  </a:lnTo>
                  <a:lnTo>
                    <a:pt x="16" y="380"/>
                  </a:lnTo>
                  <a:lnTo>
                    <a:pt x="26" y="376"/>
                  </a:lnTo>
                  <a:lnTo>
                    <a:pt x="22" y="374"/>
                  </a:lnTo>
                  <a:lnTo>
                    <a:pt x="20" y="376"/>
                  </a:lnTo>
                  <a:lnTo>
                    <a:pt x="18" y="372"/>
                  </a:lnTo>
                  <a:lnTo>
                    <a:pt x="22" y="370"/>
                  </a:lnTo>
                  <a:lnTo>
                    <a:pt x="22" y="368"/>
                  </a:lnTo>
                  <a:lnTo>
                    <a:pt x="22" y="370"/>
                  </a:lnTo>
                  <a:lnTo>
                    <a:pt x="20" y="372"/>
                  </a:lnTo>
                  <a:lnTo>
                    <a:pt x="14" y="368"/>
                  </a:lnTo>
                  <a:lnTo>
                    <a:pt x="20" y="368"/>
                  </a:lnTo>
                  <a:lnTo>
                    <a:pt x="20" y="364"/>
                  </a:lnTo>
                  <a:lnTo>
                    <a:pt x="18" y="364"/>
                  </a:lnTo>
                  <a:lnTo>
                    <a:pt x="22" y="364"/>
                  </a:lnTo>
                  <a:lnTo>
                    <a:pt x="22" y="362"/>
                  </a:lnTo>
                  <a:lnTo>
                    <a:pt x="28" y="360"/>
                  </a:lnTo>
                  <a:lnTo>
                    <a:pt x="34" y="354"/>
                  </a:lnTo>
                  <a:lnTo>
                    <a:pt x="22" y="362"/>
                  </a:lnTo>
                  <a:lnTo>
                    <a:pt x="18" y="364"/>
                  </a:lnTo>
                  <a:lnTo>
                    <a:pt x="18" y="366"/>
                  </a:lnTo>
                  <a:lnTo>
                    <a:pt x="14" y="368"/>
                  </a:lnTo>
                  <a:lnTo>
                    <a:pt x="14" y="370"/>
                  </a:lnTo>
                  <a:lnTo>
                    <a:pt x="14" y="374"/>
                  </a:lnTo>
                  <a:lnTo>
                    <a:pt x="10" y="370"/>
                  </a:lnTo>
                  <a:lnTo>
                    <a:pt x="10" y="366"/>
                  </a:lnTo>
                  <a:lnTo>
                    <a:pt x="10" y="364"/>
                  </a:lnTo>
                  <a:lnTo>
                    <a:pt x="6" y="362"/>
                  </a:lnTo>
                  <a:lnTo>
                    <a:pt x="4" y="358"/>
                  </a:lnTo>
                  <a:lnTo>
                    <a:pt x="8" y="358"/>
                  </a:lnTo>
                  <a:lnTo>
                    <a:pt x="10" y="354"/>
                  </a:lnTo>
                  <a:lnTo>
                    <a:pt x="8" y="352"/>
                  </a:lnTo>
                  <a:lnTo>
                    <a:pt x="0" y="352"/>
                  </a:lnTo>
                  <a:lnTo>
                    <a:pt x="0" y="348"/>
                  </a:lnTo>
                  <a:lnTo>
                    <a:pt x="2" y="344"/>
                  </a:lnTo>
                  <a:lnTo>
                    <a:pt x="2" y="348"/>
                  </a:lnTo>
                  <a:lnTo>
                    <a:pt x="10" y="348"/>
                  </a:lnTo>
                  <a:lnTo>
                    <a:pt x="6" y="344"/>
                  </a:lnTo>
                  <a:lnTo>
                    <a:pt x="4" y="340"/>
                  </a:lnTo>
                  <a:lnTo>
                    <a:pt x="16" y="342"/>
                  </a:lnTo>
                  <a:lnTo>
                    <a:pt x="14" y="336"/>
                  </a:lnTo>
                  <a:lnTo>
                    <a:pt x="16" y="332"/>
                  </a:lnTo>
                  <a:lnTo>
                    <a:pt x="34" y="318"/>
                  </a:lnTo>
                  <a:lnTo>
                    <a:pt x="38" y="320"/>
                  </a:lnTo>
                  <a:lnTo>
                    <a:pt x="38" y="322"/>
                  </a:lnTo>
                  <a:lnTo>
                    <a:pt x="44" y="326"/>
                  </a:lnTo>
                  <a:lnTo>
                    <a:pt x="40" y="326"/>
                  </a:lnTo>
                  <a:lnTo>
                    <a:pt x="44" y="326"/>
                  </a:lnTo>
                  <a:lnTo>
                    <a:pt x="42" y="322"/>
                  </a:lnTo>
                  <a:lnTo>
                    <a:pt x="44" y="320"/>
                  </a:lnTo>
                  <a:lnTo>
                    <a:pt x="38" y="322"/>
                  </a:lnTo>
                  <a:lnTo>
                    <a:pt x="40" y="320"/>
                  </a:lnTo>
                  <a:lnTo>
                    <a:pt x="38" y="318"/>
                  </a:lnTo>
                  <a:lnTo>
                    <a:pt x="48" y="314"/>
                  </a:lnTo>
                  <a:lnTo>
                    <a:pt x="42" y="318"/>
                  </a:lnTo>
                  <a:lnTo>
                    <a:pt x="40" y="310"/>
                  </a:lnTo>
                  <a:lnTo>
                    <a:pt x="44" y="310"/>
                  </a:lnTo>
                  <a:lnTo>
                    <a:pt x="42" y="308"/>
                  </a:lnTo>
                  <a:lnTo>
                    <a:pt x="48" y="300"/>
                  </a:lnTo>
                  <a:lnTo>
                    <a:pt x="54" y="302"/>
                  </a:lnTo>
                  <a:lnTo>
                    <a:pt x="50" y="298"/>
                  </a:lnTo>
                  <a:lnTo>
                    <a:pt x="56" y="296"/>
                  </a:lnTo>
                  <a:lnTo>
                    <a:pt x="60" y="294"/>
                  </a:lnTo>
                  <a:lnTo>
                    <a:pt x="70" y="298"/>
                  </a:lnTo>
                  <a:lnTo>
                    <a:pt x="70" y="300"/>
                  </a:lnTo>
                  <a:lnTo>
                    <a:pt x="70" y="302"/>
                  </a:lnTo>
                  <a:lnTo>
                    <a:pt x="74" y="302"/>
                  </a:lnTo>
                  <a:lnTo>
                    <a:pt x="66" y="308"/>
                  </a:lnTo>
                  <a:lnTo>
                    <a:pt x="74" y="302"/>
                  </a:lnTo>
                  <a:lnTo>
                    <a:pt x="76" y="308"/>
                  </a:lnTo>
                  <a:lnTo>
                    <a:pt x="84" y="308"/>
                  </a:lnTo>
                  <a:lnTo>
                    <a:pt x="92" y="302"/>
                  </a:lnTo>
                  <a:lnTo>
                    <a:pt x="94" y="300"/>
                  </a:lnTo>
                  <a:lnTo>
                    <a:pt x="104" y="294"/>
                  </a:lnTo>
                  <a:lnTo>
                    <a:pt x="102" y="292"/>
                  </a:lnTo>
                  <a:lnTo>
                    <a:pt x="110" y="294"/>
                  </a:lnTo>
                  <a:lnTo>
                    <a:pt x="104" y="296"/>
                  </a:lnTo>
                  <a:lnTo>
                    <a:pt x="126" y="298"/>
                  </a:lnTo>
                  <a:lnTo>
                    <a:pt x="138" y="290"/>
                  </a:lnTo>
                  <a:lnTo>
                    <a:pt x="138" y="284"/>
                  </a:lnTo>
                  <a:lnTo>
                    <a:pt x="136" y="276"/>
                  </a:lnTo>
                  <a:lnTo>
                    <a:pt x="138" y="270"/>
                  </a:lnTo>
                  <a:lnTo>
                    <a:pt x="132" y="262"/>
                  </a:lnTo>
                  <a:lnTo>
                    <a:pt x="134" y="262"/>
                  </a:lnTo>
                  <a:lnTo>
                    <a:pt x="126" y="262"/>
                  </a:lnTo>
                  <a:lnTo>
                    <a:pt x="130" y="256"/>
                  </a:lnTo>
                  <a:lnTo>
                    <a:pt x="138" y="258"/>
                  </a:lnTo>
                  <a:lnTo>
                    <a:pt x="142" y="256"/>
                  </a:lnTo>
                  <a:lnTo>
                    <a:pt x="144" y="250"/>
                  </a:lnTo>
                  <a:lnTo>
                    <a:pt x="138" y="242"/>
                  </a:lnTo>
                  <a:lnTo>
                    <a:pt x="142" y="240"/>
                  </a:lnTo>
                  <a:lnTo>
                    <a:pt x="138" y="240"/>
                  </a:lnTo>
                  <a:lnTo>
                    <a:pt x="132" y="246"/>
                  </a:lnTo>
                  <a:lnTo>
                    <a:pt x="128" y="248"/>
                  </a:lnTo>
                  <a:lnTo>
                    <a:pt x="126" y="244"/>
                  </a:lnTo>
                  <a:lnTo>
                    <a:pt x="122" y="248"/>
                  </a:lnTo>
                  <a:lnTo>
                    <a:pt x="116" y="246"/>
                  </a:lnTo>
                  <a:lnTo>
                    <a:pt x="106" y="252"/>
                  </a:lnTo>
                  <a:lnTo>
                    <a:pt x="104" y="258"/>
                  </a:lnTo>
                  <a:lnTo>
                    <a:pt x="100" y="258"/>
                  </a:lnTo>
                  <a:lnTo>
                    <a:pt x="100" y="252"/>
                  </a:lnTo>
                  <a:lnTo>
                    <a:pt x="98" y="248"/>
                  </a:lnTo>
                  <a:lnTo>
                    <a:pt x="96" y="244"/>
                  </a:lnTo>
                  <a:lnTo>
                    <a:pt x="90" y="246"/>
                  </a:lnTo>
                  <a:lnTo>
                    <a:pt x="96" y="250"/>
                  </a:lnTo>
                  <a:lnTo>
                    <a:pt x="92" y="254"/>
                  </a:lnTo>
                  <a:lnTo>
                    <a:pt x="86" y="246"/>
                  </a:lnTo>
                  <a:lnTo>
                    <a:pt x="70" y="242"/>
                  </a:lnTo>
                  <a:lnTo>
                    <a:pt x="60" y="244"/>
                  </a:lnTo>
                  <a:lnTo>
                    <a:pt x="62" y="242"/>
                  </a:lnTo>
                  <a:lnTo>
                    <a:pt x="58" y="242"/>
                  </a:lnTo>
                  <a:lnTo>
                    <a:pt x="58" y="240"/>
                  </a:lnTo>
                  <a:lnTo>
                    <a:pt x="58" y="244"/>
                  </a:lnTo>
                  <a:lnTo>
                    <a:pt x="60" y="244"/>
                  </a:lnTo>
                  <a:lnTo>
                    <a:pt x="54" y="244"/>
                  </a:lnTo>
                  <a:lnTo>
                    <a:pt x="30" y="232"/>
                  </a:lnTo>
                  <a:lnTo>
                    <a:pt x="26" y="226"/>
                  </a:lnTo>
                  <a:lnTo>
                    <a:pt x="30" y="220"/>
                  </a:lnTo>
                  <a:lnTo>
                    <a:pt x="24" y="214"/>
                  </a:lnTo>
                  <a:lnTo>
                    <a:pt x="22" y="208"/>
                  </a:lnTo>
                  <a:lnTo>
                    <a:pt x="22" y="206"/>
                  </a:lnTo>
                  <a:lnTo>
                    <a:pt x="24" y="202"/>
                  </a:lnTo>
                  <a:lnTo>
                    <a:pt x="22" y="206"/>
                  </a:lnTo>
                  <a:lnTo>
                    <a:pt x="26" y="210"/>
                  </a:lnTo>
                  <a:lnTo>
                    <a:pt x="30" y="212"/>
                  </a:lnTo>
                  <a:lnTo>
                    <a:pt x="32" y="208"/>
                  </a:lnTo>
                  <a:lnTo>
                    <a:pt x="32" y="206"/>
                  </a:lnTo>
                  <a:lnTo>
                    <a:pt x="34" y="206"/>
                  </a:lnTo>
                  <a:lnTo>
                    <a:pt x="40" y="208"/>
                  </a:lnTo>
                  <a:lnTo>
                    <a:pt x="30" y="200"/>
                  </a:lnTo>
                  <a:lnTo>
                    <a:pt x="14" y="196"/>
                  </a:lnTo>
                  <a:lnTo>
                    <a:pt x="4" y="186"/>
                  </a:lnTo>
                  <a:lnTo>
                    <a:pt x="4" y="182"/>
                  </a:lnTo>
                  <a:lnTo>
                    <a:pt x="10" y="180"/>
                  </a:lnTo>
                  <a:lnTo>
                    <a:pt x="6" y="180"/>
                  </a:lnTo>
                  <a:lnTo>
                    <a:pt x="6" y="184"/>
                  </a:lnTo>
                  <a:lnTo>
                    <a:pt x="10" y="180"/>
                  </a:lnTo>
                  <a:lnTo>
                    <a:pt x="18" y="182"/>
                  </a:lnTo>
                  <a:lnTo>
                    <a:pt x="16" y="180"/>
                  </a:lnTo>
                  <a:lnTo>
                    <a:pt x="22" y="178"/>
                  </a:lnTo>
                  <a:lnTo>
                    <a:pt x="28" y="180"/>
                  </a:lnTo>
                  <a:lnTo>
                    <a:pt x="32" y="178"/>
                  </a:lnTo>
                  <a:lnTo>
                    <a:pt x="30" y="176"/>
                  </a:lnTo>
                  <a:lnTo>
                    <a:pt x="34" y="176"/>
                  </a:lnTo>
                  <a:lnTo>
                    <a:pt x="36" y="174"/>
                  </a:lnTo>
                  <a:lnTo>
                    <a:pt x="48" y="170"/>
                  </a:lnTo>
                  <a:lnTo>
                    <a:pt x="54" y="176"/>
                  </a:lnTo>
                  <a:lnTo>
                    <a:pt x="60" y="176"/>
                  </a:lnTo>
                  <a:lnTo>
                    <a:pt x="54" y="170"/>
                  </a:lnTo>
                  <a:lnTo>
                    <a:pt x="58" y="168"/>
                  </a:lnTo>
                  <a:lnTo>
                    <a:pt x="72" y="166"/>
                  </a:lnTo>
                  <a:lnTo>
                    <a:pt x="74" y="168"/>
                  </a:lnTo>
                  <a:lnTo>
                    <a:pt x="80" y="162"/>
                  </a:lnTo>
                  <a:lnTo>
                    <a:pt x="86" y="162"/>
                  </a:lnTo>
                  <a:lnTo>
                    <a:pt x="88" y="164"/>
                  </a:lnTo>
                  <a:lnTo>
                    <a:pt x="98" y="164"/>
                  </a:lnTo>
                  <a:lnTo>
                    <a:pt x="102" y="168"/>
                  </a:lnTo>
                  <a:lnTo>
                    <a:pt x="96" y="166"/>
                  </a:lnTo>
                  <a:lnTo>
                    <a:pt x="100" y="170"/>
                  </a:lnTo>
                  <a:lnTo>
                    <a:pt x="96" y="174"/>
                  </a:lnTo>
                  <a:lnTo>
                    <a:pt x="96" y="180"/>
                  </a:lnTo>
                  <a:lnTo>
                    <a:pt x="86" y="180"/>
                  </a:lnTo>
                  <a:lnTo>
                    <a:pt x="94" y="180"/>
                  </a:lnTo>
                  <a:lnTo>
                    <a:pt x="94" y="186"/>
                  </a:lnTo>
                  <a:lnTo>
                    <a:pt x="98" y="188"/>
                  </a:lnTo>
                  <a:lnTo>
                    <a:pt x="116" y="188"/>
                  </a:lnTo>
                  <a:lnTo>
                    <a:pt x="118" y="194"/>
                  </a:lnTo>
                  <a:lnTo>
                    <a:pt x="128" y="192"/>
                  </a:lnTo>
                  <a:lnTo>
                    <a:pt x="134" y="196"/>
                  </a:lnTo>
                  <a:lnTo>
                    <a:pt x="138" y="194"/>
                  </a:lnTo>
                  <a:lnTo>
                    <a:pt x="136" y="194"/>
                  </a:lnTo>
                  <a:lnTo>
                    <a:pt x="142" y="188"/>
                  </a:lnTo>
                  <a:lnTo>
                    <a:pt x="152" y="190"/>
                  </a:lnTo>
                  <a:lnTo>
                    <a:pt x="150" y="194"/>
                  </a:lnTo>
                  <a:lnTo>
                    <a:pt x="148" y="196"/>
                  </a:lnTo>
                  <a:lnTo>
                    <a:pt x="152" y="196"/>
                  </a:lnTo>
                  <a:lnTo>
                    <a:pt x="152" y="190"/>
                  </a:lnTo>
                  <a:lnTo>
                    <a:pt x="152" y="188"/>
                  </a:lnTo>
                  <a:lnTo>
                    <a:pt x="138" y="180"/>
                  </a:lnTo>
                  <a:lnTo>
                    <a:pt x="136" y="182"/>
                  </a:lnTo>
                  <a:lnTo>
                    <a:pt x="136" y="186"/>
                  </a:lnTo>
                  <a:lnTo>
                    <a:pt x="134" y="182"/>
                  </a:lnTo>
                  <a:lnTo>
                    <a:pt x="136" y="180"/>
                  </a:lnTo>
                  <a:lnTo>
                    <a:pt x="138" y="176"/>
                  </a:lnTo>
                  <a:lnTo>
                    <a:pt x="132" y="168"/>
                  </a:lnTo>
                  <a:lnTo>
                    <a:pt x="126" y="164"/>
                  </a:lnTo>
                  <a:lnTo>
                    <a:pt x="126" y="160"/>
                  </a:lnTo>
                  <a:lnTo>
                    <a:pt x="128" y="156"/>
                  </a:lnTo>
                  <a:lnTo>
                    <a:pt x="132" y="158"/>
                  </a:lnTo>
                  <a:lnTo>
                    <a:pt x="138" y="166"/>
                  </a:lnTo>
                  <a:lnTo>
                    <a:pt x="136" y="170"/>
                  </a:lnTo>
                  <a:lnTo>
                    <a:pt x="144" y="180"/>
                  </a:lnTo>
                  <a:lnTo>
                    <a:pt x="152" y="178"/>
                  </a:lnTo>
                  <a:lnTo>
                    <a:pt x="158" y="186"/>
                  </a:lnTo>
                  <a:lnTo>
                    <a:pt x="168" y="188"/>
                  </a:lnTo>
                  <a:lnTo>
                    <a:pt x="172" y="182"/>
                  </a:lnTo>
                  <a:lnTo>
                    <a:pt x="168" y="180"/>
                  </a:lnTo>
                  <a:lnTo>
                    <a:pt x="170" y="178"/>
                  </a:lnTo>
                  <a:lnTo>
                    <a:pt x="164" y="180"/>
                  </a:lnTo>
                  <a:lnTo>
                    <a:pt x="160" y="174"/>
                  </a:lnTo>
                  <a:lnTo>
                    <a:pt x="154" y="174"/>
                  </a:lnTo>
                  <a:lnTo>
                    <a:pt x="152" y="178"/>
                  </a:lnTo>
                  <a:lnTo>
                    <a:pt x="146" y="178"/>
                  </a:lnTo>
                  <a:lnTo>
                    <a:pt x="138" y="168"/>
                  </a:lnTo>
                  <a:lnTo>
                    <a:pt x="142" y="162"/>
                  </a:lnTo>
                  <a:lnTo>
                    <a:pt x="150" y="158"/>
                  </a:lnTo>
                  <a:lnTo>
                    <a:pt x="142" y="156"/>
                  </a:lnTo>
                  <a:lnTo>
                    <a:pt x="134" y="156"/>
                  </a:lnTo>
                  <a:lnTo>
                    <a:pt x="134" y="154"/>
                  </a:lnTo>
                  <a:lnTo>
                    <a:pt x="132" y="156"/>
                  </a:lnTo>
                  <a:lnTo>
                    <a:pt x="130" y="156"/>
                  </a:lnTo>
                  <a:lnTo>
                    <a:pt x="134" y="150"/>
                  </a:lnTo>
                  <a:lnTo>
                    <a:pt x="128" y="154"/>
                  </a:lnTo>
                  <a:lnTo>
                    <a:pt x="106" y="144"/>
                  </a:lnTo>
                  <a:lnTo>
                    <a:pt x="106" y="136"/>
                  </a:lnTo>
                  <a:lnTo>
                    <a:pt x="104" y="128"/>
                  </a:lnTo>
                  <a:lnTo>
                    <a:pt x="94" y="114"/>
                  </a:lnTo>
                  <a:lnTo>
                    <a:pt x="86" y="104"/>
                  </a:lnTo>
                  <a:lnTo>
                    <a:pt x="84" y="102"/>
                  </a:lnTo>
                  <a:lnTo>
                    <a:pt x="74" y="98"/>
                  </a:lnTo>
                  <a:lnTo>
                    <a:pt x="68" y="88"/>
                  </a:lnTo>
                  <a:lnTo>
                    <a:pt x="58" y="84"/>
                  </a:lnTo>
                  <a:lnTo>
                    <a:pt x="68" y="84"/>
                  </a:lnTo>
                  <a:lnTo>
                    <a:pt x="74" y="78"/>
                  </a:lnTo>
                  <a:lnTo>
                    <a:pt x="74" y="74"/>
                  </a:lnTo>
                  <a:lnTo>
                    <a:pt x="74" y="66"/>
                  </a:lnTo>
                  <a:lnTo>
                    <a:pt x="112" y="74"/>
                  </a:lnTo>
                  <a:lnTo>
                    <a:pt x="126" y="66"/>
                  </a:lnTo>
                  <a:lnTo>
                    <a:pt x="138" y="58"/>
                  </a:lnTo>
                  <a:lnTo>
                    <a:pt x="136" y="62"/>
                  </a:lnTo>
                  <a:lnTo>
                    <a:pt x="138" y="58"/>
                  </a:lnTo>
                  <a:lnTo>
                    <a:pt x="140" y="52"/>
                  </a:lnTo>
                  <a:lnTo>
                    <a:pt x="140" y="50"/>
                  </a:lnTo>
                  <a:lnTo>
                    <a:pt x="144" y="48"/>
                  </a:lnTo>
                  <a:lnTo>
                    <a:pt x="142" y="48"/>
                  </a:lnTo>
                  <a:lnTo>
                    <a:pt x="144" y="46"/>
                  </a:lnTo>
                  <a:lnTo>
                    <a:pt x="168" y="28"/>
                  </a:lnTo>
                  <a:lnTo>
                    <a:pt x="172" y="30"/>
                  </a:lnTo>
                  <a:lnTo>
                    <a:pt x="168" y="30"/>
                  </a:lnTo>
                  <a:lnTo>
                    <a:pt x="170" y="32"/>
                  </a:lnTo>
                  <a:lnTo>
                    <a:pt x="166" y="32"/>
                  </a:lnTo>
                  <a:lnTo>
                    <a:pt x="164" y="32"/>
                  </a:lnTo>
                  <a:lnTo>
                    <a:pt x="172" y="32"/>
                  </a:lnTo>
                  <a:lnTo>
                    <a:pt x="174" y="32"/>
                  </a:lnTo>
                  <a:lnTo>
                    <a:pt x="188" y="32"/>
                  </a:lnTo>
                  <a:lnTo>
                    <a:pt x="186" y="30"/>
                  </a:lnTo>
                  <a:lnTo>
                    <a:pt x="202" y="24"/>
                  </a:lnTo>
                  <a:lnTo>
                    <a:pt x="206" y="24"/>
                  </a:lnTo>
                  <a:lnTo>
                    <a:pt x="202" y="26"/>
                  </a:lnTo>
                  <a:lnTo>
                    <a:pt x="206" y="28"/>
                  </a:lnTo>
                  <a:lnTo>
                    <a:pt x="202" y="32"/>
                  </a:lnTo>
                  <a:lnTo>
                    <a:pt x="204" y="32"/>
                  </a:lnTo>
                  <a:lnTo>
                    <a:pt x="206" y="40"/>
                  </a:lnTo>
                  <a:lnTo>
                    <a:pt x="206" y="32"/>
                  </a:lnTo>
                  <a:lnTo>
                    <a:pt x="208" y="26"/>
                  </a:lnTo>
                  <a:lnTo>
                    <a:pt x="212" y="30"/>
                  </a:lnTo>
                  <a:lnTo>
                    <a:pt x="218" y="28"/>
                  </a:lnTo>
                  <a:lnTo>
                    <a:pt x="210" y="28"/>
                  </a:lnTo>
                  <a:lnTo>
                    <a:pt x="208" y="22"/>
                  </a:lnTo>
                  <a:lnTo>
                    <a:pt x="204" y="22"/>
                  </a:lnTo>
                  <a:lnTo>
                    <a:pt x="214" y="16"/>
                  </a:lnTo>
                  <a:lnTo>
                    <a:pt x="224" y="14"/>
                  </a:lnTo>
                  <a:lnTo>
                    <a:pt x="220" y="14"/>
                  </a:lnTo>
                  <a:lnTo>
                    <a:pt x="224" y="16"/>
                  </a:lnTo>
                  <a:lnTo>
                    <a:pt x="216" y="18"/>
                  </a:lnTo>
                  <a:lnTo>
                    <a:pt x="220" y="22"/>
                  </a:lnTo>
                  <a:lnTo>
                    <a:pt x="220" y="18"/>
                  </a:lnTo>
                  <a:lnTo>
                    <a:pt x="226" y="20"/>
                  </a:lnTo>
                  <a:lnTo>
                    <a:pt x="224" y="16"/>
                  </a:lnTo>
                  <a:lnTo>
                    <a:pt x="230" y="20"/>
                  </a:lnTo>
                  <a:lnTo>
                    <a:pt x="238" y="18"/>
                  </a:lnTo>
                  <a:lnTo>
                    <a:pt x="234" y="16"/>
                  </a:lnTo>
                  <a:lnTo>
                    <a:pt x="246" y="18"/>
                  </a:lnTo>
                  <a:lnTo>
                    <a:pt x="258" y="12"/>
                  </a:lnTo>
                  <a:lnTo>
                    <a:pt x="268" y="4"/>
                  </a:lnTo>
                  <a:lnTo>
                    <a:pt x="276" y="0"/>
                  </a:lnTo>
                  <a:lnTo>
                    <a:pt x="278" y="2"/>
                  </a:lnTo>
                  <a:lnTo>
                    <a:pt x="272" y="2"/>
                  </a:lnTo>
                  <a:lnTo>
                    <a:pt x="274" y="6"/>
                  </a:lnTo>
                  <a:lnTo>
                    <a:pt x="280" y="8"/>
                  </a:lnTo>
                  <a:lnTo>
                    <a:pt x="282" y="10"/>
                  </a:lnTo>
                  <a:lnTo>
                    <a:pt x="280" y="10"/>
                  </a:lnTo>
                  <a:lnTo>
                    <a:pt x="284" y="8"/>
                  </a:lnTo>
                  <a:lnTo>
                    <a:pt x="290" y="12"/>
                  </a:lnTo>
                  <a:lnTo>
                    <a:pt x="292" y="14"/>
                  </a:lnTo>
                  <a:lnTo>
                    <a:pt x="286" y="18"/>
                  </a:lnTo>
                  <a:lnTo>
                    <a:pt x="278" y="20"/>
                  </a:lnTo>
                  <a:lnTo>
                    <a:pt x="280" y="22"/>
                  </a:lnTo>
                  <a:lnTo>
                    <a:pt x="280" y="28"/>
                  </a:lnTo>
                  <a:lnTo>
                    <a:pt x="280" y="26"/>
                  </a:lnTo>
                  <a:lnTo>
                    <a:pt x="282" y="24"/>
                  </a:lnTo>
                  <a:lnTo>
                    <a:pt x="288" y="24"/>
                  </a:lnTo>
                  <a:lnTo>
                    <a:pt x="290" y="22"/>
                  </a:lnTo>
                  <a:lnTo>
                    <a:pt x="292" y="18"/>
                  </a:lnTo>
                  <a:lnTo>
                    <a:pt x="296" y="20"/>
                  </a:lnTo>
                  <a:lnTo>
                    <a:pt x="294" y="16"/>
                  </a:lnTo>
                  <a:lnTo>
                    <a:pt x="298" y="16"/>
                  </a:lnTo>
                  <a:lnTo>
                    <a:pt x="298" y="14"/>
                  </a:lnTo>
                  <a:lnTo>
                    <a:pt x="300" y="14"/>
                  </a:lnTo>
                  <a:lnTo>
                    <a:pt x="298" y="20"/>
                  </a:lnTo>
                  <a:lnTo>
                    <a:pt x="300" y="18"/>
                  </a:lnTo>
                  <a:lnTo>
                    <a:pt x="300" y="14"/>
                  </a:lnTo>
                  <a:lnTo>
                    <a:pt x="306" y="20"/>
                  </a:lnTo>
                  <a:lnTo>
                    <a:pt x="306" y="24"/>
                  </a:lnTo>
                  <a:lnTo>
                    <a:pt x="304" y="26"/>
                  </a:lnTo>
                  <a:lnTo>
                    <a:pt x="314" y="30"/>
                  </a:lnTo>
                  <a:lnTo>
                    <a:pt x="318" y="26"/>
                  </a:lnTo>
                  <a:lnTo>
                    <a:pt x="332" y="26"/>
                  </a:lnTo>
                  <a:lnTo>
                    <a:pt x="340" y="30"/>
                  </a:lnTo>
                  <a:lnTo>
                    <a:pt x="342" y="32"/>
                  </a:lnTo>
                  <a:lnTo>
                    <a:pt x="342" y="30"/>
                  </a:lnTo>
                  <a:lnTo>
                    <a:pt x="346" y="30"/>
                  </a:lnTo>
                  <a:lnTo>
                    <a:pt x="350" y="32"/>
                  </a:lnTo>
                  <a:lnTo>
                    <a:pt x="344" y="38"/>
                  </a:lnTo>
                  <a:lnTo>
                    <a:pt x="344" y="40"/>
                  </a:lnTo>
                  <a:lnTo>
                    <a:pt x="352" y="40"/>
                  </a:lnTo>
                  <a:lnTo>
                    <a:pt x="342" y="42"/>
                  </a:lnTo>
                  <a:lnTo>
                    <a:pt x="358" y="42"/>
                  </a:lnTo>
                  <a:lnTo>
                    <a:pt x="356" y="44"/>
                  </a:lnTo>
                  <a:lnTo>
                    <a:pt x="358" y="46"/>
                  </a:lnTo>
                  <a:lnTo>
                    <a:pt x="354" y="48"/>
                  </a:lnTo>
                  <a:lnTo>
                    <a:pt x="368" y="52"/>
                  </a:lnTo>
                  <a:lnTo>
                    <a:pt x="368" y="50"/>
                  </a:lnTo>
                  <a:lnTo>
                    <a:pt x="376" y="48"/>
                  </a:lnTo>
                  <a:lnTo>
                    <a:pt x="384" y="50"/>
                  </a:lnTo>
                  <a:lnTo>
                    <a:pt x="382" y="52"/>
                  </a:lnTo>
                  <a:lnTo>
                    <a:pt x="392" y="48"/>
                  </a:lnTo>
                  <a:lnTo>
                    <a:pt x="398" y="48"/>
                  </a:lnTo>
                  <a:lnTo>
                    <a:pt x="416" y="54"/>
                  </a:lnTo>
                  <a:lnTo>
                    <a:pt x="416" y="58"/>
                  </a:lnTo>
                  <a:lnTo>
                    <a:pt x="422" y="58"/>
                  </a:lnTo>
                  <a:lnTo>
                    <a:pt x="430" y="58"/>
                  </a:lnTo>
                  <a:lnTo>
                    <a:pt x="432" y="62"/>
                  </a:lnTo>
                  <a:lnTo>
                    <a:pt x="466" y="66"/>
                  </a:lnTo>
                  <a:lnTo>
                    <a:pt x="472" y="70"/>
                  </a:lnTo>
                  <a:lnTo>
                    <a:pt x="482" y="74"/>
                  </a:lnTo>
                  <a:lnTo>
                    <a:pt x="500" y="70"/>
                  </a:lnTo>
                  <a:lnTo>
                    <a:pt x="500" y="74"/>
                  </a:lnTo>
                  <a:lnTo>
                    <a:pt x="500" y="70"/>
                  </a:lnTo>
                  <a:lnTo>
                    <a:pt x="506" y="70"/>
                  </a:lnTo>
                  <a:lnTo>
                    <a:pt x="512" y="68"/>
                  </a:lnTo>
                  <a:lnTo>
                    <a:pt x="514" y="72"/>
                  </a:lnTo>
                  <a:lnTo>
                    <a:pt x="514" y="68"/>
                  </a:lnTo>
                  <a:lnTo>
                    <a:pt x="528" y="72"/>
                  </a:lnTo>
                  <a:lnTo>
                    <a:pt x="534" y="78"/>
                  </a:lnTo>
                  <a:lnTo>
                    <a:pt x="544" y="82"/>
                  </a:lnTo>
                  <a:lnTo>
                    <a:pt x="550" y="88"/>
                  </a:lnTo>
                  <a:lnTo>
                    <a:pt x="552" y="88"/>
                  </a:lnTo>
                  <a:lnTo>
                    <a:pt x="552" y="86"/>
                  </a:lnTo>
                  <a:lnTo>
                    <a:pt x="552" y="84"/>
                  </a:lnTo>
                  <a:lnTo>
                    <a:pt x="558" y="86"/>
                  </a:lnTo>
                  <a:lnTo>
                    <a:pt x="560" y="136"/>
                  </a:lnTo>
                  <a:lnTo>
                    <a:pt x="560" y="188"/>
                  </a:lnTo>
                  <a:lnTo>
                    <a:pt x="562" y="240"/>
                  </a:lnTo>
                  <a:lnTo>
                    <a:pt x="562" y="292"/>
                  </a:lnTo>
                  <a:lnTo>
                    <a:pt x="564" y="344"/>
                  </a:lnTo>
                  <a:lnTo>
                    <a:pt x="564" y="396"/>
                  </a:lnTo>
                  <a:lnTo>
                    <a:pt x="566" y="460"/>
                  </a:lnTo>
                  <a:lnTo>
                    <a:pt x="576" y="464"/>
                  </a:lnTo>
                  <a:lnTo>
                    <a:pt x="578" y="460"/>
                  </a:lnTo>
                  <a:lnTo>
                    <a:pt x="590" y="464"/>
                  </a:lnTo>
                  <a:lnTo>
                    <a:pt x="598" y="458"/>
                  </a:lnTo>
                  <a:lnTo>
                    <a:pt x="610" y="458"/>
                  </a:lnTo>
                  <a:lnTo>
                    <a:pt x="608" y="468"/>
                  </a:lnTo>
                  <a:lnTo>
                    <a:pt x="620" y="474"/>
                  </a:lnTo>
                  <a:lnTo>
                    <a:pt x="622" y="480"/>
                  </a:lnTo>
                  <a:lnTo>
                    <a:pt x="648" y="500"/>
                  </a:lnTo>
                  <a:lnTo>
                    <a:pt x="652" y="514"/>
                  </a:lnTo>
                  <a:lnTo>
                    <a:pt x="666" y="502"/>
                  </a:lnTo>
                  <a:lnTo>
                    <a:pt x="672" y="500"/>
                  </a:lnTo>
                  <a:lnTo>
                    <a:pt x="674" y="498"/>
                  </a:lnTo>
                  <a:lnTo>
                    <a:pt x="674" y="490"/>
                  </a:lnTo>
                  <a:lnTo>
                    <a:pt x="680" y="486"/>
                  </a:lnTo>
                  <a:lnTo>
                    <a:pt x="676" y="484"/>
                  </a:lnTo>
                  <a:lnTo>
                    <a:pt x="690" y="476"/>
                  </a:lnTo>
                  <a:lnTo>
                    <a:pt x="696" y="474"/>
                  </a:lnTo>
                  <a:lnTo>
                    <a:pt x="706" y="484"/>
                  </a:lnTo>
                  <a:lnTo>
                    <a:pt x="708" y="488"/>
                  </a:lnTo>
                  <a:lnTo>
                    <a:pt x="706" y="490"/>
                  </a:lnTo>
                  <a:lnTo>
                    <a:pt x="708" y="490"/>
                  </a:lnTo>
                  <a:lnTo>
                    <a:pt x="708" y="492"/>
                  </a:lnTo>
                  <a:lnTo>
                    <a:pt x="710" y="494"/>
                  </a:lnTo>
                  <a:lnTo>
                    <a:pt x="716" y="494"/>
                  </a:lnTo>
                  <a:lnTo>
                    <a:pt x="718" y="500"/>
                  </a:lnTo>
                  <a:lnTo>
                    <a:pt x="722" y="500"/>
                  </a:lnTo>
                  <a:lnTo>
                    <a:pt x="726" y="506"/>
                  </a:lnTo>
                  <a:lnTo>
                    <a:pt x="728" y="510"/>
                  </a:lnTo>
                  <a:lnTo>
                    <a:pt x="738" y="514"/>
                  </a:lnTo>
                  <a:lnTo>
                    <a:pt x="750" y="524"/>
                  </a:lnTo>
                  <a:lnTo>
                    <a:pt x="752" y="530"/>
                  </a:lnTo>
                  <a:lnTo>
                    <a:pt x="758" y="536"/>
                  </a:lnTo>
                  <a:lnTo>
                    <a:pt x="780" y="566"/>
                  </a:lnTo>
                  <a:lnTo>
                    <a:pt x="784" y="570"/>
                  </a:lnTo>
                  <a:lnTo>
                    <a:pt x="784" y="576"/>
                  </a:lnTo>
                  <a:lnTo>
                    <a:pt x="790" y="578"/>
                  </a:lnTo>
                  <a:lnTo>
                    <a:pt x="788" y="584"/>
                  </a:lnTo>
                  <a:lnTo>
                    <a:pt x="796" y="586"/>
                  </a:lnTo>
                  <a:lnTo>
                    <a:pt x="796" y="594"/>
                  </a:lnTo>
                  <a:lnTo>
                    <a:pt x="804" y="594"/>
                  </a:lnTo>
                  <a:lnTo>
                    <a:pt x="818" y="598"/>
                  </a:lnTo>
                  <a:lnTo>
                    <a:pt x="824" y="600"/>
                  </a:lnTo>
                  <a:lnTo>
                    <a:pt x="830" y="604"/>
                  </a:lnTo>
                  <a:lnTo>
                    <a:pt x="834" y="604"/>
                  </a:lnTo>
                  <a:lnTo>
                    <a:pt x="834" y="608"/>
                  </a:lnTo>
                  <a:lnTo>
                    <a:pt x="844" y="608"/>
                  </a:lnTo>
                  <a:lnTo>
                    <a:pt x="848" y="616"/>
                  </a:lnTo>
                  <a:lnTo>
                    <a:pt x="844" y="622"/>
                  </a:lnTo>
                  <a:lnTo>
                    <a:pt x="846" y="630"/>
                  </a:lnTo>
                  <a:lnTo>
                    <a:pt x="850" y="640"/>
                  </a:lnTo>
                  <a:lnTo>
                    <a:pt x="848" y="642"/>
                  </a:lnTo>
                  <a:lnTo>
                    <a:pt x="842" y="656"/>
                  </a:lnTo>
                  <a:lnTo>
                    <a:pt x="838" y="662"/>
                  </a:lnTo>
                  <a:lnTo>
                    <a:pt x="838" y="658"/>
                  </a:lnTo>
                  <a:lnTo>
                    <a:pt x="834" y="664"/>
                  </a:lnTo>
                  <a:lnTo>
                    <a:pt x="834" y="656"/>
                  </a:lnTo>
                  <a:lnTo>
                    <a:pt x="834" y="660"/>
                  </a:lnTo>
                  <a:lnTo>
                    <a:pt x="832" y="664"/>
                  </a:lnTo>
                  <a:lnTo>
                    <a:pt x="830" y="662"/>
                  </a:lnTo>
                  <a:lnTo>
                    <a:pt x="828" y="656"/>
                  </a:lnTo>
                  <a:lnTo>
                    <a:pt x="826" y="656"/>
                  </a:lnTo>
                  <a:lnTo>
                    <a:pt x="830" y="650"/>
                  </a:lnTo>
                  <a:lnTo>
                    <a:pt x="834" y="650"/>
                  </a:lnTo>
                  <a:lnTo>
                    <a:pt x="838" y="640"/>
                  </a:lnTo>
                  <a:lnTo>
                    <a:pt x="832" y="650"/>
                  </a:lnTo>
                  <a:lnTo>
                    <a:pt x="830" y="648"/>
                  </a:lnTo>
                  <a:lnTo>
                    <a:pt x="828" y="650"/>
                  </a:lnTo>
                  <a:lnTo>
                    <a:pt x="824" y="650"/>
                  </a:lnTo>
                  <a:lnTo>
                    <a:pt x="824" y="648"/>
                  </a:lnTo>
                  <a:lnTo>
                    <a:pt x="826" y="644"/>
                  </a:lnTo>
                  <a:lnTo>
                    <a:pt x="834" y="642"/>
                  </a:lnTo>
                  <a:lnTo>
                    <a:pt x="834" y="640"/>
                  </a:lnTo>
                  <a:lnTo>
                    <a:pt x="828" y="642"/>
                  </a:lnTo>
                  <a:lnTo>
                    <a:pt x="826" y="626"/>
                  </a:lnTo>
                  <a:lnTo>
                    <a:pt x="824" y="622"/>
                  </a:lnTo>
                  <a:lnTo>
                    <a:pt x="822" y="622"/>
                  </a:lnTo>
                  <a:lnTo>
                    <a:pt x="816" y="616"/>
                  </a:lnTo>
                  <a:lnTo>
                    <a:pt x="822" y="612"/>
                  </a:lnTo>
                  <a:lnTo>
                    <a:pt x="812" y="616"/>
                  </a:lnTo>
                  <a:lnTo>
                    <a:pt x="810" y="616"/>
                  </a:lnTo>
                  <a:lnTo>
                    <a:pt x="798" y="622"/>
                  </a:lnTo>
                  <a:lnTo>
                    <a:pt x="802" y="624"/>
                  </a:lnTo>
                  <a:lnTo>
                    <a:pt x="800" y="628"/>
                  </a:lnTo>
                  <a:lnTo>
                    <a:pt x="802" y="630"/>
                  </a:lnTo>
                  <a:lnTo>
                    <a:pt x="802" y="634"/>
                  </a:lnTo>
                  <a:lnTo>
                    <a:pt x="796" y="630"/>
                  </a:lnTo>
                  <a:lnTo>
                    <a:pt x="800" y="634"/>
                  </a:lnTo>
                  <a:lnTo>
                    <a:pt x="800" y="638"/>
                  </a:lnTo>
                  <a:lnTo>
                    <a:pt x="796" y="634"/>
                  </a:lnTo>
                  <a:lnTo>
                    <a:pt x="790" y="628"/>
                  </a:lnTo>
                  <a:lnTo>
                    <a:pt x="792" y="630"/>
                  </a:lnTo>
                  <a:lnTo>
                    <a:pt x="794" y="630"/>
                  </a:lnTo>
                  <a:lnTo>
                    <a:pt x="794" y="626"/>
                  </a:lnTo>
                  <a:lnTo>
                    <a:pt x="796" y="626"/>
                  </a:lnTo>
                  <a:lnTo>
                    <a:pt x="796" y="620"/>
                  </a:lnTo>
                  <a:lnTo>
                    <a:pt x="798" y="618"/>
                  </a:lnTo>
                  <a:lnTo>
                    <a:pt x="796" y="612"/>
                  </a:lnTo>
                  <a:lnTo>
                    <a:pt x="808" y="606"/>
                  </a:lnTo>
                  <a:lnTo>
                    <a:pt x="796" y="608"/>
                  </a:lnTo>
                  <a:lnTo>
                    <a:pt x="796" y="604"/>
                  </a:lnTo>
                  <a:lnTo>
                    <a:pt x="790" y="604"/>
                  </a:lnTo>
                  <a:lnTo>
                    <a:pt x="790" y="600"/>
                  </a:lnTo>
                  <a:lnTo>
                    <a:pt x="784" y="598"/>
                  </a:lnTo>
                  <a:lnTo>
                    <a:pt x="786" y="594"/>
                  </a:lnTo>
                  <a:lnTo>
                    <a:pt x="780" y="594"/>
                  </a:lnTo>
                  <a:lnTo>
                    <a:pt x="782" y="592"/>
                  </a:lnTo>
                  <a:lnTo>
                    <a:pt x="780" y="590"/>
                  </a:lnTo>
                  <a:lnTo>
                    <a:pt x="784" y="588"/>
                  </a:lnTo>
                  <a:lnTo>
                    <a:pt x="780" y="588"/>
                  </a:lnTo>
                  <a:lnTo>
                    <a:pt x="772" y="588"/>
                  </a:lnTo>
                  <a:lnTo>
                    <a:pt x="770" y="582"/>
                  </a:lnTo>
                  <a:lnTo>
                    <a:pt x="772" y="582"/>
                  </a:lnTo>
                  <a:lnTo>
                    <a:pt x="770" y="578"/>
                  </a:lnTo>
                  <a:lnTo>
                    <a:pt x="770" y="580"/>
                  </a:lnTo>
                  <a:lnTo>
                    <a:pt x="762" y="578"/>
                  </a:lnTo>
                  <a:lnTo>
                    <a:pt x="762" y="576"/>
                  </a:lnTo>
                  <a:lnTo>
                    <a:pt x="762" y="574"/>
                  </a:lnTo>
                  <a:lnTo>
                    <a:pt x="758" y="574"/>
                  </a:lnTo>
                  <a:lnTo>
                    <a:pt x="758" y="578"/>
                  </a:lnTo>
                  <a:lnTo>
                    <a:pt x="754" y="576"/>
                  </a:lnTo>
                  <a:lnTo>
                    <a:pt x="752" y="576"/>
                  </a:lnTo>
                  <a:lnTo>
                    <a:pt x="754" y="570"/>
                  </a:lnTo>
                  <a:lnTo>
                    <a:pt x="760" y="570"/>
                  </a:lnTo>
                  <a:lnTo>
                    <a:pt x="764" y="566"/>
                  </a:lnTo>
                  <a:lnTo>
                    <a:pt x="760" y="570"/>
                  </a:lnTo>
                  <a:lnTo>
                    <a:pt x="756" y="568"/>
                  </a:lnTo>
                  <a:lnTo>
                    <a:pt x="756" y="564"/>
                  </a:lnTo>
                  <a:lnTo>
                    <a:pt x="754" y="564"/>
                  </a:lnTo>
                  <a:lnTo>
                    <a:pt x="754" y="562"/>
                  </a:lnTo>
                  <a:lnTo>
                    <a:pt x="758" y="558"/>
                  </a:lnTo>
                  <a:lnTo>
                    <a:pt x="750" y="560"/>
                  </a:lnTo>
                  <a:lnTo>
                    <a:pt x="748" y="558"/>
                  </a:lnTo>
                  <a:lnTo>
                    <a:pt x="746" y="554"/>
                  </a:lnTo>
                  <a:lnTo>
                    <a:pt x="764" y="562"/>
                  </a:lnTo>
                  <a:lnTo>
                    <a:pt x="750" y="552"/>
                  </a:lnTo>
                  <a:lnTo>
                    <a:pt x="748" y="546"/>
                  </a:lnTo>
                  <a:lnTo>
                    <a:pt x="760" y="546"/>
                  </a:lnTo>
                  <a:lnTo>
                    <a:pt x="748" y="546"/>
                  </a:lnTo>
                  <a:lnTo>
                    <a:pt x="746" y="552"/>
                  </a:lnTo>
                  <a:lnTo>
                    <a:pt x="742" y="544"/>
                  </a:lnTo>
                  <a:lnTo>
                    <a:pt x="744" y="544"/>
                  </a:lnTo>
                  <a:lnTo>
                    <a:pt x="746" y="544"/>
                  </a:lnTo>
                  <a:lnTo>
                    <a:pt x="744" y="540"/>
                  </a:lnTo>
                  <a:lnTo>
                    <a:pt x="744" y="536"/>
                  </a:lnTo>
                  <a:lnTo>
                    <a:pt x="740" y="544"/>
                  </a:lnTo>
                  <a:lnTo>
                    <a:pt x="736" y="540"/>
                  </a:lnTo>
                  <a:lnTo>
                    <a:pt x="734" y="532"/>
                  </a:lnTo>
                  <a:lnTo>
                    <a:pt x="736" y="530"/>
                  </a:lnTo>
                  <a:lnTo>
                    <a:pt x="736" y="526"/>
                  </a:lnTo>
                  <a:lnTo>
                    <a:pt x="738" y="524"/>
                  </a:lnTo>
                  <a:lnTo>
                    <a:pt x="742" y="522"/>
                  </a:lnTo>
                  <a:lnTo>
                    <a:pt x="736" y="524"/>
                  </a:lnTo>
                  <a:lnTo>
                    <a:pt x="732" y="536"/>
                  </a:lnTo>
                  <a:lnTo>
                    <a:pt x="724" y="530"/>
                  </a:lnTo>
                  <a:lnTo>
                    <a:pt x="718" y="530"/>
                  </a:lnTo>
                  <a:lnTo>
                    <a:pt x="718" y="526"/>
                  </a:lnTo>
                  <a:lnTo>
                    <a:pt x="712" y="518"/>
                  </a:lnTo>
                  <a:lnTo>
                    <a:pt x="714" y="518"/>
                  </a:lnTo>
                  <a:lnTo>
                    <a:pt x="712" y="512"/>
                  </a:lnTo>
                  <a:lnTo>
                    <a:pt x="710" y="516"/>
                  </a:lnTo>
                  <a:lnTo>
                    <a:pt x="706" y="512"/>
                  </a:lnTo>
                  <a:lnTo>
                    <a:pt x="706" y="508"/>
                  </a:lnTo>
                  <a:lnTo>
                    <a:pt x="706" y="506"/>
                  </a:lnTo>
                  <a:lnTo>
                    <a:pt x="702" y="496"/>
                  </a:lnTo>
                  <a:lnTo>
                    <a:pt x="700" y="492"/>
                  </a:lnTo>
                  <a:lnTo>
                    <a:pt x="700" y="488"/>
                  </a:lnTo>
                  <a:lnTo>
                    <a:pt x="700" y="492"/>
                  </a:lnTo>
                  <a:lnTo>
                    <a:pt x="700" y="494"/>
                  </a:lnTo>
                  <a:lnTo>
                    <a:pt x="696" y="492"/>
                  </a:lnTo>
                  <a:lnTo>
                    <a:pt x="702" y="498"/>
                  </a:lnTo>
                  <a:lnTo>
                    <a:pt x="704" y="502"/>
                  </a:lnTo>
                  <a:lnTo>
                    <a:pt x="700" y="498"/>
                  </a:lnTo>
                  <a:lnTo>
                    <a:pt x="696" y="498"/>
                  </a:lnTo>
                  <a:lnTo>
                    <a:pt x="702" y="502"/>
                  </a:lnTo>
                  <a:lnTo>
                    <a:pt x="702" y="508"/>
                  </a:lnTo>
                  <a:lnTo>
                    <a:pt x="706" y="520"/>
                  </a:lnTo>
                  <a:lnTo>
                    <a:pt x="706" y="522"/>
                  </a:lnTo>
                  <a:lnTo>
                    <a:pt x="710" y="528"/>
                  </a:lnTo>
                  <a:lnTo>
                    <a:pt x="710" y="536"/>
                  </a:lnTo>
                  <a:lnTo>
                    <a:pt x="706" y="536"/>
                  </a:lnTo>
                  <a:lnTo>
                    <a:pt x="700" y="526"/>
                  </a:lnTo>
                  <a:lnTo>
                    <a:pt x="702" y="532"/>
                  </a:lnTo>
                  <a:lnTo>
                    <a:pt x="698" y="530"/>
                  </a:lnTo>
                  <a:lnTo>
                    <a:pt x="692" y="532"/>
                  </a:lnTo>
                  <a:lnTo>
                    <a:pt x="692" y="528"/>
                  </a:lnTo>
                  <a:lnTo>
                    <a:pt x="690" y="528"/>
                  </a:lnTo>
                  <a:lnTo>
                    <a:pt x="692" y="528"/>
                  </a:lnTo>
                  <a:lnTo>
                    <a:pt x="690" y="524"/>
                  </a:lnTo>
                  <a:lnTo>
                    <a:pt x="692" y="522"/>
                  </a:lnTo>
                  <a:lnTo>
                    <a:pt x="684" y="514"/>
                  </a:lnTo>
                  <a:lnTo>
                    <a:pt x="692" y="510"/>
                  </a:lnTo>
                  <a:lnTo>
                    <a:pt x="688" y="510"/>
                  </a:lnTo>
                  <a:lnTo>
                    <a:pt x="686" y="514"/>
                  </a:lnTo>
                  <a:lnTo>
                    <a:pt x="686" y="510"/>
                  </a:lnTo>
                  <a:lnTo>
                    <a:pt x="682" y="506"/>
                  </a:lnTo>
                  <a:lnTo>
                    <a:pt x="682" y="510"/>
                  </a:lnTo>
                  <a:lnTo>
                    <a:pt x="680" y="510"/>
                  </a:lnTo>
                  <a:lnTo>
                    <a:pt x="684" y="510"/>
                  </a:lnTo>
                  <a:lnTo>
                    <a:pt x="684" y="514"/>
                  </a:lnTo>
                  <a:lnTo>
                    <a:pt x="680" y="518"/>
                  </a:lnTo>
                  <a:lnTo>
                    <a:pt x="678" y="516"/>
                  </a:lnTo>
                  <a:lnTo>
                    <a:pt x="680" y="514"/>
                  </a:lnTo>
                  <a:lnTo>
                    <a:pt x="676" y="514"/>
                  </a:lnTo>
                  <a:lnTo>
                    <a:pt x="676" y="510"/>
                  </a:lnTo>
                  <a:lnTo>
                    <a:pt x="672" y="510"/>
                  </a:lnTo>
                  <a:lnTo>
                    <a:pt x="668" y="508"/>
                  </a:lnTo>
                  <a:lnTo>
                    <a:pt x="672" y="512"/>
                  </a:lnTo>
                  <a:lnTo>
                    <a:pt x="670" y="512"/>
                  </a:lnTo>
                  <a:lnTo>
                    <a:pt x="660" y="506"/>
                  </a:lnTo>
                  <a:lnTo>
                    <a:pt x="666" y="510"/>
                  </a:lnTo>
                  <a:lnTo>
                    <a:pt x="662" y="512"/>
                  </a:lnTo>
                  <a:lnTo>
                    <a:pt x="660" y="516"/>
                  </a:lnTo>
                  <a:lnTo>
                    <a:pt x="664" y="514"/>
                  </a:lnTo>
                  <a:lnTo>
                    <a:pt x="674" y="514"/>
                  </a:lnTo>
                  <a:lnTo>
                    <a:pt x="676" y="518"/>
                  </a:lnTo>
                  <a:lnTo>
                    <a:pt x="672" y="516"/>
                  </a:lnTo>
                  <a:lnTo>
                    <a:pt x="676" y="520"/>
                  </a:lnTo>
                  <a:lnTo>
                    <a:pt x="678" y="520"/>
                  </a:lnTo>
                  <a:lnTo>
                    <a:pt x="676" y="518"/>
                  </a:lnTo>
                  <a:lnTo>
                    <a:pt x="680" y="520"/>
                  </a:lnTo>
                  <a:lnTo>
                    <a:pt x="674" y="524"/>
                  </a:lnTo>
                  <a:lnTo>
                    <a:pt x="680" y="524"/>
                  </a:lnTo>
                  <a:lnTo>
                    <a:pt x="680" y="522"/>
                  </a:lnTo>
                  <a:lnTo>
                    <a:pt x="684" y="526"/>
                  </a:lnTo>
                  <a:lnTo>
                    <a:pt x="682" y="526"/>
                  </a:lnTo>
                  <a:lnTo>
                    <a:pt x="686" y="526"/>
                  </a:lnTo>
                  <a:lnTo>
                    <a:pt x="688" y="532"/>
                  </a:lnTo>
                  <a:lnTo>
                    <a:pt x="688" y="534"/>
                  </a:lnTo>
                  <a:lnTo>
                    <a:pt x="680" y="536"/>
                  </a:lnTo>
                  <a:lnTo>
                    <a:pt x="680" y="532"/>
                  </a:lnTo>
                  <a:lnTo>
                    <a:pt x="676" y="530"/>
                  </a:lnTo>
                  <a:lnTo>
                    <a:pt x="676" y="532"/>
                  </a:lnTo>
                  <a:lnTo>
                    <a:pt x="676" y="534"/>
                  </a:lnTo>
                  <a:lnTo>
                    <a:pt x="678" y="536"/>
                  </a:lnTo>
                  <a:lnTo>
                    <a:pt x="680" y="532"/>
                  </a:lnTo>
                  <a:lnTo>
                    <a:pt x="680" y="536"/>
                  </a:lnTo>
                  <a:lnTo>
                    <a:pt x="674" y="534"/>
                  </a:lnTo>
                  <a:lnTo>
                    <a:pt x="674" y="536"/>
                  </a:lnTo>
                  <a:lnTo>
                    <a:pt x="676" y="538"/>
                  </a:lnTo>
                  <a:lnTo>
                    <a:pt x="674" y="540"/>
                  </a:lnTo>
                  <a:lnTo>
                    <a:pt x="672" y="538"/>
                  </a:lnTo>
                  <a:lnTo>
                    <a:pt x="672" y="536"/>
                  </a:lnTo>
                  <a:lnTo>
                    <a:pt x="668" y="536"/>
                  </a:lnTo>
                  <a:lnTo>
                    <a:pt x="666" y="534"/>
                  </a:lnTo>
                  <a:lnTo>
                    <a:pt x="666" y="536"/>
                  </a:lnTo>
                  <a:lnTo>
                    <a:pt x="666" y="534"/>
                  </a:lnTo>
                  <a:lnTo>
                    <a:pt x="662" y="534"/>
                  </a:lnTo>
                  <a:lnTo>
                    <a:pt x="650" y="526"/>
                  </a:lnTo>
                  <a:lnTo>
                    <a:pt x="654" y="524"/>
                  </a:lnTo>
                  <a:lnTo>
                    <a:pt x="648" y="526"/>
                  </a:lnTo>
                  <a:lnTo>
                    <a:pt x="642" y="518"/>
                  </a:lnTo>
                  <a:lnTo>
                    <a:pt x="640" y="514"/>
                  </a:lnTo>
                  <a:lnTo>
                    <a:pt x="632" y="508"/>
                  </a:lnTo>
                  <a:lnTo>
                    <a:pt x="624" y="506"/>
                  </a:lnTo>
                  <a:lnTo>
                    <a:pt x="628" y="506"/>
                  </a:lnTo>
                  <a:lnTo>
                    <a:pt x="628" y="502"/>
                  </a:lnTo>
                  <a:lnTo>
                    <a:pt x="624" y="504"/>
                  </a:lnTo>
                  <a:lnTo>
                    <a:pt x="610" y="500"/>
                  </a:lnTo>
                  <a:lnTo>
                    <a:pt x="612" y="500"/>
                  </a:lnTo>
                  <a:lnTo>
                    <a:pt x="610" y="496"/>
                  </a:lnTo>
                  <a:lnTo>
                    <a:pt x="606" y="498"/>
                  </a:lnTo>
                  <a:lnTo>
                    <a:pt x="594" y="492"/>
                  </a:lnTo>
                  <a:lnTo>
                    <a:pt x="602" y="488"/>
                  </a:lnTo>
                  <a:lnTo>
                    <a:pt x="602" y="484"/>
                  </a:lnTo>
                  <a:lnTo>
                    <a:pt x="600" y="476"/>
                  </a:lnTo>
                  <a:lnTo>
                    <a:pt x="602" y="472"/>
                  </a:lnTo>
                  <a:lnTo>
                    <a:pt x="606" y="476"/>
                  </a:lnTo>
                  <a:lnTo>
                    <a:pt x="606" y="484"/>
                  </a:lnTo>
                  <a:lnTo>
                    <a:pt x="608" y="486"/>
                  </a:lnTo>
                  <a:lnTo>
                    <a:pt x="606" y="488"/>
                  </a:lnTo>
                  <a:lnTo>
                    <a:pt x="606" y="490"/>
                  </a:lnTo>
                  <a:lnTo>
                    <a:pt x="608" y="488"/>
                  </a:lnTo>
                  <a:lnTo>
                    <a:pt x="608" y="478"/>
                  </a:lnTo>
                  <a:lnTo>
                    <a:pt x="616" y="478"/>
                  </a:lnTo>
                  <a:lnTo>
                    <a:pt x="608" y="476"/>
                  </a:lnTo>
                  <a:lnTo>
                    <a:pt x="602" y="470"/>
                  </a:lnTo>
                  <a:lnTo>
                    <a:pt x="600" y="474"/>
                  </a:lnTo>
                  <a:lnTo>
                    <a:pt x="594" y="480"/>
                  </a:lnTo>
                  <a:lnTo>
                    <a:pt x="580" y="484"/>
                  </a:lnTo>
                  <a:lnTo>
                    <a:pt x="566" y="482"/>
                  </a:lnTo>
                  <a:lnTo>
                    <a:pt x="556" y="478"/>
                  </a:lnTo>
                  <a:lnTo>
                    <a:pt x="562" y="474"/>
                  </a:lnTo>
                  <a:lnTo>
                    <a:pt x="560" y="470"/>
                  </a:lnTo>
                  <a:lnTo>
                    <a:pt x="558" y="466"/>
                  </a:lnTo>
                  <a:lnTo>
                    <a:pt x="556" y="468"/>
                  </a:lnTo>
                  <a:lnTo>
                    <a:pt x="558" y="472"/>
                  </a:lnTo>
                  <a:lnTo>
                    <a:pt x="550" y="474"/>
                  </a:lnTo>
                  <a:lnTo>
                    <a:pt x="526" y="468"/>
                  </a:lnTo>
                  <a:lnTo>
                    <a:pt x="500" y="474"/>
                  </a:lnTo>
                  <a:lnTo>
                    <a:pt x="492" y="472"/>
                  </a:lnTo>
                  <a:lnTo>
                    <a:pt x="496" y="472"/>
                  </a:lnTo>
                  <a:lnTo>
                    <a:pt x="490" y="468"/>
                  </a:lnTo>
                  <a:lnTo>
                    <a:pt x="492" y="466"/>
                  </a:lnTo>
                  <a:lnTo>
                    <a:pt x="484" y="466"/>
                  </a:lnTo>
                  <a:lnTo>
                    <a:pt x="482" y="462"/>
                  </a:lnTo>
                  <a:lnTo>
                    <a:pt x="474" y="460"/>
                  </a:lnTo>
                  <a:lnTo>
                    <a:pt x="478" y="456"/>
                  </a:lnTo>
                  <a:lnTo>
                    <a:pt x="478" y="454"/>
                  </a:lnTo>
                  <a:lnTo>
                    <a:pt x="476" y="454"/>
                  </a:lnTo>
                  <a:lnTo>
                    <a:pt x="480" y="446"/>
                  </a:lnTo>
                  <a:lnTo>
                    <a:pt x="482" y="444"/>
                  </a:lnTo>
                  <a:lnTo>
                    <a:pt x="480" y="446"/>
                  </a:lnTo>
                  <a:lnTo>
                    <a:pt x="478" y="448"/>
                  </a:lnTo>
                  <a:lnTo>
                    <a:pt x="468" y="458"/>
                  </a:lnTo>
                  <a:lnTo>
                    <a:pt x="466" y="458"/>
                  </a:lnTo>
                  <a:lnTo>
                    <a:pt x="460" y="454"/>
                  </a:lnTo>
                  <a:lnTo>
                    <a:pt x="452" y="454"/>
                  </a:lnTo>
                  <a:lnTo>
                    <a:pt x="460" y="446"/>
                  </a:lnTo>
                  <a:lnTo>
                    <a:pt x="452" y="448"/>
                  </a:lnTo>
                  <a:lnTo>
                    <a:pt x="456" y="446"/>
                  </a:lnTo>
                  <a:lnTo>
                    <a:pt x="454" y="448"/>
                  </a:lnTo>
                  <a:lnTo>
                    <a:pt x="454" y="444"/>
                  </a:lnTo>
                  <a:lnTo>
                    <a:pt x="450" y="448"/>
                  </a:lnTo>
                  <a:lnTo>
                    <a:pt x="452" y="444"/>
                  </a:lnTo>
                  <a:lnTo>
                    <a:pt x="446" y="446"/>
                  </a:lnTo>
                  <a:lnTo>
                    <a:pt x="450" y="442"/>
                  </a:lnTo>
                  <a:lnTo>
                    <a:pt x="450" y="440"/>
                  </a:lnTo>
                  <a:lnTo>
                    <a:pt x="444" y="442"/>
                  </a:lnTo>
                  <a:lnTo>
                    <a:pt x="444" y="440"/>
                  </a:lnTo>
                  <a:lnTo>
                    <a:pt x="440" y="444"/>
                  </a:lnTo>
                  <a:lnTo>
                    <a:pt x="434" y="444"/>
                  </a:lnTo>
                  <a:lnTo>
                    <a:pt x="434" y="442"/>
                  </a:lnTo>
                  <a:lnTo>
                    <a:pt x="448" y="438"/>
                  </a:lnTo>
                  <a:lnTo>
                    <a:pt x="446" y="436"/>
                  </a:lnTo>
                  <a:lnTo>
                    <a:pt x="444" y="440"/>
                  </a:lnTo>
                  <a:lnTo>
                    <a:pt x="436" y="440"/>
                  </a:lnTo>
                  <a:lnTo>
                    <a:pt x="436" y="436"/>
                  </a:lnTo>
                  <a:lnTo>
                    <a:pt x="434" y="434"/>
                  </a:lnTo>
                  <a:lnTo>
                    <a:pt x="438" y="434"/>
                  </a:lnTo>
                  <a:lnTo>
                    <a:pt x="434" y="432"/>
                  </a:lnTo>
                  <a:lnTo>
                    <a:pt x="438" y="432"/>
                  </a:lnTo>
                  <a:lnTo>
                    <a:pt x="436" y="430"/>
                  </a:lnTo>
                  <a:lnTo>
                    <a:pt x="448" y="430"/>
                  </a:lnTo>
                  <a:lnTo>
                    <a:pt x="446" y="426"/>
                  </a:lnTo>
                  <a:lnTo>
                    <a:pt x="438" y="426"/>
                  </a:lnTo>
                  <a:lnTo>
                    <a:pt x="428" y="434"/>
                  </a:lnTo>
                  <a:lnTo>
                    <a:pt x="428" y="432"/>
                  </a:lnTo>
                  <a:lnTo>
                    <a:pt x="426" y="432"/>
                  </a:lnTo>
                  <a:lnTo>
                    <a:pt x="424" y="434"/>
                  </a:lnTo>
                  <a:lnTo>
                    <a:pt x="424" y="432"/>
                  </a:lnTo>
                  <a:lnTo>
                    <a:pt x="422" y="432"/>
                  </a:lnTo>
                  <a:lnTo>
                    <a:pt x="422" y="434"/>
                  </a:lnTo>
                  <a:lnTo>
                    <a:pt x="420" y="436"/>
                  </a:lnTo>
                  <a:lnTo>
                    <a:pt x="418" y="434"/>
                  </a:lnTo>
                  <a:lnTo>
                    <a:pt x="420" y="432"/>
                  </a:lnTo>
                  <a:lnTo>
                    <a:pt x="418" y="432"/>
                  </a:lnTo>
                  <a:lnTo>
                    <a:pt x="420" y="432"/>
                  </a:lnTo>
                  <a:lnTo>
                    <a:pt x="416" y="434"/>
                  </a:lnTo>
                  <a:lnTo>
                    <a:pt x="418" y="428"/>
                  </a:lnTo>
                  <a:lnTo>
                    <a:pt x="416" y="424"/>
                  </a:lnTo>
                  <a:lnTo>
                    <a:pt x="414" y="430"/>
                  </a:lnTo>
                  <a:lnTo>
                    <a:pt x="414" y="432"/>
                  </a:lnTo>
                  <a:lnTo>
                    <a:pt x="414" y="436"/>
                  </a:lnTo>
                  <a:lnTo>
                    <a:pt x="410" y="434"/>
                  </a:lnTo>
                  <a:lnTo>
                    <a:pt x="412" y="432"/>
                  </a:lnTo>
                  <a:lnTo>
                    <a:pt x="408" y="436"/>
                  </a:lnTo>
                  <a:lnTo>
                    <a:pt x="410" y="438"/>
                  </a:lnTo>
                  <a:lnTo>
                    <a:pt x="408" y="438"/>
                  </a:lnTo>
                  <a:lnTo>
                    <a:pt x="404" y="432"/>
                  </a:lnTo>
                  <a:lnTo>
                    <a:pt x="412" y="422"/>
                  </a:lnTo>
                  <a:lnTo>
                    <a:pt x="412" y="420"/>
                  </a:lnTo>
                  <a:lnTo>
                    <a:pt x="404" y="430"/>
                  </a:lnTo>
                  <a:lnTo>
                    <a:pt x="402" y="426"/>
                  </a:lnTo>
                  <a:lnTo>
                    <a:pt x="396" y="428"/>
                  </a:lnTo>
                  <a:lnTo>
                    <a:pt x="396" y="432"/>
                  </a:lnTo>
                  <a:lnTo>
                    <a:pt x="402" y="428"/>
                  </a:lnTo>
                  <a:lnTo>
                    <a:pt x="400" y="432"/>
                  </a:lnTo>
                  <a:lnTo>
                    <a:pt x="398" y="432"/>
                  </a:lnTo>
                  <a:lnTo>
                    <a:pt x="398" y="434"/>
                  </a:lnTo>
                  <a:lnTo>
                    <a:pt x="398" y="436"/>
                  </a:lnTo>
                  <a:lnTo>
                    <a:pt x="396" y="436"/>
                  </a:lnTo>
                  <a:lnTo>
                    <a:pt x="396" y="438"/>
                  </a:lnTo>
                  <a:lnTo>
                    <a:pt x="388" y="438"/>
                  </a:lnTo>
                  <a:lnTo>
                    <a:pt x="396" y="438"/>
                  </a:lnTo>
                  <a:lnTo>
                    <a:pt x="390" y="440"/>
                  </a:lnTo>
                  <a:lnTo>
                    <a:pt x="388" y="442"/>
                  </a:lnTo>
                  <a:lnTo>
                    <a:pt x="390" y="442"/>
                  </a:lnTo>
                  <a:lnTo>
                    <a:pt x="396" y="440"/>
                  </a:lnTo>
                  <a:lnTo>
                    <a:pt x="396" y="444"/>
                  </a:lnTo>
                  <a:lnTo>
                    <a:pt x="400" y="440"/>
                  </a:lnTo>
                  <a:lnTo>
                    <a:pt x="400" y="446"/>
                  </a:lnTo>
                  <a:lnTo>
                    <a:pt x="396" y="448"/>
                  </a:lnTo>
                  <a:lnTo>
                    <a:pt x="394" y="446"/>
                  </a:lnTo>
                  <a:lnTo>
                    <a:pt x="390" y="450"/>
                  </a:lnTo>
                  <a:lnTo>
                    <a:pt x="388" y="450"/>
                  </a:lnTo>
                  <a:lnTo>
                    <a:pt x="396" y="448"/>
                  </a:lnTo>
                  <a:lnTo>
                    <a:pt x="398" y="452"/>
                  </a:lnTo>
                  <a:lnTo>
                    <a:pt x="398" y="448"/>
                  </a:lnTo>
                  <a:lnTo>
                    <a:pt x="400" y="448"/>
                  </a:lnTo>
                  <a:lnTo>
                    <a:pt x="400" y="450"/>
                  </a:lnTo>
                  <a:lnTo>
                    <a:pt x="402" y="446"/>
                  </a:lnTo>
                  <a:lnTo>
                    <a:pt x="406" y="452"/>
                  </a:lnTo>
                  <a:lnTo>
                    <a:pt x="402" y="456"/>
                  </a:lnTo>
                  <a:lnTo>
                    <a:pt x="400" y="454"/>
                  </a:lnTo>
                  <a:lnTo>
                    <a:pt x="400" y="456"/>
                  </a:lnTo>
                  <a:lnTo>
                    <a:pt x="398" y="456"/>
                  </a:lnTo>
                  <a:lnTo>
                    <a:pt x="398" y="458"/>
                  </a:lnTo>
                  <a:lnTo>
                    <a:pt x="396" y="460"/>
                  </a:lnTo>
                  <a:lnTo>
                    <a:pt x="396" y="458"/>
                  </a:lnTo>
                  <a:lnTo>
                    <a:pt x="396" y="460"/>
                  </a:lnTo>
                  <a:lnTo>
                    <a:pt x="394" y="464"/>
                  </a:lnTo>
                  <a:lnTo>
                    <a:pt x="398" y="460"/>
                  </a:lnTo>
                  <a:lnTo>
                    <a:pt x="400" y="462"/>
                  </a:lnTo>
                  <a:lnTo>
                    <a:pt x="398" y="464"/>
                  </a:lnTo>
                  <a:lnTo>
                    <a:pt x="400" y="462"/>
                  </a:lnTo>
                  <a:lnTo>
                    <a:pt x="398" y="466"/>
                  </a:lnTo>
                  <a:lnTo>
                    <a:pt x="396" y="462"/>
                  </a:lnTo>
                  <a:lnTo>
                    <a:pt x="394" y="468"/>
                  </a:lnTo>
                  <a:lnTo>
                    <a:pt x="394" y="472"/>
                  </a:lnTo>
                  <a:lnTo>
                    <a:pt x="390" y="468"/>
                  </a:lnTo>
                  <a:lnTo>
                    <a:pt x="390" y="472"/>
                  </a:lnTo>
                  <a:lnTo>
                    <a:pt x="388" y="474"/>
                  </a:lnTo>
                  <a:lnTo>
                    <a:pt x="378" y="472"/>
                  </a:lnTo>
                  <a:lnTo>
                    <a:pt x="378" y="468"/>
                  </a:lnTo>
                  <a:lnTo>
                    <a:pt x="380" y="466"/>
                  </a:lnTo>
                  <a:lnTo>
                    <a:pt x="378" y="466"/>
                  </a:lnTo>
                  <a:lnTo>
                    <a:pt x="372" y="474"/>
                  </a:lnTo>
                  <a:lnTo>
                    <a:pt x="372" y="468"/>
                  </a:lnTo>
                  <a:lnTo>
                    <a:pt x="370" y="464"/>
                  </a:lnTo>
                  <a:lnTo>
                    <a:pt x="370" y="468"/>
                  </a:lnTo>
                  <a:lnTo>
                    <a:pt x="366" y="474"/>
                  </a:lnTo>
                  <a:lnTo>
                    <a:pt x="366" y="480"/>
                  </a:lnTo>
                  <a:lnTo>
                    <a:pt x="364" y="478"/>
                  </a:lnTo>
                  <a:lnTo>
                    <a:pt x="364" y="472"/>
                  </a:lnTo>
                  <a:lnTo>
                    <a:pt x="362" y="468"/>
                  </a:lnTo>
                  <a:lnTo>
                    <a:pt x="362" y="474"/>
                  </a:lnTo>
                  <a:lnTo>
                    <a:pt x="358" y="474"/>
                  </a:lnTo>
                  <a:lnTo>
                    <a:pt x="360" y="476"/>
                  </a:lnTo>
                  <a:lnTo>
                    <a:pt x="362" y="482"/>
                  </a:lnTo>
                  <a:lnTo>
                    <a:pt x="356" y="474"/>
                  </a:lnTo>
                  <a:lnTo>
                    <a:pt x="358" y="480"/>
                  </a:lnTo>
                  <a:lnTo>
                    <a:pt x="358" y="482"/>
                  </a:lnTo>
                  <a:lnTo>
                    <a:pt x="356" y="484"/>
                  </a:lnTo>
                  <a:lnTo>
                    <a:pt x="352" y="480"/>
                  </a:lnTo>
                  <a:lnTo>
                    <a:pt x="354" y="484"/>
                  </a:lnTo>
                  <a:lnTo>
                    <a:pt x="350" y="484"/>
                  </a:lnTo>
                  <a:lnTo>
                    <a:pt x="350" y="486"/>
                  </a:lnTo>
                  <a:lnTo>
                    <a:pt x="346" y="488"/>
                  </a:lnTo>
                  <a:lnTo>
                    <a:pt x="350" y="478"/>
                  </a:lnTo>
                  <a:lnTo>
                    <a:pt x="344" y="488"/>
                  </a:lnTo>
                  <a:lnTo>
                    <a:pt x="342" y="486"/>
                  </a:lnTo>
                  <a:lnTo>
                    <a:pt x="344" y="484"/>
                  </a:lnTo>
                  <a:lnTo>
                    <a:pt x="340" y="484"/>
                  </a:lnTo>
                  <a:lnTo>
                    <a:pt x="342" y="488"/>
                  </a:lnTo>
                  <a:lnTo>
                    <a:pt x="340" y="488"/>
                  </a:lnTo>
                  <a:lnTo>
                    <a:pt x="342" y="488"/>
                  </a:lnTo>
                  <a:lnTo>
                    <a:pt x="332" y="492"/>
                  </a:lnTo>
                  <a:lnTo>
                    <a:pt x="332" y="496"/>
                  </a:lnTo>
                  <a:lnTo>
                    <a:pt x="332" y="498"/>
                  </a:lnTo>
                  <a:lnTo>
                    <a:pt x="330" y="492"/>
                  </a:lnTo>
                  <a:lnTo>
                    <a:pt x="324" y="492"/>
                  </a:lnTo>
                  <a:lnTo>
                    <a:pt x="328" y="496"/>
                  </a:lnTo>
                  <a:lnTo>
                    <a:pt x="320" y="494"/>
                  </a:lnTo>
                  <a:lnTo>
                    <a:pt x="314" y="498"/>
                  </a:lnTo>
                  <a:lnTo>
                    <a:pt x="314" y="496"/>
                  </a:lnTo>
                  <a:lnTo>
                    <a:pt x="306" y="492"/>
                  </a:lnTo>
                  <a:lnTo>
                    <a:pt x="310" y="490"/>
                  </a:lnTo>
                  <a:lnTo>
                    <a:pt x="312" y="490"/>
                  </a:lnTo>
                  <a:lnTo>
                    <a:pt x="310" y="488"/>
                  </a:lnTo>
                  <a:lnTo>
                    <a:pt x="316" y="484"/>
                  </a:lnTo>
                  <a:lnTo>
                    <a:pt x="322" y="488"/>
                  </a:lnTo>
                  <a:lnTo>
                    <a:pt x="320" y="484"/>
                  </a:lnTo>
                  <a:lnTo>
                    <a:pt x="328" y="482"/>
                  </a:lnTo>
                  <a:lnTo>
                    <a:pt x="328" y="480"/>
                  </a:lnTo>
                  <a:lnTo>
                    <a:pt x="332" y="474"/>
                  </a:lnTo>
                  <a:lnTo>
                    <a:pt x="322" y="478"/>
                  </a:lnTo>
                  <a:lnTo>
                    <a:pt x="320" y="480"/>
                  </a:lnTo>
                  <a:lnTo>
                    <a:pt x="322" y="482"/>
                  </a:lnTo>
                  <a:lnTo>
                    <a:pt x="312" y="474"/>
                  </a:lnTo>
                  <a:lnTo>
                    <a:pt x="318" y="464"/>
                  </a:lnTo>
                  <a:lnTo>
                    <a:pt x="324" y="458"/>
                  </a:lnTo>
                  <a:lnTo>
                    <a:pt x="326" y="450"/>
                  </a:lnTo>
                  <a:lnTo>
                    <a:pt x="328" y="450"/>
                  </a:lnTo>
                  <a:lnTo>
                    <a:pt x="330" y="444"/>
                  </a:lnTo>
                  <a:lnTo>
                    <a:pt x="328" y="436"/>
                  </a:lnTo>
                  <a:lnTo>
                    <a:pt x="334" y="434"/>
                  </a:lnTo>
                  <a:lnTo>
                    <a:pt x="350" y="426"/>
                  </a:lnTo>
                  <a:lnTo>
                    <a:pt x="358" y="432"/>
                  </a:lnTo>
                  <a:lnTo>
                    <a:pt x="364" y="430"/>
                  </a:lnTo>
                  <a:lnTo>
                    <a:pt x="382" y="436"/>
                  </a:lnTo>
                  <a:lnTo>
                    <a:pt x="378" y="432"/>
                  </a:lnTo>
                  <a:lnTo>
                    <a:pt x="374" y="432"/>
                  </a:lnTo>
                  <a:lnTo>
                    <a:pt x="358" y="422"/>
                  </a:lnTo>
                  <a:lnTo>
                    <a:pt x="370" y="412"/>
                  </a:lnTo>
                  <a:lnTo>
                    <a:pt x="378" y="410"/>
                  </a:lnTo>
                  <a:lnTo>
                    <a:pt x="370" y="410"/>
                  </a:lnTo>
                  <a:lnTo>
                    <a:pt x="364" y="414"/>
                  </a:lnTo>
                  <a:lnTo>
                    <a:pt x="360" y="418"/>
                  </a:lnTo>
                  <a:lnTo>
                    <a:pt x="350" y="416"/>
                  </a:lnTo>
                  <a:lnTo>
                    <a:pt x="348" y="414"/>
                  </a:lnTo>
                  <a:lnTo>
                    <a:pt x="346" y="414"/>
                  </a:lnTo>
                  <a:lnTo>
                    <a:pt x="338" y="418"/>
                  </a:lnTo>
                  <a:lnTo>
                    <a:pt x="332" y="424"/>
                  </a:lnTo>
                  <a:lnTo>
                    <a:pt x="320" y="428"/>
                  </a:lnTo>
                  <a:lnTo>
                    <a:pt x="318" y="432"/>
                  </a:lnTo>
                  <a:lnTo>
                    <a:pt x="318" y="436"/>
                  </a:lnTo>
                  <a:lnTo>
                    <a:pt x="316" y="434"/>
                  </a:lnTo>
                  <a:lnTo>
                    <a:pt x="312" y="438"/>
                  </a:lnTo>
                  <a:lnTo>
                    <a:pt x="306" y="444"/>
                  </a:lnTo>
                  <a:lnTo>
                    <a:pt x="306" y="446"/>
                  </a:lnTo>
                  <a:lnTo>
                    <a:pt x="306" y="448"/>
                  </a:lnTo>
                  <a:lnTo>
                    <a:pt x="302" y="450"/>
                  </a:lnTo>
                  <a:lnTo>
                    <a:pt x="296" y="454"/>
                  </a:lnTo>
                  <a:lnTo>
                    <a:pt x="290" y="452"/>
                  </a:lnTo>
                  <a:lnTo>
                    <a:pt x="290" y="448"/>
                  </a:lnTo>
                  <a:lnTo>
                    <a:pt x="286" y="448"/>
                  </a:lnTo>
                  <a:lnTo>
                    <a:pt x="290" y="450"/>
                  </a:lnTo>
                  <a:lnTo>
                    <a:pt x="290" y="452"/>
                  </a:lnTo>
                  <a:lnTo>
                    <a:pt x="296" y="458"/>
                  </a:lnTo>
                  <a:lnTo>
                    <a:pt x="292" y="466"/>
                  </a:lnTo>
                  <a:lnTo>
                    <a:pt x="280" y="466"/>
                  </a:lnTo>
                  <a:lnTo>
                    <a:pt x="280" y="468"/>
                  </a:lnTo>
                  <a:lnTo>
                    <a:pt x="286" y="468"/>
                  </a:lnTo>
                  <a:lnTo>
                    <a:pt x="284" y="474"/>
                  </a:lnTo>
                  <a:lnTo>
                    <a:pt x="280" y="474"/>
                  </a:lnTo>
                  <a:lnTo>
                    <a:pt x="274" y="474"/>
                  </a:lnTo>
                  <a:lnTo>
                    <a:pt x="280" y="472"/>
                  </a:lnTo>
                  <a:lnTo>
                    <a:pt x="276" y="468"/>
                  </a:lnTo>
                  <a:lnTo>
                    <a:pt x="274" y="474"/>
                  </a:lnTo>
                  <a:lnTo>
                    <a:pt x="272" y="474"/>
                  </a:lnTo>
                  <a:lnTo>
                    <a:pt x="270" y="472"/>
                  </a:lnTo>
                  <a:lnTo>
                    <a:pt x="268" y="474"/>
                  </a:lnTo>
                  <a:lnTo>
                    <a:pt x="272" y="476"/>
                  </a:lnTo>
                  <a:lnTo>
                    <a:pt x="270" y="476"/>
                  </a:lnTo>
                  <a:lnTo>
                    <a:pt x="264" y="478"/>
                  </a:lnTo>
                  <a:lnTo>
                    <a:pt x="268" y="478"/>
                  </a:lnTo>
                  <a:lnTo>
                    <a:pt x="268" y="482"/>
                  </a:lnTo>
                  <a:lnTo>
                    <a:pt x="256" y="484"/>
                  </a:lnTo>
                  <a:lnTo>
                    <a:pt x="262" y="484"/>
                  </a:lnTo>
                  <a:lnTo>
                    <a:pt x="258" y="486"/>
                  </a:lnTo>
                  <a:lnTo>
                    <a:pt x="256" y="492"/>
                  </a:lnTo>
                  <a:lnTo>
                    <a:pt x="254" y="492"/>
                  </a:lnTo>
                  <a:lnTo>
                    <a:pt x="254" y="494"/>
                  </a:lnTo>
                  <a:lnTo>
                    <a:pt x="254" y="498"/>
                  </a:lnTo>
                  <a:lnTo>
                    <a:pt x="258" y="496"/>
                  </a:lnTo>
                  <a:lnTo>
                    <a:pt x="266" y="496"/>
                  </a:lnTo>
                  <a:lnTo>
                    <a:pt x="272" y="500"/>
                  </a:lnTo>
                  <a:lnTo>
                    <a:pt x="276" y="506"/>
                  </a:lnTo>
                  <a:lnTo>
                    <a:pt x="274" y="506"/>
                  </a:lnTo>
                  <a:lnTo>
                    <a:pt x="276" y="506"/>
                  </a:lnTo>
                  <a:lnTo>
                    <a:pt x="272" y="506"/>
                  </a:lnTo>
                  <a:lnTo>
                    <a:pt x="270" y="510"/>
                  </a:lnTo>
                  <a:lnTo>
                    <a:pt x="268" y="516"/>
                  </a:lnTo>
                  <a:lnTo>
                    <a:pt x="260" y="514"/>
                  </a:lnTo>
                  <a:lnTo>
                    <a:pt x="258" y="518"/>
                  </a:lnTo>
                  <a:lnTo>
                    <a:pt x="254" y="518"/>
                  </a:lnTo>
                  <a:lnTo>
                    <a:pt x="256" y="524"/>
                  </a:lnTo>
                  <a:lnTo>
                    <a:pt x="246" y="526"/>
                  </a:lnTo>
                  <a:lnTo>
                    <a:pt x="254" y="526"/>
                  </a:lnTo>
                  <a:lnTo>
                    <a:pt x="250" y="528"/>
                  </a:lnTo>
                  <a:lnTo>
                    <a:pt x="252" y="530"/>
                  </a:lnTo>
                  <a:lnTo>
                    <a:pt x="250" y="530"/>
                  </a:lnTo>
                  <a:lnTo>
                    <a:pt x="248" y="530"/>
                  </a:lnTo>
                  <a:lnTo>
                    <a:pt x="250" y="532"/>
                  </a:lnTo>
                  <a:lnTo>
                    <a:pt x="246" y="532"/>
                  </a:lnTo>
                  <a:lnTo>
                    <a:pt x="246" y="536"/>
                  </a:lnTo>
                  <a:lnTo>
                    <a:pt x="242" y="528"/>
                  </a:lnTo>
                  <a:lnTo>
                    <a:pt x="242" y="534"/>
                  </a:lnTo>
                  <a:lnTo>
                    <a:pt x="240" y="532"/>
                  </a:lnTo>
                  <a:lnTo>
                    <a:pt x="242" y="536"/>
                  </a:lnTo>
                  <a:lnTo>
                    <a:pt x="240" y="534"/>
                  </a:lnTo>
                  <a:lnTo>
                    <a:pt x="236" y="536"/>
                  </a:lnTo>
                  <a:lnTo>
                    <a:pt x="228" y="536"/>
                  </a:lnTo>
                  <a:lnTo>
                    <a:pt x="228" y="542"/>
                  </a:lnTo>
                  <a:lnTo>
                    <a:pt x="222" y="542"/>
                  </a:lnTo>
                  <a:lnTo>
                    <a:pt x="220" y="544"/>
                  </a:lnTo>
                  <a:lnTo>
                    <a:pt x="214" y="544"/>
                  </a:lnTo>
                  <a:lnTo>
                    <a:pt x="216" y="548"/>
                  </a:lnTo>
                  <a:lnTo>
                    <a:pt x="210" y="548"/>
                  </a:lnTo>
                  <a:lnTo>
                    <a:pt x="208" y="552"/>
                  </a:lnTo>
                  <a:lnTo>
                    <a:pt x="202" y="550"/>
                  </a:lnTo>
                  <a:lnTo>
                    <a:pt x="202" y="552"/>
                  </a:lnTo>
                  <a:lnTo>
                    <a:pt x="200" y="552"/>
                  </a:lnTo>
                  <a:lnTo>
                    <a:pt x="202" y="554"/>
                  </a:lnTo>
                  <a:lnTo>
                    <a:pt x="198" y="552"/>
                  </a:lnTo>
                  <a:lnTo>
                    <a:pt x="190" y="558"/>
                  </a:lnTo>
                  <a:lnTo>
                    <a:pt x="188" y="560"/>
                  </a:lnTo>
                  <a:lnTo>
                    <a:pt x="194" y="562"/>
                  </a:lnTo>
                  <a:lnTo>
                    <a:pt x="190" y="562"/>
                  </a:lnTo>
                  <a:lnTo>
                    <a:pt x="190" y="564"/>
                  </a:lnTo>
                  <a:lnTo>
                    <a:pt x="192" y="564"/>
                  </a:lnTo>
                  <a:lnTo>
                    <a:pt x="192" y="566"/>
                  </a:lnTo>
                  <a:lnTo>
                    <a:pt x="190" y="566"/>
                  </a:lnTo>
                  <a:lnTo>
                    <a:pt x="190" y="570"/>
                  </a:lnTo>
                  <a:lnTo>
                    <a:pt x="184" y="570"/>
                  </a:lnTo>
                  <a:lnTo>
                    <a:pt x="186" y="570"/>
                  </a:lnTo>
                  <a:lnTo>
                    <a:pt x="180" y="568"/>
                  </a:lnTo>
                  <a:lnTo>
                    <a:pt x="178" y="574"/>
                  </a:lnTo>
                  <a:lnTo>
                    <a:pt x="176" y="570"/>
                  </a:lnTo>
                  <a:lnTo>
                    <a:pt x="176" y="572"/>
                  </a:lnTo>
                  <a:lnTo>
                    <a:pt x="172" y="576"/>
                  </a:lnTo>
                  <a:lnTo>
                    <a:pt x="170" y="574"/>
                  </a:lnTo>
                  <a:lnTo>
                    <a:pt x="170" y="576"/>
                  </a:lnTo>
                  <a:lnTo>
                    <a:pt x="168" y="578"/>
                  </a:lnTo>
                  <a:lnTo>
                    <a:pt x="164" y="572"/>
                  </a:lnTo>
                  <a:lnTo>
                    <a:pt x="164" y="576"/>
                  </a:lnTo>
                  <a:lnTo>
                    <a:pt x="160" y="578"/>
                  </a:lnTo>
                  <a:lnTo>
                    <a:pt x="162" y="580"/>
                  </a:lnTo>
                  <a:lnTo>
                    <a:pt x="162" y="582"/>
                  </a:lnTo>
                  <a:lnTo>
                    <a:pt x="156" y="582"/>
                  </a:lnTo>
                  <a:lnTo>
                    <a:pt x="154" y="578"/>
                  </a:lnTo>
                  <a:lnTo>
                    <a:pt x="146" y="582"/>
                  </a:lnTo>
                  <a:lnTo>
                    <a:pt x="144" y="584"/>
                  </a:lnTo>
                  <a:lnTo>
                    <a:pt x="152" y="584"/>
                  </a:lnTo>
                  <a:lnTo>
                    <a:pt x="150" y="588"/>
                  </a:lnTo>
                  <a:lnTo>
                    <a:pt x="144" y="584"/>
                  </a:lnTo>
                  <a:lnTo>
                    <a:pt x="144" y="588"/>
                  </a:lnTo>
                  <a:lnTo>
                    <a:pt x="138" y="586"/>
                  </a:lnTo>
                  <a:lnTo>
                    <a:pt x="130" y="592"/>
                  </a:lnTo>
                  <a:lnTo>
                    <a:pt x="134" y="594"/>
                  </a:lnTo>
                  <a:lnTo>
                    <a:pt x="132" y="592"/>
                  </a:lnTo>
                  <a:lnTo>
                    <a:pt x="136" y="590"/>
                  </a:lnTo>
                  <a:lnTo>
                    <a:pt x="140" y="594"/>
                  </a:lnTo>
                  <a:lnTo>
                    <a:pt x="136" y="596"/>
                  </a:lnTo>
                  <a:lnTo>
                    <a:pt x="138" y="596"/>
                  </a:lnTo>
                  <a:lnTo>
                    <a:pt x="144" y="596"/>
                  </a:lnTo>
                  <a:lnTo>
                    <a:pt x="138" y="598"/>
                  </a:lnTo>
                  <a:lnTo>
                    <a:pt x="136" y="596"/>
                  </a:lnTo>
                  <a:lnTo>
                    <a:pt x="136" y="602"/>
                  </a:lnTo>
                  <a:lnTo>
                    <a:pt x="134" y="600"/>
                  </a:lnTo>
                  <a:lnTo>
                    <a:pt x="134" y="604"/>
                  </a:lnTo>
                  <a:lnTo>
                    <a:pt x="130" y="602"/>
                  </a:lnTo>
                  <a:lnTo>
                    <a:pt x="132" y="602"/>
                  </a:lnTo>
                  <a:lnTo>
                    <a:pt x="130" y="602"/>
                  </a:lnTo>
                  <a:lnTo>
                    <a:pt x="130" y="598"/>
                  </a:lnTo>
                  <a:lnTo>
                    <a:pt x="134" y="596"/>
                  </a:lnTo>
                  <a:lnTo>
                    <a:pt x="130" y="596"/>
                  </a:lnTo>
                  <a:lnTo>
                    <a:pt x="132" y="596"/>
                  </a:lnTo>
                  <a:lnTo>
                    <a:pt x="128" y="598"/>
                  </a:lnTo>
                  <a:lnTo>
                    <a:pt x="128" y="596"/>
                  </a:lnTo>
                  <a:lnTo>
                    <a:pt x="128" y="600"/>
                  </a:lnTo>
                  <a:lnTo>
                    <a:pt x="126" y="602"/>
                  </a:lnTo>
                  <a:lnTo>
                    <a:pt x="128" y="602"/>
                  </a:lnTo>
                  <a:lnTo>
                    <a:pt x="126" y="604"/>
                  </a:lnTo>
                  <a:lnTo>
                    <a:pt x="124" y="602"/>
                  </a:lnTo>
                  <a:lnTo>
                    <a:pt x="120" y="604"/>
                  </a:lnTo>
                  <a:lnTo>
                    <a:pt x="110" y="604"/>
                  </a:lnTo>
                  <a:lnTo>
                    <a:pt x="108" y="608"/>
                  </a:lnTo>
                  <a:lnTo>
                    <a:pt x="106" y="604"/>
                  </a:lnTo>
                  <a:lnTo>
                    <a:pt x="104" y="610"/>
                  </a:lnTo>
                  <a:lnTo>
                    <a:pt x="102" y="614"/>
                  </a:lnTo>
                  <a:lnTo>
                    <a:pt x="100" y="614"/>
                  </a:lnTo>
                  <a:lnTo>
                    <a:pt x="98" y="614"/>
                  </a:lnTo>
                  <a:lnTo>
                    <a:pt x="102" y="614"/>
                  </a:lnTo>
                  <a:lnTo>
                    <a:pt x="100" y="612"/>
                  </a:lnTo>
                  <a:lnTo>
                    <a:pt x="102" y="612"/>
                  </a:lnTo>
                  <a:lnTo>
                    <a:pt x="100" y="608"/>
                  </a:lnTo>
                  <a:lnTo>
                    <a:pt x="102" y="604"/>
                  </a:lnTo>
                  <a:lnTo>
                    <a:pt x="98" y="604"/>
                  </a:lnTo>
                  <a:lnTo>
                    <a:pt x="98" y="606"/>
                  </a:lnTo>
                  <a:lnTo>
                    <a:pt x="92" y="604"/>
                  </a:lnTo>
                  <a:lnTo>
                    <a:pt x="90" y="610"/>
                  </a:lnTo>
                  <a:lnTo>
                    <a:pt x="88" y="606"/>
                  </a:lnTo>
                  <a:lnTo>
                    <a:pt x="88" y="610"/>
                  </a:lnTo>
                  <a:lnTo>
                    <a:pt x="82" y="610"/>
                  </a:lnTo>
                  <a:lnTo>
                    <a:pt x="84" y="612"/>
                  </a:lnTo>
                  <a:lnTo>
                    <a:pt x="78" y="616"/>
                  </a:lnTo>
                  <a:lnTo>
                    <a:pt x="76" y="610"/>
                  </a:lnTo>
                  <a:lnTo>
                    <a:pt x="72" y="612"/>
                  </a:lnTo>
                  <a:lnTo>
                    <a:pt x="74" y="614"/>
                  </a:lnTo>
                  <a:lnTo>
                    <a:pt x="70" y="614"/>
                  </a:lnTo>
                  <a:lnTo>
                    <a:pt x="68" y="614"/>
                  </a:lnTo>
                  <a:lnTo>
                    <a:pt x="58" y="618"/>
                  </a:lnTo>
                  <a:lnTo>
                    <a:pt x="52" y="616"/>
                  </a:lnTo>
                  <a:lnTo>
                    <a:pt x="54" y="612"/>
                  </a:lnTo>
                  <a:lnTo>
                    <a:pt x="58" y="608"/>
                  </a:lnTo>
                  <a:lnTo>
                    <a:pt x="62" y="610"/>
                  </a:lnTo>
                  <a:lnTo>
                    <a:pt x="52" y="604"/>
                  </a:lnTo>
                  <a:lnTo>
                    <a:pt x="48" y="610"/>
                  </a:lnTo>
                  <a:lnTo>
                    <a:pt x="48" y="614"/>
                  </a:lnTo>
                  <a:lnTo>
                    <a:pt x="42" y="620"/>
                  </a:lnTo>
                  <a:lnTo>
                    <a:pt x="38" y="618"/>
                  </a:lnTo>
                  <a:lnTo>
                    <a:pt x="38" y="624"/>
                  </a:lnTo>
                  <a:lnTo>
                    <a:pt x="34" y="624"/>
                  </a:lnTo>
                  <a:lnTo>
                    <a:pt x="34" y="622"/>
                  </a:lnTo>
                  <a:lnTo>
                    <a:pt x="32" y="624"/>
                  </a:lnTo>
                  <a:lnTo>
                    <a:pt x="26" y="624"/>
                  </a:lnTo>
                  <a:lnTo>
                    <a:pt x="24" y="620"/>
                  </a:lnTo>
                  <a:lnTo>
                    <a:pt x="28" y="622"/>
                  </a:lnTo>
                  <a:lnTo>
                    <a:pt x="24" y="614"/>
                  </a:lnTo>
                  <a:lnTo>
                    <a:pt x="22" y="614"/>
                  </a:lnTo>
                  <a:lnTo>
                    <a:pt x="22" y="618"/>
                  </a:lnTo>
                  <a:lnTo>
                    <a:pt x="22" y="622"/>
                  </a:lnTo>
                  <a:lnTo>
                    <a:pt x="22" y="626"/>
                  </a:lnTo>
                  <a:lnTo>
                    <a:pt x="22" y="622"/>
                  </a:lnTo>
                  <a:lnTo>
                    <a:pt x="18" y="626"/>
                  </a:lnTo>
                  <a:lnTo>
                    <a:pt x="14" y="626"/>
                  </a:lnTo>
                  <a:lnTo>
                    <a:pt x="12" y="622"/>
                  </a:lnTo>
                  <a:lnTo>
                    <a:pt x="14" y="622"/>
                  </a:lnTo>
                  <a:lnTo>
                    <a:pt x="10" y="616"/>
                  </a:lnTo>
                  <a:lnTo>
                    <a:pt x="8" y="616"/>
                  </a:lnTo>
                  <a:lnTo>
                    <a:pt x="6" y="622"/>
                  </a:lnTo>
                  <a:lnTo>
                    <a:pt x="10" y="624"/>
                  </a:lnTo>
                  <a:lnTo>
                    <a:pt x="2" y="628"/>
                  </a:lnTo>
                  <a:lnTo>
                    <a:pt x="0" y="626"/>
                  </a:lnTo>
                  <a:lnTo>
                    <a:pt x="4" y="624"/>
                  </a:lnTo>
                  <a:lnTo>
                    <a:pt x="2" y="624"/>
                  </a:lnTo>
                  <a:lnTo>
                    <a:pt x="4" y="622"/>
                  </a:lnTo>
                  <a:lnTo>
                    <a:pt x="6" y="622"/>
                  </a:lnTo>
                  <a:lnTo>
                    <a:pt x="4" y="616"/>
                  </a:lnTo>
                  <a:lnTo>
                    <a:pt x="12" y="614"/>
                  </a:lnTo>
                  <a:lnTo>
                    <a:pt x="16" y="616"/>
                  </a:lnTo>
                  <a:lnTo>
                    <a:pt x="18" y="614"/>
                  </a:lnTo>
                  <a:lnTo>
                    <a:pt x="28" y="610"/>
                  </a:lnTo>
                  <a:lnTo>
                    <a:pt x="28" y="608"/>
                  </a:lnTo>
                  <a:lnTo>
                    <a:pt x="26" y="608"/>
                  </a:lnTo>
                  <a:lnTo>
                    <a:pt x="50" y="594"/>
                  </a:lnTo>
                  <a:lnTo>
                    <a:pt x="66" y="592"/>
                  </a:lnTo>
                  <a:lnTo>
                    <a:pt x="60" y="594"/>
                  </a:lnTo>
                  <a:lnTo>
                    <a:pt x="64" y="594"/>
                  </a:lnTo>
                  <a:lnTo>
                    <a:pt x="74" y="594"/>
                  </a:lnTo>
                  <a:lnTo>
                    <a:pt x="74" y="596"/>
                  </a:lnTo>
                  <a:lnTo>
                    <a:pt x="68" y="596"/>
                  </a:lnTo>
                  <a:lnTo>
                    <a:pt x="70" y="598"/>
                  </a:lnTo>
                  <a:lnTo>
                    <a:pt x="70" y="600"/>
                  </a:lnTo>
                  <a:lnTo>
                    <a:pt x="74" y="604"/>
                  </a:lnTo>
                  <a:lnTo>
                    <a:pt x="76" y="604"/>
                  </a:lnTo>
                  <a:lnTo>
                    <a:pt x="74" y="604"/>
                  </a:lnTo>
                  <a:lnTo>
                    <a:pt x="74" y="598"/>
                  </a:lnTo>
                  <a:lnTo>
                    <a:pt x="82" y="600"/>
                  </a:lnTo>
                  <a:lnTo>
                    <a:pt x="82" y="604"/>
                  </a:lnTo>
                  <a:lnTo>
                    <a:pt x="86" y="604"/>
                  </a:lnTo>
                  <a:lnTo>
                    <a:pt x="86" y="602"/>
                  </a:lnTo>
                  <a:lnTo>
                    <a:pt x="88" y="602"/>
                  </a:lnTo>
                  <a:lnTo>
                    <a:pt x="80" y="598"/>
                  </a:lnTo>
                  <a:lnTo>
                    <a:pt x="88" y="586"/>
                  </a:lnTo>
                  <a:lnTo>
                    <a:pt x="102" y="578"/>
                  </a:lnTo>
                  <a:lnTo>
                    <a:pt x="120" y="572"/>
                  </a:lnTo>
                  <a:lnTo>
                    <a:pt x="118" y="572"/>
                  </a:lnTo>
                  <a:lnTo>
                    <a:pt x="120" y="572"/>
                  </a:lnTo>
                  <a:lnTo>
                    <a:pt x="128" y="566"/>
                  </a:lnTo>
                  <a:lnTo>
                    <a:pt x="126" y="570"/>
                  </a:lnTo>
                  <a:lnTo>
                    <a:pt x="126" y="568"/>
                  </a:lnTo>
                  <a:lnTo>
                    <a:pt x="130" y="570"/>
                  </a:lnTo>
                  <a:lnTo>
                    <a:pt x="134" y="572"/>
                  </a:lnTo>
                  <a:lnTo>
                    <a:pt x="134" y="564"/>
                  </a:lnTo>
                  <a:lnTo>
                    <a:pt x="136" y="562"/>
                  </a:lnTo>
                  <a:lnTo>
                    <a:pt x="146" y="552"/>
                  </a:lnTo>
                  <a:lnTo>
                    <a:pt x="152" y="552"/>
                  </a:lnTo>
                  <a:lnTo>
                    <a:pt x="156" y="546"/>
                  </a:lnTo>
                  <a:lnTo>
                    <a:pt x="164" y="544"/>
                  </a:lnTo>
                  <a:lnTo>
                    <a:pt x="164" y="548"/>
                  </a:lnTo>
                  <a:lnTo>
                    <a:pt x="168" y="548"/>
                  </a:lnTo>
                  <a:lnTo>
                    <a:pt x="170" y="546"/>
                  </a:lnTo>
                  <a:lnTo>
                    <a:pt x="168" y="544"/>
                  </a:lnTo>
                  <a:lnTo>
                    <a:pt x="168" y="548"/>
                  </a:lnTo>
                  <a:lnTo>
                    <a:pt x="164" y="548"/>
                  </a:lnTo>
                  <a:lnTo>
                    <a:pt x="164" y="542"/>
                  </a:lnTo>
                  <a:lnTo>
                    <a:pt x="162" y="542"/>
                  </a:lnTo>
                  <a:lnTo>
                    <a:pt x="168" y="524"/>
                  </a:lnTo>
                  <a:lnTo>
                    <a:pt x="174" y="520"/>
                  </a:lnTo>
                  <a:lnTo>
                    <a:pt x="178" y="522"/>
                  </a:lnTo>
                  <a:lnTo>
                    <a:pt x="176" y="518"/>
                  </a:lnTo>
                  <a:lnTo>
                    <a:pt x="172" y="518"/>
                  </a:lnTo>
                  <a:lnTo>
                    <a:pt x="170" y="516"/>
                  </a:lnTo>
                  <a:lnTo>
                    <a:pt x="172" y="512"/>
                  </a:lnTo>
                  <a:lnTo>
                    <a:pt x="178" y="504"/>
                  </a:lnTo>
                  <a:lnTo>
                    <a:pt x="180" y="504"/>
                  </a:lnTo>
                  <a:lnTo>
                    <a:pt x="188" y="500"/>
                  </a:lnTo>
                  <a:lnTo>
                    <a:pt x="186" y="500"/>
                  </a:lnTo>
                  <a:lnTo>
                    <a:pt x="190" y="494"/>
                  </a:lnTo>
                  <a:lnTo>
                    <a:pt x="190" y="490"/>
                  </a:lnTo>
                  <a:lnTo>
                    <a:pt x="194" y="484"/>
                  </a:lnTo>
                  <a:lnTo>
                    <a:pt x="192" y="486"/>
                  </a:lnTo>
                  <a:lnTo>
                    <a:pt x="190" y="490"/>
                  </a:lnTo>
                  <a:lnTo>
                    <a:pt x="186" y="494"/>
                  </a:lnTo>
                  <a:lnTo>
                    <a:pt x="184" y="494"/>
                  </a:lnTo>
                  <a:lnTo>
                    <a:pt x="156" y="502"/>
                  </a:lnTo>
                  <a:lnTo>
                    <a:pt x="154" y="500"/>
                  </a:lnTo>
                  <a:lnTo>
                    <a:pt x="154" y="494"/>
                  </a:lnTo>
                  <a:lnTo>
                    <a:pt x="152" y="492"/>
                  </a:lnTo>
                  <a:lnTo>
                    <a:pt x="152" y="488"/>
                  </a:lnTo>
                  <a:lnTo>
                    <a:pt x="154" y="486"/>
                  </a:lnTo>
                  <a:lnTo>
                    <a:pt x="152" y="484"/>
                  </a:lnTo>
                  <a:lnTo>
                    <a:pt x="160" y="486"/>
                  </a:lnTo>
                  <a:lnTo>
                    <a:pt x="164" y="492"/>
                  </a:lnTo>
                  <a:lnTo>
                    <a:pt x="162" y="484"/>
                  </a:lnTo>
                  <a:lnTo>
                    <a:pt x="154" y="484"/>
                  </a:lnTo>
                  <a:lnTo>
                    <a:pt x="152" y="476"/>
                  </a:lnTo>
                  <a:lnTo>
                    <a:pt x="154" y="484"/>
                  </a:lnTo>
                  <a:lnTo>
                    <a:pt x="148" y="490"/>
                  </a:lnTo>
                  <a:lnTo>
                    <a:pt x="146" y="486"/>
                  </a:lnTo>
                  <a:lnTo>
                    <a:pt x="148" y="484"/>
                  </a:lnTo>
                  <a:lnTo>
                    <a:pt x="144" y="484"/>
                  </a:lnTo>
                  <a:lnTo>
                    <a:pt x="146" y="486"/>
                  </a:lnTo>
                  <a:lnTo>
                    <a:pt x="144" y="492"/>
                  </a:lnTo>
                  <a:lnTo>
                    <a:pt x="142" y="494"/>
                  </a:lnTo>
                  <a:lnTo>
                    <a:pt x="144" y="492"/>
                  </a:lnTo>
                  <a:lnTo>
                    <a:pt x="142" y="492"/>
                  </a:lnTo>
                  <a:lnTo>
                    <a:pt x="144" y="504"/>
                  </a:lnTo>
                  <a:lnTo>
                    <a:pt x="140" y="508"/>
                  </a:lnTo>
                  <a:lnTo>
                    <a:pt x="136" y="506"/>
                  </a:lnTo>
                  <a:lnTo>
                    <a:pt x="128" y="490"/>
                  </a:lnTo>
                  <a:lnTo>
                    <a:pt x="126" y="488"/>
                  </a:lnTo>
                  <a:lnTo>
                    <a:pt x="126" y="484"/>
                  </a:lnTo>
                  <a:lnTo>
                    <a:pt x="124" y="484"/>
                  </a:lnTo>
                  <a:lnTo>
                    <a:pt x="122" y="486"/>
                  </a:lnTo>
                  <a:lnTo>
                    <a:pt x="116" y="488"/>
                  </a:lnTo>
                  <a:lnTo>
                    <a:pt x="116" y="484"/>
                  </a:lnTo>
                  <a:lnTo>
                    <a:pt x="112" y="482"/>
                  </a:lnTo>
                  <a:lnTo>
                    <a:pt x="110" y="480"/>
                  </a:lnTo>
                  <a:lnTo>
                    <a:pt x="112" y="480"/>
                  </a:lnTo>
                  <a:lnTo>
                    <a:pt x="112" y="474"/>
                  </a:lnTo>
                  <a:lnTo>
                    <a:pt x="98" y="482"/>
                  </a:lnTo>
                  <a:lnTo>
                    <a:pt x="96" y="480"/>
                  </a:lnTo>
                  <a:lnTo>
                    <a:pt x="86" y="482"/>
                  </a:lnTo>
                  <a:lnTo>
                    <a:pt x="86" y="484"/>
                  </a:lnTo>
                  <a:lnTo>
                    <a:pt x="84" y="48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78" name="Freeform 485"/>
            <p:cNvSpPr>
              <a:spLocks/>
            </p:cNvSpPr>
            <p:nvPr/>
          </p:nvSpPr>
          <p:spPr bwMode="auto">
            <a:xfrm>
              <a:off x="462" y="3436"/>
              <a:ext cx="40" cy="26"/>
            </a:xfrm>
            <a:custGeom>
              <a:avLst/>
              <a:gdLst>
                <a:gd name="T0" fmla="*/ 32 w 40"/>
                <a:gd name="T1" fmla="*/ 0 h 26"/>
                <a:gd name="T2" fmla="*/ 32 w 40"/>
                <a:gd name="T3" fmla="*/ 2 h 26"/>
                <a:gd name="T4" fmla="*/ 40 w 40"/>
                <a:gd name="T5" fmla="*/ 8 h 26"/>
                <a:gd name="T6" fmla="*/ 38 w 40"/>
                <a:gd name="T7" fmla="*/ 10 h 26"/>
                <a:gd name="T8" fmla="*/ 38 w 40"/>
                <a:gd name="T9" fmla="*/ 14 h 26"/>
                <a:gd name="T10" fmla="*/ 38 w 40"/>
                <a:gd name="T11" fmla="*/ 16 h 26"/>
                <a:gd name="T12" fmla="*/ 40 w 40"/>
                <a:gd name="T13" fmla="*/ 18 h 26"/>
                <a:gd name="T14" fmla="*/ 38 w 40"/>
                <a:gd name="T15" fmla="*/ 22 h 26"/>
                <a:gd name="T16" fmla="*/ 24 w 40"/>
                <a:gd name="T17" fmla="*/ 20 h 26"/>
                <a:gd name="T18" fmla="*/ 26 w 40"/>
                <a:gd name="T19" fmla="*/ 24 h 26"/>
                <a:gd name="T20" fmla="*/ 26 w 40"/>
                <a:gd name="T21" fmla="*/ 26 h 26"/>
                <a:gd name="T22" fmla="*/ 4 w 40"/>
                <a:gd name="T23" fmla="*/ 10 h 26"/>
                <a:gd name="T24" fmla="*/ 0 w 40"/>
                <a:gd name="T25" fmla="*/ 6 h 26"/>
                <a:gd name="T26" fmla="*/ 0 w 40"/>
                <a:gd name="T27" fmla="*/ 0 h 26"/>
                <a:gd name="T28" fmla="*/ 14 w 40"/>
                <a:gd name="T29" fmla="*/ 4 h 26"/>
                <a:gd name="T30" fmla="*/ 14 w 40"/>
                <a:gd name="T31" fmla="*/ 0 h 26"/>
                <a:gd name="T32" fmla="*/ 24 w 40"/>
                <a:gd name="T33" fmla="*/ 0 h 26"/>
                <a:gd name="T34" fmla="*/ 26 w 40"/>
                <a:gd name="T35" fmla="*/ 0 h 26"/>
                <a:gd name="T36" fmla="*/ 32 w 40"/>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6">
                  <a:moveTo>
                    <a:pt x="32" y="0"/>
                  </a:moveTo>
                  <a:lnTo>
                    <a:pt x="32" y="2"/>
                  </a:lnTo>
                  <a:lnTo>
                    <a:pt x="40" y="8"/>
                  </a:lnTo>
                  <a:lnTo>
                    <a:pt x="38" y="10"/>
                  </a:lnTo>
                  <a:lnTo>
                    <a:pt x="38" y="14"/>
                  </a:lnTo>
                  <a:lnTo>
                    <a:pt x="38" y="16"/>
                  </a:lnTo>
                  <a:lnTo>
                    <a:pt x="40" y="18"/>
                  </a:lnTo>
                  <a:lnTo>
                    <a:pt x="38" y="22"/>
                  </a:lnTo>
                  <a:lnTo>
                    <a:pt x="24" y="20"/>
                  </a:lnTo>
                  <a:lnTo>
                    <a:pt x="26" y="24"/>
                  </a:lnTo>
                  <a:lnTo>
                    <a:pt x="26" y="26"/>
                  </a:lnTo>
                  <a:lnTo>
                    <a:pt x="4" y="10"/>
                  </a:lnTo>
                  <a:lnTo>
                    <a:pt x="0" y="6"/>
                  </a:lnTo>
                  <a:lnTo>
                    <a:pt x="0" y="0"/>
                  </a:lnTo>
                  <a:lnTo>
                    <a:pt x="14" y="4"/>
                  </a:lnTo>
                  <a:lnTo>
                    <a:pt x="14" y="0"/>
                  </a:lnTo>
                  <a:lnTo>
                    <a:pt x="24" y="0"/>
                  </a:lnTo>
                  <a:lnTo>
                    <a:pt x="26" y="0"/>
                  </a:lnTo>
                  <a:lnTo>
                    <a:pt x="32"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79" name="Freeform 486"/>
            <p:cNvSpPr>
              <a:spLocks/>
            </p:cNvSpPr>
            <p:nvPr/>
          </p:nvSpPr>
          <p:spPr bwMode="auto">
            <a:xfrm>
              <a:off x="462" y="3656"/>
              <a:ext cx="50" cy="22"/>
            </a:xfrm>
            <a:custGeom>
              <a:avLst/>
              <a:gdLst>
                <a:gd name="T0" fmla="*/ 22 w 50"/>
                <a:gd name="T1" fmla="*/ 14 h 22"/>
                <a:gd name="T2" fmla="*/ 14 w 50"/>
                <a:gd name="T3" fmla="*/ 22 h 22"/>
                <a:gd name="T4" fmla="*/ 6 w 50"/>
                <a:gd name="T5" fmla="*/ 22 h 22"/>
                <a:gd name="T6" fmla="*/ 2 w 50"/>
                <a:gd name="T7" fmla="*/ 18 h 22"/>
                <a:gd name="T8" fmla="*/ 0 w 50"/>
                <a:gd name="T9" fmla="*/ 12 h 22"/>
                <a:gd name="T10" fmla="*/ 8 w 50"/>
                <a:gd name="T11" fmla="*/ 10 h 22"/>
                <a:gd name="T12" fmla="*/ 16 w 50"/>
                <a:gd name="T13" fmla="*/ 2 h 22"/>
                <a:gd name="T14" fmla="*/ 24 w 50"/>
                <a:gd name="T15" fmla="*/ 6 h 22"/>
                <a:gd name="T16" fmla="*/ 26 w 50"/>
                <a:gd name="T17" fmla="*/ 2 h 22"/>
                <a:gd name="T18" fmla="*/ 36 w 50"/>
                <a:gd name="T19" fmla="*/ 0 h 22"/>
                <a:gd name="T20" fmla="*/ 40 w 50"/>
                <a:gd name="T21" fmla="*/ 2 h 22"/>
                <a:gd name="T22" fmla="*/ 42 w 50"/>
                <a:gd name="T23" fmla="*/ 14 h 22"/>
                <a:gd name="T24" fmla="*/ 48 w 50"/>
                <a:gd name="T25" fmla="*/ 14 h 22"/>
                <a:gd name="T26" fmla="*/ 50 w 50"/>
                <a:gd name="T27" fmla="*/ 18 h 22"/>
                <a:gd name="T28" fmla="*/ 42 w 50"/>
                <a:gd name="T29" fmla="*/ 14 h 22"/>
                <a:gd name="T30" fmla="*/ 40 w 50"/>
                <a:gd name="T31" fmla="*/ 18 h 22"/>
                <a:gd name="T32" fmla="*/ 36 w 50"/>
                <a:gd name="T33" fmla="*/ 18 h 22"/>
                <a:gd name="T34" fmla="*/ 22 w 50"/>
                <a:gd name="T35"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2">
                  <a:moveTo>
                    <a:pt x="22" y="14"/>
                  </a:moveTo>
                  <a:lnTo>
                    <a:pt x="14" y="22"/>
                  </a:lnTo>
                  <a:lnTo>
                    <a:pt x="6" y="22"/>
                  </a:lnTo>
                  <a:lnTo>
                    <a:pt x="2" y="18"/>
                  </a:lnTo>
                  <a:lnTo>
                    <a:pt x="0" y="12"/>
                  </a:lnTo>
                  <a:lnTo>
                    <a:pt x="8" y="10"/>
                  </a:lnTo>
                  <a:lnTo>
                    <a:pt x="16" y="2"/>
                  </a:lnTo>
                  <a:lnTo>
                    <a:pt x="24" y="6"/>
                  </a:lnTo>
                  <a:lnTo>
                    <a:pt x="26" y="2"/>
                  </a:lnTo>
                  <a:lnTo>
                    <a:pt x="36" y="0"/>
                  </a:lnTo>
                  <a:lnTo>
                    <a:pt x="40" y="2"/>
                  </a:lnTo>
                  <a:lnTo>
                    <a:pt x="42" y="14"/>
                  </a:lnTo>
                  <a:lnTo>
                    <a:pt x="48" y="14"/>
                  </a:lnTo>
                  <a:lnTo>
                    <a:pt x="50" y="18"/>
                  </a:lnTo>
                  <a:lnTo>
                    <a:pt x="42" y="14"/>
                  </a:lnTo>
                  <a:lnTo>
                    <a:pt x="40" y="18"/>
                  </a:lnTo>
                  <a:lnTo>
                    <a:pt x="36" y="18"/>
                  </a:lnTo>
                  <a:lnTo>
                    <a:pt x="22" y="1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0" name="Freeform 487"/>
            <p:cNvSpPr>
              <a:spLocks/>
            </p:cNvSpPr>
            <p:nvPr/>
          </p:nvSpPr>
          <p:spPr bwMode="auto">
            <a:xfrm>
              <a:off x="376" y="3680"/>
              <a:ext cx="48" cy="26"/>
            </a:xfrm>
            <a:custGeom>
              <a:avLst/>
              <a:gdLst>
                <a:gd name="T0" fmla="*/ 34 w 48"/>
                <a:gd name="T1" fmla="*/ 18 h 26"/>
                <a:gd name="T2" fmla="*/ 34 w 48"/>
                <a:gd name="T3" fmla="*/ 20 h 26"/>
                <a:gd name="T4" fmla="*/ 32 w 48"/>
                <a:gd name="T5" fmla="*/ 16 h 26"/>
                <a:gd name="T6" fmla="*/ 30 w 48"/>
                <a:gd name="T7" fmla="*/ 22 h 26"/>
                <a:gd name="T8" fmla="*/ 28 w 48"/>
                <a:gd name="T9" fmla="*/ 20 h 26"/>
                <a:gd name="T10" fmla="*/ 20 w 48"/>
                <a:gd name="T11" fmla="*/ 20 h 26"/>
                <a:gd name="T12" fmla="*/ 8 w 48"/>
                <a:gd name="T13" fmla="*/ 26 h 26"/>
                <a:gd name="T14" fmla="*/ 4 w 48"/>
                <a:gd name="T15" fmla="*/ 26 h 26"/>
                <a:gd name="T16" fmla="*/ 0 w 48"/>
                <a:gd name="T17" fmla="*/ 20 h 26"/>
                <a:gd name="T18" fmla="*/ 6 w 48"/>
                <a:gd name="T19" fmla="*/ 18 h 26"/>
                <a:gd name="T20" fmla="*/ 10 w 48"/>
                <a:gd name="T21" fmla="*/ 20 h 26"/>
                <a:gd name="T22" fmla="*/ 10 w 48"/>
                <a:gd name="T23" fmla="*/ 16 h 26"/>
                <a:gd name="T24" fmla="*/ 14 w 48"/>
                <a:gd name="T25" fmla="*/ 20 h 26"/>
                <a:gd name="T26" fmla="*/ 16 w 48"/>
                <a:gd name="T27" fmla="*/ 16 h 26"/>
                <a:gd name="T28" fmla="*/ 20 w 48"/>
                <a:gd name="T29" fmla="*/ 18 h 26"/>
                <a:gd name="T30" fmla="*/ 20 w 48"/>
                <a:gd name="T31" fmla="*/ 16 h 26"/>
                <a:gd name="T32" fmla="*/ 26 w 48"/>
                <a:gd name="T33" fmla="*/ 16 h 26"/>
                <a:gd name="T34" fmla="*/ 22 w 48"/>
                <a:gd name="T35" fmla="*/ 14 h 26"/>
                <a:gd name="T36" fmla="*/ 24 w 48"/>
                <a:gd name="T37" fmla="*/ 14 h 26"/>
                <a:gd name="T38" fmla="*/ 24 w 48"/>
                <a:gd name="T39" fmla="*/ 12 h 26"/>
                <a:gd name="T40" fmla="*/ 24 w 48"/>
                <a:gd name="T41" fmla="*/ 10 h 26"/>
                <a:gd name="T42" fmla="*/ 28 w 48"/>
                <a:gd name="T43" fmla="*/ 10 h 26"/>
                <a:gd name="T44" fmla="*/ 30 w 48"/>
                <a:gd name="T45" fmla="*/ 16 h 26"/>
                <a:gd name="T46" fmla="*/ 32 w 48"/>
                <a:gd name="T47" fmla="*/ 12 h 26"/>
                <a:gd name="T48" fmla="*/ 34 w 48"/>
                <a:gd name="T49" fmla="*/ 12 h 26"/>
                <a:gd name="T50" fmla="*/ 26 w 48"/>
                <a:gd name="T51" fmla="*/ 8 h 26"/>
                <a:gd name="T52" fmla="*/ 24 w 48"/>
                <a:gd name="T53" fmla="*/ 4 h 26"/>
                <a:gd name="T54" fmla="*/ 36 w 48"/>
                <a:gd name="T55" fmla="*/ 0 h 26"/>
                <a:gd name="T56" fmla="*/ 38 w 48"/>
                <a:gd name="T57" fmla="*/ 2 h 26"/>
                <a:gd name="T58" fmla="*/ 36 w 48"/>
                <a:gd name="T59" fmla="*/ 4 h 26"/>
                <a:gd name="T60" fmla="*/ 38 w 48"/>
                <a:gd name="T61" fmla="*/ 8 h 26"/>
                <a:gd name="T62" fmla="*/ 42 w 48"/>
                <a:gd name="T63" fmla="*/ 6 h 26"/>
                <a:gd name="T64" fmla="*/ 46 w 48"/>
                <a:gd name="T65" fmla="*/ 2 h 26"/>
                <a:gd name="T66" fmla="*/ 46 w 48"/>
                <a:gd name="T67" fmla="*/ 4 h 26"/>
                <a:gd name="T68" fmla="*/ 46 w 48"/>
                <a:gd name="T69" fmla="*/ 8 h 26"/>
                <a:gd name="T70" fmla="*/ 48 w 48"/>
                <a:gd name="T71" fmla="*/ 8 h 26"/>
                <a:gd name="T72" fmla="*/ 40 w 48"/>
                <a:gd name="T73" fmla="*/ 10 h 26"/>
                <a:gd name="T74" fmla="*/ 36 w 48"/>
                <a:gd name="T75" fmla="*/ 12 h 26"/>
                <a:gd name="T76" fmla="*/ 38 w 48"/>
                <a:gd name="T77" fmla="*/ 14 h 26"/>
                <a:gd name="T78" fmla="*/ 42 w 48"/>
                <a:gd name="T79" fmla="*/ 12 h 26"/>
                <a:gd name="T80" fmla="*/ 42 w 48"/>
                <a:gd name="T81" fmla="*/ 14 h 26"/>
                <a:gd name="T82" fmla="*/ 44 w 48"/>
                <a:gd name="T83" fmla="*/ 12 h 26"/>
                <a:gd name="T84" fmla="*/ 44 w 48"/>
                <a:gd name="T85" fmla="*/ 16 h 26"/>
                <a:gd name="T86" fmla="*/ 38 w 48"/>
                <a:gd name="T87" fmla="*/ 16 h 26"/>
                <a:gd name="T88" fmla="*/ 34 w 48"/>
                <a:gd name="T89" fmla="*/ 20 h 26"/>
                <a:gd name="T90" fmla="*/ 34 w 48"/>
                <a:gd name="T91" fmla="*/ 16 h 26"/>
                <a:gd name="T92" fmla="*/ 34 w 48"/>
                <a:gd name="T93"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26">
                  <a:moveTo>
                    <a:pt x="34" y="18"/>
                  </a:moveTo>
                  <a:lnTo>
                    <a:pt x="34" y="20"/>
                  </a:lnTo>
                  <a:lnTo>
                    <a:pt x="32" y="16"/>
                  </a:lnTo>
                  <a:lnTo>
                    <a:pt x="30" y="22"/>
                  </a:lnTo>
                  <a:lnTo>
                    <a:pt x="28" y="20"/>
                  </a:lnTo>
                  <a:lnTo>
                    <a:pt x="20" y="20"/>
                  </a:lnTo>
                  <a:lnTo>
                    <a:pt x="8" y="26"/>
                  </a:lnTo>
                  <a:lnTo>
                    <a:pt x="4" y="26"/>
                  </a:lnTo>
                  <a:lnTo>
                    <a:pt x="0" y="20"/>
                  </a:lnTo>
                  <a:lnTo>
                    <a:pt x="6" y="18"/>
                  </a:lnTo>
                  <a:lnTo>
                    <a:pt x="10" y="20"/>
                  </a:lnTo>
                  <a:lnTo>
                    <a:pt x="10" y="16"/>
                  </a:lnTo>
                  <a:lnTo>
                    <a:pt x="14" y="20"/>
                  </a:lnTo>
                  <a:lnTo>
                    <a:pt x="16" y="16"/>
                  </a:lnTo>
                  <a:lnTo>
                    <a:pt x="20" y="18"/>
                  </a:lnTo>
                  <a:lnTo>
                    <a:pt x="20" y="16"/>
                  </a:lnTo>
                  <a:lnTo>
                    <a:pt x="26" y="16"/>
                  </a:lnTo>
                  <a:lnTo>
                    <a:pt x="22" y="14"/>
                  </a:lnTo>
                  <a:lnTo>
                    <a:pt x="24" y="14"/>
                  </a:lnTo>
                  <a:lnTo>
                    <a:pt x="24" y="12"/>
                  </a:lnTo>
                  <a:lnTo>
                    <a:pt x="24" y="10"/>
                  </a:lnTo>
                  <a:lnTo>
                    <a:pt x="28" y="10"/>
                  </a:lnTo>
                  <a:lnTo>
                    <a:pt x="30" y="16"/>
                  </a:lnTo>
                  <a:lnTo>
                    <a:pt x="32" y="12"/>
                  </a:lnTo>
                  <a:lnTo>
                    <a:pt x="34" y="12"/>
                  </a:lnTo>
                  <a:lnTo>
                    <a:pt x="26" y="8"/>
                  </a:lnTo>
                  <a:lnTo>
                    <a:pt x="24" y="4"/>
                  </a:lnTo>
                  <a:lnTo>
                    <a:pt x="36" y="0"/>
                  </a:lnTo>
                  <a:lnTo>
                    <a:pt x="38" y="2"/>
                  </a:lnTo>
                  <a:lnTo>
                    <a:pt x="36" y="4"/>
                  </a:lnTo>
                  <a:lnTo>
                    <a:pt x="38" y="8"/>
                  </a:lnTo>
                  <a:lnTo>
                    <a:pt x="42" y="6"/>
                  </a:lnTo>
                  <a:lnTo>
                    <a:pt x="46" y="2"/>
                  </a:lnTo>
                  <a:lnTo>
                    <a:pt x="46" y="4"/>
                  </a:lnTo>
                  <a:lnTo>
                    <a:pt x="46" y="8"/>
                  </a:lnTo>
                  <a:lnTo>
                    <a:pt x="48" y="8"/>
                  </a:lnTo>
                  <a:lnTo>
                    <a:pt x="40" y="10"/>
                  </a:lnTo>
                  <a:lnTo>
                    <a:pt x="36" y="12"/>
                  </a:lnTo>
                  <a:lnTo>
                    <a:pt x="38" y="14"/>
                  </a:lnTo>
                  <a:lnTo>
                    <a:pt x="42" y="12"/>
                  </a:lnTo>
                  <a:lnTo>
                    <a:pt x="42" y="14"/>
                  </a:lnTo>
                  <a:lnTo>
                    <a:pt x="44" y="12"/>
                  </a:lnTo>
                  <a:lnTo>
                    <a:pt x="44" y="16"/>
                  </a:lnTo>
                  <a:lnTo>
                    <a:pt x="38" y="16"/>
                  </a:lnTo>
                  <a:lnTo>
                    <a:pt x="34" y="20"/>
                  </a:lnTo>
                  <a:lnTo>
                    <a:pt x="34" y="16"/>
                  </a:lnTo>
                  <a:lnTo>
                    <a:pt x="34" y="1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1" name="Freeform 488"/>
            <p:cNvSpPr>
              <a:spLocks/>
            </p:cNvSpPr>
            <p:nvPr/>
          </p:nvSpPr>
          <p:spPr bwMode="auto">
            <a:xfrm>
              <a:off x="422" y="3690"/>
              <a:ext cx="4" cy="6"/>
            </a:xfrm>
            <a:custGeom>
              <a:avLst/>
              <a:gdLst>
                <a:gd name="T0" fmla="*/ 0 w 4"/>
                <a:gd name="T1" fmla="*/ 6 h 6"/>
                <a:gd name="T2" fmla="*/ 0 w 4"/>
                <a:gd name="T3" fmla="*/ 0 h 6"/>
                <a:gd name="T4" fmla="*/ 4 w 4"/>
                <a:gd name="T5" fmla="*/ 0 h 6"/>
                <a:gd name="T6" fmla="*/ 0 w 4"/>
                <a:gd name="T7" fmla="*/ 6 h 6"/>
              </a:gdLst>
              <a:ahLst/>
              <a:cxnLst>
                <a:cxn ang="0">
                  <a:pos x="T0" y="T1"/>
                </a:cxn>
                <a:cxn ang="0">
                  <a:pos x="T2" y="T3"/>
                </a:cxn>
                <a:cxn ang="0">
                  <a:pos x="T4" y="T5"/>
                </a:cxn>
                <a:cxn ang="0">
                  <a:pos x="T6" y="T7"/>
                </a:cxn>
              </a:cxnLst>
              <a:rect l="0" t="0" r="r" b="b"/>
              <a:pathLst>
                <a:path w="4" h="6">
                  <a:moveTo>
                    <a:pt x="0" y="6"/>
                  </a:moveTo>
                  <a:lnTo>
                    <a:pt x="0" y="0"/>
                  </a:lnTo>
                  <a:lnTo>
                    <a:pt x="4" y="0"/>
                  </a:lnTo>
                  <a:lnTo>
                    <a:pt x="0" y="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2" name="Freeform 489"/>
            <p:cNvSpPr>
              <a:spLocks/>
            </p:cNvSpPr>
            <p:nvPr/>
          </p:nvSpPr>
          <p:spPr bwMode="auto">
            <a:xfrm>
              <a:off x="338" y="3688"/>
              <a:ext cx="42" cy="24"/>
            </a:xfrm>
            <a:custGeom>
              <a:avLst/>
              <a:gdLst>
                <a:gd name="T0" fmla="*/ 42 w 42"/>
                <a:gd name="T1" fmla="*/ 6 h 24"/>
                <a:gd name="T2" fmla="*/ 40 w 42"/>
                <a:gd name="T3" fmla="*/ 8 h 24"/>
                <a:gd name="T4" fmla="*/ 26 w 42"/>
                <a:gd name="T5" fmla="*/ 12 h 24"/>
                <a:gd name="T6" fmla="*/ 20 w 42"/>
                <a:gd name="T7" fmla="*/ 18 h 24"/>
                <a:gd name="T8" fmla="*/ 0 w 42"/>
                <a:gd name="T9" fmla="*/ 24 h 24"/>
                <a:gd name="T10" fmla="*/ 8 w 42"/>
                <a:gd name="T11" fmla="*/ 18 h 24"/>
                <a:gd name="T12" fmla="*/ 12 w 42"/>
                <a:gd name="T13" fmla="*/ 16 h 24"/>
                <a:gd name="T14" fmla="*/ 12 w 42"/>
                <a:gd name="T15" fmla="*/ 12 h 24"/>
                <a:gd name="T16" fmla="*/ 18 w 42"/>
                <a:gd name="T17" fmla="*/ 8 h 24"/>
                <a:gd name="T18" fmla="*/ 24 w 42"/>
                <a:gd name="T19" fmla="*/ 10 h 24"/>
                <a:gd name="T20" fmla="*/ 24 w 42"/>
                <a:gd name="T21" fmla="*/ 8 h 24"/>
                <a:gd name="T22" fmla="*/ 28 w 42"/>
                <a:gd name="T23" fmla="*/ 2 h 24"/>
                <a:gd name="T24" fmla="*/ 36 w 42"/>
                <a:gd name="T25" fmla="*/ 0 h 24"/>
                <a:gd name="T26" fmla="*/ 42 w 42"/>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4">
                  <a:moveTo>
                    <a:pt x="42" y="6"/>
                  </a:moveTo>
                  <a:lnTo>
                    <a:pt x="40" y="8"/>
                  </a:lnTo>
                  <a:lnTo>
                    <a:pt x="26" y="12"/>
                  </a:lnTo>
                  <a:lnTo>
                    <a:pt x="20" y="18"/>
                  </a:lnTo>
                  <a:lnTo>
                    <a:pt x="0" y="24"/>
                  </a:lnTo>
                  <a:lnTo>
                    <a:pt x="8" y="18"/>
                  </a:lnTo>
                  <a:lnTo>
                    <a:pt x="12" y="16"/>
                  </a:lnTo>
                  <a:lnTo>
                    <a:pt x="12" y="12"/>
                  </a:lnTo>
                  <a:lnTo>
                    <a:pt x="18" y="8"/>
                  </a:lnTo>
                  <a:lnTo>
                    <a:pt x="24" y="10"/>
                  </a:lnTo>
                  <a:lnTo>
                    <a:pt x="24" y="8"/>
                  </a:lnTo>
                  <a:lnTo>
                    <a:pt x="28" y="2"/>
                  </a:lnTo>
                  <a:lnTo>
                    <a:pt x="36" y="0"/>
                  </a:lnTo>
                  <a:lnTo>
                    <a:pt x="42" y="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3" name="Freeform 490"/>
            <p:cNvSpPr>
              <a:spLocks/>
            </p:cNvSpPr>
            <p:nvPr/>
          </p:nvSpPr>
          <p:spPr bwMode="auto">
            <a:xfrm>
              <a:off x="778" y="3562"/>
              <a:ext cx="32" cy="20"/>
            </a:xfrm>
            <a:custGeom>
              <a:avLst/>
              <a:gdLst>
                <a:gd name="T0" fmla="*/ 28 w 32"/>
                <a:gd name="T1" fmla="*/ 6 h 20"/>
                <a:gd name="T2" fmla="*/ 26 w 32"/>
                <a:gd name="T3" fmla="*/ 12 h 20"/>
                <a:gd name="T4" fmla="*/ 30 w 32"/>
                <a:gd name="T5" fmla="*/ 8 h 20"/>
                <a:gd name="T6" fmla="*/ 32 w 32"/>
                <a:gd name="T7" fmla="*/ 10 h 20"/>
                <a:gd name="T8" fmla="*/ 28 w 32"/>
                <a:gd name="T9" fmla="*/ 14 h 20"/>
                <a:gd name="T10" fmla="*/ 24 w 32"/>
                <a:gd name="T11" fmla="*/ 14 h 20"/>
                <a:gd name="T12" fmla="*/ 22 w 32"/>
                <a:gd name="T13" fmla="*/ 12 h 20"/>
                <a:gd name="T14" fmla="*/ 20 w 32"/>
                <a:gd name="T15" fmla="*/ 12 h 20"/>
                <a:gd name="T16" fmla="*/ 22 w 32"/>
                <a:gd name="T17" fmla="*/ 14 h 20"/>
                <a:gd name="T18" fmla="*/ 20 w 32"/>
                <a:gd name="T19" fmla="*/ 14 h 20"/>
                <a:gd name="T20" fmla="*/ 22 w 32"/>
                <a:gd name="T21" fmla="*/ 16 h 20"/>
                <a:gd name="T22" fmla="*/ 16 w 32"/>
                <a:gd name="T23" fmla="*/ 18 h 20"/>
                <a:gd name="T24" fmla="*/ 16 w 32"/>
                <a:gd name="T25" fmla="*/ 12 h 20"/>
                <a:gd name="T26" fmla="*/ 14 w 32"/>
                <a:gd name="T27" fmla="*/ 16 h 20"/>
                <a:gd name="T28" fmla="*/ 10 w 32"/>
                <a:gd name="T29" fmla="*/ 16 h 20"/>
                <a:gd name="T30" fmla="*/ 8 w 32"/>
                <a:gd name="T31" fmla="*/ 20 h 20"/>
                <a:gd name="T32" fmla="*/ 0 w 32"/>
                <a:gd name="T33" fmla="*/ 12 h 20"/>
                <a:gd name="T34" fmla="*/ 2 w 32"/>
                <a:gd name="T35" fmla="*/ 10 h 20"/>
                <a:gd name="T36" fmla="*/ 6 w 32"/>
                <a:gd name="T37" fmla="*/ 14 h 20"/>
                <a:gd name="T38" fmla="*/ 2 w 32"/>
                <a:gd name="T39" fmla="*/ 8 h 20"/>
                <a:gd name="T40" fmla="*/ 6 w 32"/>
                <a:gd name="T41" fmla="*/ 6 h 20"/>
                <a:gd name="T42" fmla="*/ 10 w 32"/>
                <a:gd name="T43" fmla="*/ 10 h 20"/>
                <a:gd name="T44" fmla="*/ 10 w 32"/>
                <a:gd name="T45" fmla="*/ 4 h 20"/>
                <a:gd name="T46" fmla="*/ 8 w 32"/>
                <a:gd name="T47" fmla="*/ 4 h 20"/>
                <a:gd name="T48" fmla="*/ 14 w 32"/>
                <a:gd name="T49" fmla="*/ 4 h 20"/>
                <a:gd name="T50" fmla="*/ 16 w 32"/>
                <a:gd name="T51" fmla="*/ 0 h 20"/>
                <a:gd name="T52" fmla="*/ 18 w 32"/>
                <a:gd name="T53" fmla="*/ 2 h 20"/>
                <a:gd name="T54" fmla="*/ 18 w 32"/>
                <a:gd name="T55" fmla="*/ 4 h 20"/>
                <a:gd name="T56" fmla="*/ 20 w 32"/>
                <a:gd name="T57" fmla="*/ 8 h 20"/>
                <a:gd name="T58" fmla="*/ 22 w 32"/>
                <a:gd name="T59" fmla="*/ 4 h 20"/>
                <a:gd name="T60" fmla="*/ 28 w 32"/>
                <a:gd name="T6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0">
                  <a:moveTo>
                    <a:pt x="28" y="6"/>
                  </a:moveTo>
                  <a:lnTo>
                    <a:pt x="26" y="12"/>
                  </a:lnTo>
                  <a:lnTo>
                    <a:pt x="30" y="8"/>
                  </a:lnTo>
                  <a:lnTo>
                    <a:pt x="32" y="10"/>
                  </a:lnTo>
                  <a:lnTo>
                    <a:pt x="28" y="14"/>
                  </a:lnTo>
                  <a:lnTo>
                    <a:pt x="24" y="14"/>
                  </a:lnTo>
                  <a:lnTo>
                    <a:pt x="22" y="12"/>
                  </a:lnTo>
                  <a:lnTo>
                    <a:pt x="20" y="12"/>
                  </a:lnTo>
                  <a:lnTo>
                    <a:pt x="22" y="14"/>
                  </a:lnTo>
                  <a:lnTo>
                    <a:pt x="20" y="14"/>
                  </a:lnTo>
                  <a:lnTo>
                    <a:pt x="22" y="16"/>
                  </a:lnTo>
                  <a:lnTo>
                    <a:pt x="16" y="18"/>
                  </a:lnTo>
                  <a:lnTo>
                    <a:pt x="16" y="12"/>
                  </a:lnTo>
                  <a:lnTo>
                    <a:pt x="14" y="16"/>
                  </a:lnTo>
                  <a:lnTo>
                    <a:pt x="10" y="16"/>
                  </a:lnTo>
                  <a:lnTo>
                    <a:pt x="8" y="20"/>
                  </a:lnTo>
                  <a:lnTo>
                    <a:pt x="0" y="12"/>
                  </a:lnTo>
                  <a:lnTo>
                    <a:pt x="2" y="10"/>
                  </a:lnTo>
                  <a:lnTo>
                    <a:pt x="6" y="14"/>
                  </a:lnTo>
                  <a:lnTo>
                    <a:pt x="2" y="8"/>
                  </a:lnTo>
                  <a:lnTo>
                    <a:pt x="6" y="6"/>
                  </a:lnTo>
                  <a:lnTo>
                    <a:pt x="10" y="10"/>
                  </a:lnTo>
                  <a:lnTo>
                    <a:pt x="10" y="4"/>
                  </a:lnTo>
                  <a:lnTo>
                    <a:pt x="8" y="4"/>
                  </a:lnTo>
                  <a:lnTo>
                    <a:pt x="14" y="4"/>
                  </a:lnTo>
                  <a:lnTo>
                    <a:pt x="16" y="0"/>
                  </a:lnTo>
                  <a:lnTo>
                    <a:pt x="18" y="2"/>
                  </a:lnTo>
                  <a:lnTo>
                    <a:pt x="18" y="4"/>
                  </a:lnTo>
                  <a:lnTo>
                    <a:pt x="20" y="8"/>
                  </a:lnTo>
                  <a:lnTo>
                    <a:pt x="22" y="4"/>
                  </a:lnTo>
                  <a:lnTo>
                    <a:pt x="28" y="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4" name="Freeform 491"/>
            <p:cNvSpPr>
              <a:spLocks/>
            </p:cNvSpPr>
            <p:nvPr/>
          </p:nvSpPr>
          <p:spPr bwMode="auto">
            <a:xfrm>
              <a:off x="1218" y="3568"/>
              <a:ext cx="30" cy="56"/>
            </a:xfrm>
            <a:custGeom>
              <a:avLst/>
              <a:gdLst>
                <a:gd name="T0" fmla="*/ 28 w 30"/>
                <a:gd name="T1" fmla="*/ 42 h 56"/>
                <a:gd name="T2" fmla="*/ 22 w 30"/>
                <a:gd name="T3" fmla="*/ 40 h 56"/>
                <a:gd name="T4" fmla="*/ 26 w 30"/>
                <a:gd name="T5" fmla="*/ 44 h 56"/>
                <a:gd name="T6" fmla="*/ 18 w 30"/>
                <a:gd name="T7" fmla="*/ 52 h 56"/>
                <a:gd name="T8" fmla="*/ 12 w 30"/>
                <a:gd name="T9" fmla="*/ 56 h 56"/>
                <a:gd name="T10" fmla="*/ 14 w 30"/>
                <a:gd name="T11" fmla="*/ 50 h 56"/>
                <a:gd name="T12" fmla="*/ 12 w 30"/>
                <a:gd name="T13" fmla="*/ 48 h 56"/>
                <a:gd name="T14" fmla="*/ 16 w 30"/>
                <a:gd name="T15" fmla="*/ 48 h 56"/>
                <a:gd name="T16" fmla="*/ 14 w 30"/>
                <a:gd name="T17" fmla="*/ 46 h 56"/>
                <a:gd name="T18" fmla="*/ 16 w 30"/>
                <a:gd name="T19" fmla="*/ 42 h 56"/>
                <a:gd name="T20" fmla="*/ 14 w 30"/>
                <a:gd name="T21" fmla="*/ 42 h 56"/>
                <a:gd name="T22" fmla="*/ 18 w 30"/>
                <a:gd name="T23" fmla="*/ 42 h 56"/>
                <a:gd name="T24" fmla="*/ 16 w 30"/>
                <a:gd name="T25" fmla="*/ 40 h 56"/>
                <a:gd name="T26" fmla="*/ 12 w 30"/>
                <a:gd name="T27" fmla="*/ 36 h 56"/>
                <a:gd name="T28" fmla="*/ 18 w 30"/>
                <a:gd name="T29" fmla="*/ 34 h 56"/>
                <a:gd name="T30" fmla="*/ 12 w 30"/>
                <a:gd name="T31" fmla="*/ 34 h 56"/>
                <a:gd name="T32" fmla="*/ 8 w 30"/>
                <a:gd name="T33" fmla="*/ 34 h 56"/>
                <a:gd name="T34" fmla="*/ 4 w 30"/>
                <a:gd name="T35" fmla="*/ 16 h 56"/>
                <a:gd name="T36" fmla="*/ 6 w 30"/>
                <a:gd name="T37" fmla="*/ 10 h 56"/>
                <a:gd name="T38" fmla="*/ 4 w 30"/>
                <a:gd name="T39" fmla="*/ 14 h 56"/>
                <a:gd name="T40" fmla="*/ 0 w 30"/>
                <a:gd name="T41" fmla="*/ 8 h 56"/>
                <a:gd name="T42" fmla="*/ 2 w 30"/>
                <a:gd name="T43" fmla="*/ 8 h 56"/>
                <a:gd name="T44" fmla="*/ 0 w 30"/>
                <a:gd name="T45" fmla="*/ 6 h 56"/>
                <a:gd name="T46" fmla="*/ 0 w 30"/>
                <a:gd name="T47" fmla="*/ 0 h 56"/>
                <a:gd name="T48" fmla="*/ 4 w 30"/>
                <a:gd name="T49" fmla="*/ 4 h 56"/>
                <a:gd name="T50" fmla="*/ 6 w 30"/>
                <a:gd name="T51" fmla="*/ 10 h 56"/>
                <a:gd name="T52" fmla="*/ 18 w 30"/>
                <a:gd name="T53" fmla="*/ 8 h 56"/>
                <a:gd name="T54" fmla="*/ 18 w 30"/>
                <a:gd name="T55" fmla="*/ 12 h 56"/>
                <a:gd name="T56" fmla="*/ 28 w 30"/>
                <a:gd name="T57" fmla="*/ 24 h 56"/>
                <a:gd name="T58" fmla="*/ 30 w 30"/>
                <a:gd name="T59" fmla="*/ 28 h 56"/>
                <a:gd name="T60" fmla="*/ 30 w 30"/>
                <a:gd name="T61" fmla="*/ 30 h 56"/>
                <a:gd name="T62" fmla="*/ 26 w 30"/>
                <a:gd name="T63" fmla="*/ 28 h 56"/>
                <a:gd name="T64" fmla="*/ 18 w 30"/>
                <a:gd name="T65" fmla="*/ 16 h 56"/>
                <a:gd name="T66" fmla="*/ 20 w 30"/>
                <a:gd name="T67" fmla="*/ 16 h 56"/>
                <a:gd name="T68" fmla="*/ 18 w 30"/>
                <a:gd name="T69" fmla="*/ 12 h 56"/>
                <a:gd name="T70" fmla="*/ 18 w 30"/>
                <a:gd name="T71" fmla="*/ 16 h 56"/>
                <a:gd name="T72" fmla="*/ 16 w 30"/>
                <a:gd name="T73" fmla="*/ 16 h 56"/>
                <a:gd name="T74" fmla="*/ 18 w 30"/>
                <a:gd name="T75" fmla="*/ 16 h 56"/>
                <a:gd name="T76" fmla="*/ 18 w 30"/>
                <a:gd name="T77" fmla="*/ 24 h 56"/>
                <a:gd name="T78" fmla="*/ 18 w 30"/>
                <a:gd name="T79" fmla="*/ 22 h 56"/>
                <a:gd name="T80" fmla="*/ 24 w 30"/>
                <a:gd name="T81" fmla="*/ 28 h 56"/>
                <a:gd name="T82" fmla="*/ 24 w 30"/>
                <a:gd name="T83" fmla="*/ 30 h 56"/>
                <a:gd name="T84" fmla="*/ 28 w 30"/>
                <a:gd name="T85" fmla="*/ 30 h 56"/>
                <a:gd name="T86" fmla="*/ 30 w 30"/>
                <a:gd name="T87" fmla="*/ 36 h 56"/>
                <a:gd name="T88" fmla="*/ 24 w 30"/>
                <a:gd name="T89" fmla="*/ 36 h 56"/>
                <a:gd name="T90" fmla="*/ 26 w 30"/>
                <a:gd name="T91" fmla="*/ 36 h 56"/>
                <a:gd name="T92" fmla="*/ 24 w 30"/>
                <a:gd name="T93" fmla="*/ 36 h 56"/>
                <a:gd name="T94" fmla="*/ 28 w 30"/>
                <a:gd name="T95" fmla="*/ 38 h 56"/>
                <a:gd name="T96" fmla="*/ 28 w 30"/>
                <a:gd name="T97" fmla="*/ 40 h 56"/>
                <a:gd name="T98" fmla="*/ 30 w 30"/>
                <a:gd name="T99" fmla="*/ 38 h 56"/>
                <a:gd name="T100" fmla="*/ 30 w 30"/>
                <a:gd name="T101" fmla="*/ 42 h 56"/>
                <a:gd name="T102" fmla="*/ 28 w 30"/>
                <a:gd name="T10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 h="56">
                  <a:moveTo>
                    <a:pt x="28" y="42"/>
                  </a:moveTo>
                  <a:lnTo>
                    <a:pt x="22" y="40"/>
                  </a:lnTo>
                  <a:lnTo>
                    <a:pt x="26" y="44"/>
                  </a:lnTo>
                  <a:lnTo>
                    <a:pt x="18" y="52"/>
                  </a:lnTo>
                  <a:lnTo>
                    <a:pt x="12" y="56"/>
                  </a:lnTo>
                  <a:lnTo>
                    <a:pt x="14" y="50"/>
                  </a:lnTo>
                  <a:lnTo>
                    <a:pt x="12" y="48"/>
                  </a:lnTo>
                  <a:lnTo>
                    <a:pt x="16" y="48"/>
                  </a:lnTo>
                  <a:lnTo>
                    <a:pt x="14" y="46"/>
                  </a:lnTo>
                  <a:lnTo>
                    <a:pt x="16" y="42"/>
                  </a:lnTo>
                  <a:lnTo>
                    <a:pt x="14" y="42"/>
                  </a:lnTo>
                  <a:lnTo>
                    <a:pt x="18" y="42"/>
                  </a:lnTo>
                  <a:lnTo>
                    <a:pt x="16" y="40"/>
                  </a:lnTo>
                  <a:lnTo>
                    <a:pt x="12" y="36"/>
                  </a:lnTo>
                  <a:lnTo>
                    <a:pt x="18" y="34"/>
                  </a:lnTo>
                  <a:lnTo>
                    <a:pt x="12" y="34"/>
                  </a:lnTo>
                  <a:lnTo>
                    <a:pt x="8" y="34"/>
                  </a:lnTo>
                  <a:lnTo>
                    <a:pt x="4" y="16"/>
                  </a:lnTo>
                  <a:lnTo>
                    <a:pt x="6" y="10"/>
                  </a:lnTo>
                  <a:lnTo>
                    <a:pt x="4" y="14"/>
                  </a:lnTo>
                  <a:lnTo>
                    <a:pt x="0" y="8"/>
                  </a:lnTo>
                  <a:lnTo>
                    <a:pt x="2" y="8"/>
                  </a:lnTo>
                  <a:lnTo>
                    <a:pt x="0" y="6"/>
                  </a:lnTo>
                  <a:lnTo>
                    <a:pt x="0" y="0"/>
                  </a:lnTo>
                  <a:lnTo>
                    <a:pt x="4" y="4"/>
                  </a:lnTo>
                  <a:lnTo>
                    <a:pt x="6" y="10"/>
                  </a:lnTo>
                  <a:lnTo>
                    <a:pt x="18" y="8"/>
                  </a:lnTo>
                  <a:lnTo>
                    <a:pt x="18" y="12"/>
                  </a:lnTo>
                  <a:lnTo>
                    <a:pt x="28" y="24"/>
                  </a:lnTo>
                  <a:lnTo>
                    <a:pt x="30" y="28"/>
                  </a:lnTo>
                  <a:lnTo>
                    <a:pt x="30" y="30"/>
                  </a:lnTo>
                  <a:lnTo>
                    <a:pt x="26" y="28"/>
                  </a:lnTo>
                  <a:lnTo>
                    <a:pt x="18" y="16"/>
                  </a:lnTo>
                  <a:lnTo>
                    <a:pt x="20" y="16"/>
                  </a:lnTo>
                  <a:lnTo>
                    <a:pt x="18" y="12"/>
                  </a:lnTo>
                  <a:lnTo>
                    <a:pt x="18" y="16"/>
                  </a:lnTo>
                  <a:lnTo>
                    <a:pt x="16" y="16"/>
                  </a:lnTo>
                  <a:lnTo>
                    <a:pt x="18" y="16"/>
                  </a:lnTo>
                  <a:lnTo>
                    <a:pt x="18" y="24"/>
                  </a:lnTo>
                  <a:lnTo>
                    <a:pt x="18" y="22"/>
                  </a:lnTo>
                  <a:lnTo>
                    <a:pt x="24" y="28"/>
                  </a:lnTo>
                  <a:lnTo>
                    <a:pt x="24" y="30"/>
                  </a:lnTo>
                  <a:lnTo>
                    <a:pt x="28" y="30"/>
                  </a:lnTo>
                  <a:lnTo>
                    <a:pt x="30" y="36"/>
                  </a:lnTo>
                  <a:lnTo>
                    <a:pt x="24" y="36"/>
                  </a:lnTo>
                  <a:lnTo>
                    <a:pt x="26" y="36"/>
                  </a:lnTo>
                  <a:lnTo>
                    <a:pt x="24" y="36"/>
                  </a:lnTo>
                  <a:lnTo>
                    <a:pt x="28" y="38"/>
                  </a:lnTo>
                  <a:lnTo>
                    <a:pt x="28" y="40"/>
                  </a:lnTo>
                  <a:lnTo>
                    <a:pt x="30" y="38"/>
                  </a:lnTo>
                  <a:lnTo>
                    <a:pt x="30" y="42"/>
                  </a:lnTo>
                  <a:lnTo>
                    <a:pt x="28" y="4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5" name="Freeform 492"/>
            <p:cNvSpPr>
              <a:spLocks/>
            </p:cNvSpPr>
            <p:nvPr/>
          </p:nvSpPr>
          <p:spPr bwMode="auto">
            <a:xfrm>
              <a:off x="1224" y="3570"/>
              <a:ext cx="12" cy="6"/>
            </a:xfrm>
            <a:custGeom>
              <a:avLst/>
              <a:gdLst>
                <a:gd name="T0" fmla="*/ 4 w 12"/>
                <a:gd name="T1" fmla="*/ 0 h 6"/>
                <a:gd name="T2" fmla="*/ 12 w 12"/>
                <a:gd name="T3" fmla="*/ 6 h 6"/>
                <a:gd name="T4" fmla="*/ 2 w 12"/>
                <a:gd name="T5" fmla="*/ 6 h 6"/>
                <a:gd name="T6" fmla="*/ 0 w 12"/>
                <a:gd name="T7" fmla="*/ 4 h 6"/>
                <a:gd name="T8" fmla="*/ 4 w 12"/>
                <a:gd name="T9" fmla="*/ 0 h 6"/>
              </a:gdLst>
              <a:ahLst/>
              <a:cxnLst>
                <a:cxn ang="0">
                  <a:pos x="T0" y="T1"/>
                </a:cxn>
                <a:cxn ang="0">
                  <a:pos x="T2" y="T3"/>
                </a:cxn>
                <a:cxn ang="0">
                  <a:pos x="T4" y="T5"/>
                </a:cxn>
                <a:cxn ang="0">
                  <a:pos x="T6" y="T7"/>
                </a:cxn>
                <a:cxn ang="0">
                  <a:pos x="T8" y="T9"/>
                </a:cxn>
              </a:cxnLst>
              <a:rect l="0" t="0" r="r" b="b"/>
              <a:pathLst>
                <a:path w="12" h="6">
                  <a:moveTo>
                    <a:pt x="4" y="0"/>
                  </a:moveTo>
                  <a:lnTo>
                    <a:pt x="12" y="6"/>
                  </a:lnTo>
                  <a:lnTo>
                    <a:pt x="2" y="6"/>
                  </a:lnTo>
                  <a:lnTo>
                    <a:pt x="0" y="4"/>
                  </a:lnTo>
                  <a:lnTo>
                    <a:pt x="4"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6" name="Freeform 493"/>
            <p:cNvSpPr>
              <a:spLocks/>
            </p:cNvSpPr>
            <p:nvPr/>
          </p:nvSpPr>
          <p:spPr bwMode="auto">
            <a:xfrm>
              <a:off x="1184" y="3576"/>
              <a:ext cx="38" cy="36"/>
            </a:xfrm>
            <a:custGeom>
              <a:avLst/>
              <a:gdLst>
                <a:gd name="T0" fmla="*/ 12 w 38"/>
                <a:gd name="T1" fmla="*/ 10 h 36"/>
                <a:gd name="T2" fmla="*/ 26 w 38"/>
                <a:gd name="T3" fmla="*/ 18 h 36"/>
                <a:gd name="T4" fmla="*/ 26 w 38"/>
                <a:gd name="T5" fmla="*/ 22 h 36"/>
                <a:gd name="T6" fmla="*/ 38 w 38"/>
                <a:gd name="T7" fmla="*/ 18 h 36"/>
                <a:gd name="T8" fmla="*/ 38 w 38"/>
                <a:gd name="T9" fmla="*/ 30 h 36"/>
                <a:gd name="T10" fmla="*/ 36 w 38"/>
                <a:gd name="T11" fmla="*/ 32 h 36"/>
                <a:gd name="T12" fmla="*/ 14 w 38"/>
                <a:gd name="T13" fmla="*/ 20 h 36"/>
                <a:gd name="T14" fmla="*/ 18 w 38"/>
                <a:gd name="T15" fmla="*/ 24 h 36"/>
                <a:gd name="T16" fmla="*/ 14 w 38"/>
                <a:gd name="T17" fmla="*/ 26 h 36"/>
                <a:gd name="T18" fmla="*/ 22 w 38"/>
                <a:gd name="T19" fmla="*/ 26 h 36"/>
                <a:gd name="T20" fmla="*/ 20 w 38"/>
                <a:gd name="T21" fmla="*/ 28 h 36"/>
                <a:gd name="T22" fmla="*/ 22 w 38"/>
                <a:gd name="T23" fmla="*/ 28 h 36"/>
                <a:gd name="T24" fmla="*/ 24 w 38"/>
                <a:gd name="T25" fmla="*/ 32 h 36"/>
                <a:gd name="T26" fmla="*/ 20 w 38"/>
                <a:gd name="T27" fmla="*/ 36 h 36"/>
                <a:gd name="T28" fmla="*/ 16 w 38"/>
                <a:gd name="T29" fmla="*/ 34 h 36"/>
                <a:gd name="T30" fmla="*/ 12 w 38"/>
                <a:gd name="T31" fmla="*/ 32 h 36"/>
                <a:gd name="T32" fmla="*/ 16 w 38"/>
                <a:gd name="T33" fmla="*/ 34 h 36"/>
                <a:gd name="T34" fmla="*/ 10 w 38"/>
                <a:gd name="T35" fmla="*/ 26 h 36"/>
                <a:gd name="T36" fmla="*/ 12 w 38"/>
                <a:gd name="T37" fmla="*/ 26 h 36"/>
                <a:gd name="T38" fmla="*/ 8 w 38"/>
                <a:gd name="T39" fmla="*/ 26 h 36"/>
                <a:gd name="T40" fmla="*/ 8 w 38"/>
                <a:gd name="T41" fmla="*/ 24 h 36"/>
                <a:gd name="T42" fmla="*/ 4 w 38"/>
                <a:gd name="T43" fmla="*/ 20 h 36"/>
                <a:gd name="T44" fmla="*/ 0 w 38"/>
                <a:gd name="T45" fmla="*/ 18 h 36"/>
                <a:gd name="T46" fmla="*/ 0 w 38"/>
                <a:gd name="T47" fmla="*/ 12 h 36"/>
                <a:gd name="T48" fmla="*/ 10 w 38"/>
                <a:gd name="T49" fmla="*/ 16 h 36"/>
                <a:gd name="T50" fmla="*/ 0 w 38"/>
                <a:gd name="T51" fmla="*/ 8 h 36"/>
                <a:gd name="T52" fmla="*/ 2 w 38"/>
                <a:gd name="T53" fmla="*/ 8 h 36"/>
                <a:gd name="T54" fmla="*/ 0 w 38"/>
                <a:gd name="T55" fmla="*/ 4 h 36"/>
                <a:gd name="T56" fmla="*/ 2 w 38"/>
                <a:gd name="T57" fmla="*/ 2 h 36"/>
                <a:gd name="T58" fmla="*/ 4 w 38"/>
                <a:gd name="T59" fmla="*/ 8 h 36"/>
                <a:gd name="T60" fmla="*/ 8 w 38"/>
                <a:gd name="T61" fmla="*/ 8 h 36"/>
                <a:gd name="T62" fmla="*/ 4 w 38"/>
                <a:gd name="T63" fmla="*/ 4 h 36"/>
                <a:gd name="T64" fmla="*/ 6 w 38"/>
                <a:gd name="T65" fmla="*/ 2 h 36"/>
                <a:gd name="T66" fmla="*/ 10 w 38"/>
                <a:gd name="T67" fmla="*/ 6 h 36"/>
                <a:gd name="T68" fmla="*/ 12 w 38"/>
                <a:gd name="T69" fmla="*/ 0 h 36"/>
                <a:gd name="T70" fmla="*/ 22 w 38"/>
                <a:gd name="T71" fmla="*/ 4 h 36"/>
                <a:gd name="T72" fmla="*/ 18 w 38"/>
                <a:gd name="T73" fmla="*/ 8 h 36"/>
                <a:gd name="T74" fmla="*/ 14 w 38"/>
                <a:gd name="T75" fmla="*/ 8 h 36"/>
                <a:gd name="T76" fmla="*/ 20 w 38"/>
                <a:gd name="T77" fmla="*/ 10 h 36"/>
                <a:gd name="T78" fmla="*/ 14 w 38"/>
                <a:gd name="T79" fmla="*/ 10 h 36"/>
                <a:gd name="T80" fmla="*/ 18 w 38"/>
                <a:gd name="T81" fmla="*/ 12 h 36"/>
                <a:gd name="T82" fmla="*/ 24 w 38"/>
                <a:gd name="T83" fmla="*/ 4 h 36"/>
                <a:gd name="T84" fmla="*/ 36 w 38"/>
                <a:gd name="T85" fmla="*/ 8 h 36"/>
                <a:gd name="T86" fmla="*/ 36 w 38"/>
                <a:gd name="T87" fmla="*/ 12 h 36"/>
                <a:gd name="T88" fmla="*/ 34 w 38"/>
                <a:gd name="T89" fmla="*/ 14 h 36"/>
                <a:gd name="T90" fmla="*/ 38 w 38"/>
                <a:gd name="T91" fmla="*/ 16 h 36"/>
                <a:gd name="T92" fmla="*/ 28 w 38"/>
                <a:gd name="T93" fmla="*/ 12 h 36"/>
                <a:gd name="T94" fmla="*/ 36 w 38"/>
                <a:gd name="T95" fmla="*/ 16 h 36"/>
                <a:gd name="T96" fmla="*/ 34 w 38"/>
                <a:gd name="T97" fmla="*/ 18 h 36"/>
                <a:gd name="T98" fmla="*/ 28 w 38"/>
                <a:gd name="T99" fmla="*/ 18 h 36"/>
                <a:gd name="T100" fmla="*/ 12 w 38"/>
                <a:gd name="T101"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 h="36">
                  <a:moveTo>
                    <a:pt x="12" y="10"/>
                  </a:moveTo>
                  <a:lnTo>
                    <a:pt x="26" y="18"/>
                  </a:lnTo>
                  <a:lnTo>
                    <a:pt x="26" y="22"/>
                  </a:lnTo>
                  <a:lnTo>
                    <a:pt x="38" y="18"/>
                  </a:lnTo>
                  <a:lnTo>
                    <a:pt x="38" y="30"/>
                  </a:lnTo>
                  <a:lnTo>
                    <a:pt x="36" y="32"/>
                  </a:lnTo>
                  <a:lnTo>
                    <a:pt x="14" y="20"/>
                  </a:lnTo>
                  <a:lnTo>
                    <a:pt x="18" y="24"/>
                  </a:lnTo>
                  <a:lnTo>
                    <a:pt x="14" y="26"/>
                  </a:lnTo>
                  <a:lnTo>
                    <a:pt x="22" y="26"/>
                  </a:lnTo>
                  <a:lnTo>
                    <a:pt x="20" y="28"/>
                  </a:lnTo>
                  <a:lnTo>
                    <a:pt x="22" y="28"/>
                  </a:lnTo>
                  <a:lnTo>
                    <a:pt x="24" y="32"/>
                  </a:lnTo>
                  <a:lnTo>
                    <a:pt x="20" y="36"/>
                  </a:lnTo>
                  <a:lnTo>
                    <a:pt x="16" y="34"/>
                  </a:lnTo>
                  <a:lnTo>
                    <a:pt x="12" y="32"/>
                  </a:lnTo>
                  <a:lnTo>
                    <a:pt x="16" y="34"/>
                  </a:lnTo>
                  <a:lnTo>
                    <a:pt x="10" y="26"/>
                  </a:lnTo>
                  <a:lnTo>
                    <a:pt x="12" y="26"/>
                  </a:lnTo>
                  <a:lnTo>
                    <a:pt x="8" y="26"/>
                  </a:lnTo>
                  <a:lnTo>
                    <a:pt x="8" y="24"/>
                  </a:lnTo>
                  <a:lnTo>
                    <a:pt x="4" y="20"/>
                  </a:lnTo>
                  <a:lnTo>
                    <a:pt x="0" y="18"/>
                  </a:lnTo>
                  <a:lnTo>
                    <a:pt x="0" y="12"/>
                  </a:lnTo>
                  <a:lnTo>
                    <a:pt x="10" y="16"/>
                  </a:lnTo>
                  <a:lnTo>
                    <a:pt x="0" y="8"/>
                  </a:lnTo>
                  <a:lnTo>
                    <a:pt x="2" y="8"/>
                  </a:lnTo>
                  <a:lnTo>
                    <a:pt x="0" y="4"/>
                  </a:lnTo>
                  <a:lnTo>
                    <a:pt x="2" y="2"/>
                  </a:lnTo>
                  <a:lnTo>
                    <a:pt x="4" y="8"/>
                  </a:lnTo>
                  <a:lnTo>
                    <a:pt x="8" y="8"/>
                  </a:lnTo>
                  <a:lnTo>
                    <a:pt x="4" y="4"/>
                  </a:lnTo>
                  <a:lnTo>
                    <a:pt x="6" y="2"/>
                  </a:lnTo>
                  <a:lnTo>
                    <a:pt x="10" y="6"/>
                  </a:lnTo>
                  <a:lnTo>
                    <a:pt x="12" y="0"/>
                  </a:lnTo>
                  <a:lnTo>
                    <a:pt x="22" y="4"/>
                  </a:lnTo>
                  <a:lnTo>
                    <a:pt x="18" y="8"/>
                  </a:lnTo>
                  <a:lnTo>
                    <a:pt x="14" y="8"/>
                  </a:lnTo>
                  <a:lnTo>
                    <a:pt x="20" y="10"/>
                  </a:lnTo>
                  <a:lnTo>
                    <a:pt x="14" y="10"/>
                  </a:lnTo>
                  <a:lnTo>
                    <a:pt x="18" y="12"/>
                  </a:lnTo>
                  <a:lnTo>
                    <a:pt x="24" y="4"/>
                  </a:lnTo>
                  <a:lnTo>
                    <a:pt x="36" y="8"/>
                  </a:lnTo>
                  <a:lnTo>
                    <a:pt x="36" y="12"/>
                  </a:lnTo>
                  <a:lnTo>
                    <a:pt x="34" y="14"/>
                  </a:lnTo>
                  <a:lnTo>
                    <a:pt x="38" y="16"/>
                  </a:lnTo>
                  <a:lnTo>
                    <a:pt x="28" y="12"/>
                  </a:lnTo>
                  <a:lnTo>
                    <a:pt x="36" y="16"/>
                  </a:lnTo>
                  <a:lnTo>
                    <a:pt x="34" y="18"/>
                  </a:lnTo>
                  <a:lnTo>
                    <a:pt x="28" y="18"/>
                  </a:lnTo>
                  <a:lnTo>
                    <a:pt x="12" y="1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7" name="Freeform 494"/>
            <p:cNvSpPr>
              <a:spLocks/>
            </p:cNvSpPr>
            <p:nvPr/>
          </p:nvSpPr>
          <p:spPr bwMode="auto">
            <a:xfrm>
              <a:off x="734" y="3580"/>
              <a:ext cx="66" cy="48"/>
            </a:xfrm>
            <a:custGeom>
              <a:avLst/>
              <a:gdLst>
                <a:gd name="T0" fmla="*/ 34 w 66"/>
                <a:gd name="T1" fmla="*/ 36 h 48"/>
                <a:gd name="T2" fmla="*/ 32 w 66"/>
                <a:gd name="T3" fmla="*/ 38 h 48"/>
                <a:gd name="T4" fmla="*/ 28 w 66"/>
                <a:gd name="T5" fmla="*/ 38 h 48"/>
                <a:gd name="T6" fmla="*/ 30 w 66"/>
                <a:gd name="T7" fmla="*/ 40 h 48"/>
                <a:gd name="T8" fmla="*/ 26 w 66"/>
                <a:gd name="T9" fmla="*/ 40 h 48"/>
                <a:gd name="T10" fmla="*/ 26 w 66"/>
                <a:gd name="T11" fmla="*/ 44 h 48"/>
                <a:gd name="T12" fmla="*/ 14 w 66"/>
                <a:gd name="T13" fmla="*/ 48 h 48"/>
                <a:gd name="T14" fmla="*/ 20 w 66"/>
                <a:gd name="T15" fmla="*/ 38 h 48"/>
                <a:gd name="T16" fmla="*/ 24 w 66"/>
                <a:gd name="T17" fmla="*/ 32 h 48"/>
                <a:gd name="T18" fmla="*/ 20 w 66"/>
                <a:gd name="T19" fmla="*/ 34 h 48"/>
                <a:gd name="T20" fmla="*/ 8 w 66"/>
                <a:gd name="T21" fmla="*/ 34 h 48"/>
                <a:gd name="T22" fmla="*/ 12 w 66"/>
                <a:gd name="T23" fmla="*/ 32 h 48"/>
                <a:gd name="T24" fmla="*/ 14 w 66"/>
                <a:gd name="T25" fmla="*/ 40 h 48"/>
                <a:gd name="T26" fmla="*/ 12 w 66"/>
                <a:gd name="T27" fmla="*/ 42 h 48"/>
                <a:gd name="T28" fmla="*/ 12 w 66"/>
                <a:gd name="T29" fmla="*/ 38 h 48"/>
                <a:gd name="T30" fmla="*/ 8 w 66"/>
                <a:gd name="T31" fmla="*/ 30 h 48"/>
                <a:gd name="T32" fmla="*/ 0 w 66"/>
                <a:gd name="T33" fmla="*/ 24 h 48"/>
                <a:gd name="T34" fmla="*/ 0 w 66"/>
                <a:gd name="T35" fmla="*/ 22 h 48"/>
                <a:gd name="T36" fmla="*/ 2 w 66"/>
                <a:gd name="T37" fmla="*/ 20 h 48"/>
                <a:gd name="T38" fmla="*/ 10 w 66"/>
                <a:gd name="T39" fmla="*/ 16 h 48"/>
                <a:gd name="T40" fmla="*/ 12 w 66"/>
                <a:gd name="T41" fmla="*/ 14 h 48"/>
                <a:gd name="T42" fmla="*/ 18 w 66"/>
                <a:gd name="T43" fmla="*/ 12 h 48"/>
                <a:gd name="T44" fmla="*/ 24 w 66"/>
                <a:gd name="T45" fmla="*/ 16 h 48"/>
                <a:gd name="T46" fmla="*/ 24 w 66"/>
                <a:gd name="T47" fmla="*/ 16 h 48"/>
                <a:gd name="T48" fmla="*/ 28 w 66"/>
                <a:gd name="T49" fmla="*/ 30 h 48"/>
                <a:gd name="T50" fmla="*/ 24 w 66"/>
                <a:gd name="T51" fmla="*/ 16 h 48"/>
                <a:gd name="T52" fmla="*/ 24 w 66"/>
                <a:gd name="T53" fmla="*/ 12 h 48"/>
                <a:gd name="T54" fmla="*/ 24 w 66"/>
                <a:gd name="T55" fmla="*/ 12 h 48"/>
                <a:gd name="T56" fmla="*/ 32 w 66"/>
                <a:gd name="T57" fmla="*/ 4 h 48"/>
                <a:gd name="T58" fmla="*/ 34 w 66"/>
                <a:gd name="T59" fmla="*/ 12 h 48"/>
                <a:gd name="T60" fmla="*/ 36 w 66"/>
                <a:gd name="T61" fmla="*/ 10 h 48"/>
                <a:gd name="T62" fmla="*/ 38 w 66"/>
                <a:gd name="T63" fmla="*/ 6 h 48"/>
                <a:gd name="T64" fmla="*/ 42 w 66"/>
                <a:gd name="T65" fmla="*/ 12 h 48"/>
                <a:gd name="T66" fmla="*/ 46 w 66"/>
                <a:gd name="T67" fmla="*/ 6 h 48"/>
                <a:gd name="T68" fmla="*/ 52 w 66"/>
                <a:gd name="T69" fmla="*/ 4 h 48"/>
                <a:gd name="T70" fmla="*/ 50 w 66"/>
                <a:gd name="T71" fmla="*/ 12 h 48"/>
                <a:gd name="T72" fmla="*/ 56 w 66"/>
                <a:gd name="T73" fmla="*/ 8 h 48"/>
                <a:gd name="T74" fmla="*/ 62 w 66"/>
                <a:gd name="T75" fmla="*/ 10 h 48"/>
                <a:gd name="T76" fmla="*/ 60 w 66"/>
                <a:gd name="T77" fmla="*/ 12 h 48"/>
                <a:gd name="T78" fmla="*/ 62 w 66"/>
                <a:gd name="T79" fmla="*/ 14 h 48"/>
                <a:gd name="T80" fmla="*/ 66 w 66"/>
                <a:gd name="T81" fmla="*/ 18 h 48"/>
                <a:gd name="T82" fmla="*/ 48 w 66"/>
                <a:gd name="T83" fmla="*/ 20 h 48"/>
                <a:gd name="T84" fmla="*/ 44 w 66"/>
                <a:gd name="T85" fmla="*/ 24 h 48"/>
                <a:gd name="T86" fmla="*/ 54 w 66"/>
                <a:gd name="T87" fmla="*/ 28 h 48"/>
                <a:gd name="T88" fmla="*/ 50 w 66"/>
                <a:gd name="T89" fmla="*/ 30 h 48"/>
                <a:gd name="T90" fmla="*/ 40 w 66"/>
                <a:gd name="T91" fmla="*/ 28 h 48"/>
                <a:gd name="T92" fmla="*/ 36 w 66"/>
                <a:gd name="T9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 h="48">
                  <a:moveTo>
                    <a:pt x="34" y="34"/>
                  </a:moveTo>
                  <a:lnTo>
                    <a:pt x="34" y="36"/>
                  </a:lnTo>
                  <a:lnTo>
                    <a:pt x="32" y="32"/>
                  </a:lnTo>
                  <a:lnTo>
                    <a:pt x="32" y="38"/>
                  </a:lnTo>
                  <a:lnTo>
                    <a:pt x="24" y="38"/>
                  </a:lnTo>
                  <a:lnTo>
                    <a:pt x="28" y="38"/>
                  </a:lnTo>
                  <a:lnTo>
                    <a:pt x="26" y="38"/>
                  </a:lnTo>
                  <a:lnTo>
                    <a:pt x="30" y="40"/>
                  </a:lnTo>
                  <a:lnTo>
                    <a:pt x="28" y="42"/>
                  </a:lnTo>
                  <a:lnTo>
                    <a:pt x="26" y="40"/>
                  </a:lnTo>
                  <a:lnTo>
                    <a:pt x="24" y="44"/>
                  </a:lnTo>
                  <a:lnTo>
                    <a:pt x="26" y="44"/>
                  </a:lnTo>
                  <a:lnTo>
                    <a:pt x="18" y="48"/>
                  </a:lnTo>
                  <a:lnTo>
                    <a:pt x="14" y="48"/>
                  </a:lnTo>
                  <a:lnTo>
                    <a:pt x="24" y="38"/>
                  </a:lnTo>
                  <a:lnTo>
                    <a:pt x="20" y="38"/>
                  </a:lnTo>
                  <a:lnTo>
                    <a:pt x="24" y="34"/>
                  </a:lnTo>
                  <a:lnTo>
                    <a:pt x="24" y="32"/>
                  </a:lnTo>
                  <a:lnTo>
                    <a:pt x="16" y="38"/>
                  </a:lnTo>
                  <a:lnTo>
                    <a:pt x="20" y="34"/>
                  </a:lnTo>
                  <a:lnTo>
                    <a:pt x="8" y="32"/>
                  </a:lnTo>
                  <a:lnTo>
                    <a:pt x="8" y="34"/>
                  </a:lnTo>
                  <a:lnTo>
                    <a:pt x="10" y="36"/>
                  </a:lnTo>
                  <a:lnTo>
                    <a:pt x="12" y="32"/>
                  </a:lnTo>
                  <a:lnTo>
                    <a:pt x="16" y="32"/>
                  </a:lnTo>
                  <a:lnTo>
                    <a:pt x="14" y="40"/>
                  </a:lnTo>
                  <a:lnTo>
                    <a:pt x="12" y="40"/>
                  </a:lnTo>
                  <a:lnTo>
                    <a:pt x="12" y="42"/>
                  </a:lnTo>
                  <a:lnTo>
                    <a:pt x="12" y="44"/>
                  </a:lnTo>
                  <a:lnTo>
                    <a:pt x="12" y="38"/>
                  </a:lnTo>
                  <a:lnTo>
                    <a:pt x="6" y="38"/>
                  </a:lnTo>
                  <a:lnTo>
                    <a:pt x="8" y="30"/>
                  </a:lnTo>
                  <a:lnTo>
                    <a:pt x="6" y="26"/>
                  </a:lnTo>
                  <a:lnTo>
                    <a:pt x="0" y="24"/>
                  </a:lnTo>
                  <a:lnTo>
                    <a:pt x="2" y="24"/>
                  </a:lnTo>
                  <a:lnTo>
                    <a:pt x="0" y="22"/>
                  </a:lnTo>
                  <a:lnTo>
                    <a:pt x="4" y="22"/>
                  </a:lnTo>
                  <a:lnTo>
                    <a:pt x="2" y="20"/>
                  </a:lnTo>
                  <a:lnTo>
                    <a:pt x="8" y="16"/>
                  </a:lnTo>
                  <a:lnTo>
                    <a:pt x="10" y="16"/>
                  </a:lnTo>
                  <a:lnTo>
                    <a:pt x="10" y="14"/>
                  </a:lnTo>
                  <a:lnTo>
                    <a:pt x="12" y="14"/>
                  </a:lnTo>
                  <a:lnTo>
                    <a:pt x="14" y="12"/>
                  </a:lnTo>
                  <a:lnTo>
                    <a:pt x="18" y="12"/>
                  </a:lnTo>
                  <a:lnTo>
                    <a:pt x="24" y="12"/>
                  </a:lnTo>
                  <a:lnTo>
                    <a:pt x="24" y="16"/>
                  </a:lnTo>
                  <a:lnTo>
                    <a:pt x="20" y="16"/>
                  </a:lnTo>
                  <a:lnTo>
                    <a:pt x="24" y="16"/>
                  </a:lnTo>
                  <a:lnTo>
                    <a:pt x="24" y="22"/>
                  </a:lnTo>
                  <a:lnTo>
                    <a:pt x="28" y="30"/>
                  </a:lnTo>
                  <a:lnTo>
                    <a:pt x="24" y="22"/>
                  </a:lnTo>
                  <a:lnTo>
                    <a:pt x="24" y="16"/>
                  </a:lnTo>
                  <a:lnTo>
                    <a:pt x="28" y="18"/>
                  </a:lnTo>
                  <a:lnTo>
                    <a:pt x="24" y="12"/>
                  </a:lnTo>
                  <a:lnTo>
                    <a:pt x="32" y="14"/>
                  </a:lnTo>
                  <a:lnTo>
                    <a:pt x="24" y="12"/>
                  </a:lnTo>
                  <a:lnTo>
                    <a:pt x="24" y="6"/>
                  </a:lnTo>
                  <a:lnTo>
                    <a:pt x="32" y="4"/>
                  </a:lnTo>
                  <a:lnTo>
                    <a:pt x="34" y="14"/>
                  </a:lnTo>
                  <a:lnTo>
                    <a:pt x="34" y="12"/>
                  </a:lnTo>
                  <a:lnTo>
                    <a:pt x="36" y="12"/>
                  </a:lnTo>
                  <a:lnTo>
                    <a:pt x="36" y="10"/>
                  </a:lnTo>
                  <a:lnTo>
                    <a:pt x="38" y="12"/>
                  </a:lnTo>
                  <a:lnTo>
                    <a:pt x="38" y="6"/>
                  </a:lnTo>
                  <a:lnTo>
                    <a:pt x="42" y="10"/>
                  </a:lnTo>
                  <a:lnTo>
                    <a:pt x="42" y="12"/>
                  </a:lnTo>
                  <a:lnTo>
                    <a:pt x="42" y="4"/>
                  </a:lnTo>
                  <a:lnTo>
                    <a:pt x="46" y="6"/>
                  </a:lnTo>
                  <a:lnTo>
                    <a:pt x="42" y="0"/>
                  </a:lnTo>
                  <a:lnTo>
                    <a:pt x="52" y="4"/>
                  </a:lnTo>
                  <a:lnTo>
                    <a:pt x="50" y="8"/>
                  </a:lnTo>
                  <a:lnTo>
                    <a:pt x="50" y="12"/>
                  </a:lnTo>
                  <a:lnTo>
                    <a:pt x="50" y="8"/>
                  </a:lnTo>
                  <a:lnTo>
                    <a:pt x="56" y="8"/>
                  </a:lnTo>
                  <a:lnTo>
                    <a:pt x="58" y="4"/>
                  </a:lnTo>
                  <a:lnTo>
                    <a:pt x="62" y="10"/>
                  </a:lnTo>
                  <a:lnTo>
                    <a:pt x="58" y="14"/>
                  </a:lnTo>
                  <a:lnTo>
                    <a:pt x="60" y="12"/>
                  </a:lnTo>
                  <a:lnTo>
                    <a:pt x="60" y="16"/>
                  </a:lnTo>
                  <a:lnTo>
                    <a:pt x="62" y="14"/>
                  </a:lnTo>
                  <a:lnTo>
                    <a:pt x="60" y="18"/>
                  </a:lnTo>
                  <a:lnTo>
                    <a:pt x="66" y="18"/>
                  </a:lnTo>
                  <a:lnTo>
                    <a:pt x="62" y="26"/>
                  </a:lnTo>
                  <a:lnTo>
                    <a:pt x="48" y="20"/>
                  </a:lnTo>
                  <a:lnTo>
                    <a:pt x="48" y="22"/>
                  </a:lnTo>
                  <a:lnTo>
                    <a:pt x="44" y="24"/>
                  </a:lnTo>
                  <a:lnTo>
                    <a:pt x="50" y="22"/>
                  </a:lnTo>
                  <a:lnTo>
                    <a:pt x="54" y="28"/>
                  </a:lnTo>
                  <a:lnTo>
                    <a:pt x="52" y="30"/>
                  </a:lnTo>
                  <a:lnTo>
                    <a:pt x="50" y="30"/>
                  </a:lnTo>
                  <a:lnTo>
                    <a:pt x="48" y="28"/>
                  </a:lnTo>
                  <a:lnTo>
                    <a:pt x="40" y="28"/>
                  </a:lnTo>
                  <a:lnTo>
                    <a:pt x="46" y="30"/>
                  </a:lnTo>
                  <a:lnTo>
                    <a:pt x="36" y="32"/>
                  </a:lnTo>
                  <a:lnTo>
                    <a:pt x="34" y="3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8" name="Freeform 495"/>
            <p:cNvSpPr>
              <a:spLocks/>
            </p:cNvSpPr>
            <p:nvPr/>
          </p:nvSpPr>
          <p:spPr bwMode="auto">
            <a:xfrm>
              <a:off x="1204" y="3604"/>
              <a:ext cx="30" cy="54"/>
            </a:xfrm>
            <a:custGeom>
              <a:avLst/>
              <a:gdLst>
                <a:gd name="T0" fmla="*/ 30 w 30"/>
                <a:gd name="T1" fmla="*/ 54 h 54"/>
                <a:gd name="T2" fmla="*/ 18 w 30"/>
                <a:gd name="T3" fmla="*/ 40 h 54"/>
                <a:gd name="T4" fmla="*/ 22 w 30"/>
                <a:gd name="T5" fmla="*/ 32 h 54"/>
                <a:gd name="T6" fmla="*/ 18 w 30"/>
                <a:gd name="T7" fmla="*/ 36 h 54"/>
                <a:gd name="T8" fmla="*/ 18 w 30"/>
                <a:gd name="T9" fmla="*/ 32 h 54"/>
                <a:gd name="T10" fmla="*/ 16 w 30"/>
                <a:gd name="T11" fmla="*/ 38 h 54"/>
                <a:gd name="T12" fmla="*/ 16 w 30"/>
                <a:gd name="T13" fmla="*/ 34 h 54"/>
                <a:gd name="T14" fmla="*/ 18 w 30"/>
                <a:gd name="T15" fmla="*/ 32 h 54"/>
                <a:gd name="T16" fmla="*/ 14 w 30"/>
                <a:gd name="T17" fmla="*/ 34 h 54"/>
                <a:gd name="T18" fmla="*/ 14 w 30"/>
                <a:gd name="T19" fmla="*/ 28 h 54"/>
                <a:gd name="T20" fmla="*/ 12 w 30"/>
                <a:gd name="T21" fmla="*/ 30 h 54"/>
                <a:gd name="T22" fmla="*/ 10 w 30"/>
                <a:gd name="T23" fmla="*/ 28 h 54"/>
                <a:gd name="T24" fmla="*/ 10 w 30"/>
                <a:gd name="T25" fmla="*/ 26 h 54"/>
                <a:gd name="T26" fmla="*/ 8 w 30"/>
                <a:gd name="T27" fmla="*/ 24 h 54"/>
                <a:gd name="T28" fmla="*/ 14 w 30"/>
                <a:gd name="T29" fmla="*/ 20 h 54"/>
                <a:gd name="T30" fmla="*/ 6 w 30"/>
                <a:gd name="T31" fmla="*/ 18 h 54"/>
                <a:gd name="T32" fmla="*/ 6 w 30"/>
                <a:gd name="T33" fmla="*/ 16 h 54"/>
                <a:gd name="T34" fmla="*/ 10 w 30"/>
                <a:gd name="T35" fmla="*/ 14 h 54"/>
                <a:gd name="T36" fmla="*/ 6 w 30"/>
                <a:gd name="T37" fmla="*/ 16 h 54"/>
                <a:gd name="T38" fmla="*/ 8 w 30"/>
                <a:gd name="T39" fmla="*/ 12 h 54"/>
                <a:gd name="T40" fmla="*/ 4 w 30"/>
                <a:gd name="T41" fmla="*/ 14 h 54"/>
                <a:gd name="T42" fmla="*/ 0 w 30"/>
                <a:gd name="T43" fmla="*/ 8 h 54"/>
                <a:gd name="T44" fmla="*/ 6 w 30"/>
                <a:gd name="T45" fmla="*/ 8 h 54"/>
                <a:gd name="T46" fmla="*/ 0 w 30"/>
                <a:gd name="T47" fmla="*/ 6 h 54"/>
                <a:gd name="T48" fmla="*/ 4 w 30"/>
                <a:gd name="T49" fmla="*/ 6 h 54"/>
                <a:gd name="T50" fmla="*/ 4 w 30"/>
                <a:gd name="T51" fmla="*/ 2 h 54"/>
                <a:gd name="T52" fmla="*/ 6 w 30"/>
                <a:gd name="T53" fmla="*/ 0 h 54"/>
                <a:gd name="T54" fmla="*/ 8 w 30"/>
                <a:gd name="T55" fmla="*/ 2 h 54"/>
                <a:gd name="T56" fmla="*/ 6 w 30"/>
                <a:gd name="T57" fmla="*/ 6 h 54"/>
                <a:gd name="T58" fmla="*/ 10 w 30"/>
                <a:gd name="T59" fmla="*/ 2 h 54"/>
                <a:gd name="T60" fmla="*/ 12 w 30"/>
                <a:gd name="T61" fmla="*/ 6 h 54"/>
                <a:gd name="T62" fmla="*/ 16 w 30"/>
                <a:gd name="T63" fmla="*/ 6 h 54"/>
                <a:gd name="T64" fmla="*/ 18 w 30"/>
                <a:gd name="T65" fmla="*/ 8 h 54"/>
                <a:gd name="T66" fmla="*/ 16 w 30"/>
                <a:gd name="T67" fmla="*/ 6 h 54"/>
                <a:gd name="T68" fmla="*/ 18 w 30"/>
                <a:gd name="T69" fmla="*/ 8 h 54"/>
                <a:gd name="T70" fmla="*/ 18 w 30"/>
                <a:gd name="T71" fmla="*/ 10 h 54"/>
                <a:gd name="T72" fmla="*/ 20 w 30"/>
                <a:gd name="T73" fmla="*/ 12 h 54"/>
                <a:gd name="T74" fmla="*/ 28 w 30"/>
                <a:gd name="T75" fmla="*/ 32 h 54"/>
                <a:gd name="T76" fmla="*/ 30 w 30"/>
                <a:gd name="T7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54">
                  <a:moveTo>
                    <a:pt x="30" y="54"/>
                  </a:moveTo>
                  <a:lnTo>
                    <a:pt x="18" y="40"/>
                  </a:lnTo>
                  <a:lnTo>
                    <a:pt x="22" y="32"/>
                  </a:lnTo>
                  <a:lnTo>
                    <a:pt x="18" y="36"/>
                  </a:lnTo>
                  <a:lnTo>
                    <a:pt x="18" y="32"/>
                  </a:lnTo>
                  <a:lnTo>
                    <a:pt x="16" y="38"/>
                  </a:lnTo>
                  <a:lnTo>
                    <a:pt x="16" y="34"/>
                  </a:lnTo>
                  <a:lnTo>
                    <a:pt x="18" y="32"/>
                  </a:lnTo>
                  <a:lnTo>
                    <a:pt x="14" y="34"/>
                  </a:lnTo>
                  <a:lnTo>
                    <a:pt x="14" y="28"/>
                  </a:lnTo>
                  <a:lnTo>
                    <a:pt x="12" y="30"/>
                  </a:lnTo>
                  <a:lnTo>
                    <a:pt x="10" y="28"/>
                  </a:lnTo>
                  <a:lnTo>
                    <a:pt x="10" y="26"/>
                  </a:lnTo>
                  <a:lnTo>
                    <a:pt x="8" y="24"/>
                  </a:lnTo>
                  <a:lnTo>
                    <a:pt x="14" y="20"/>
                  </a:lnTo>
                  <a:lnTo>
                    <a:pt x="6" y="18"/>
                  </a:lnTo>
                  <a:lnTo>
                    <a:pt x="6" y="16"/>
                  </a:lnTo>
                  <a:lnTo>
                    <a:pt x="10" y="14"/>
                  </a:lnTo>
                  <a:lnTo>
                    <a:pt x="6" y="16"/>
                  </a:lnTo>
                  <a:lnTo>
                    <a:pt x="8" y="12"/>
                  </a:lnTo>
                  <a:lnTo>
                    <a:pt x="4" y="14"/>
                  </a:lnTo>
                  <a:lnTo>
                    <a:pt x="0" y="8"/>
                  </a:lnTo>
                  <a:lnTo>
                    <a:pt x="6" y="8"/>
                  </a:lnTo>
                  <a:lnTo>
                    <a:pt x="0" y="6"/>
                  </a:lnTo>
                  <a:lnTo>
                    <a:pt x="4" y="6"/>
                  </a:lnTo>
                  <a:lnTo>
                    <a:pt x="4" y="2"/>
                  </a:lnTo>
                  <a:lnTo>
                    <a:pt x="6" y="0"/>
                  </a:lnTo>
                  <a:lnTo>
                    <a:pt x="8" y="2"/>
                  </a:lnTo>
                  <a:lnTo>
                    <a:pt x="6" y="6"/>
                  </a:lnTo>
                  <a:lnTo>
                    <a:pt x="10" y="2"/>
                  </a:lnTo>
                  <a:lnTo>
                    <a:pt x="12" y="6"/>
                  </a:lnTo>
                  <a:lnTo>
                    <a:pt x="16" y="6"/>
                  </a:lnTo>
                  <a:lnTo>
                    <a:pt x="18" y="8"/>
                  </a:lnTo>
                  <a:lnTo>
                    <a:pt x="16" y="6"/>
                  </a:lnTo>
                  <a:lnTo>
                    <a:pt x="18" y="8"/>
                  </a:lnTo>
                  <a:lnTo>
                    <a:pt x="18" y="10"/>
                  </a:lnTo>
                  <a:lnTo>
                    <a:pt x="20" y="12"/>
                  </a:lnTo>
                  <a:lnTo>
                    <a:pt x="28" y="32"/>
                  </a:lnTo>
                  <a:lnTo>
                    <a:pt x="30" y="5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89" name="Freeform 496"/>
            <p:cNvSpPr>
              <a:spLocks/>
            </p:cNvSpPr>
            <p:nvPr/>
          </p:nvSpPr>
          <p:spPr bwMode="auto">
            <a:xfrm>
              <a:off x="1246" y="3618"/>
              <a:ext cx="28" cy="26"/>
            </a:xfrm>
            <a:custGeom>
              <a:avLst/>
              <a:gdLst>
                <a:gd name="T0" fmla="*/ 24 w 28"/>
                <a:gd name="T1" fmla="*/ 4 h 26"/>
                <a:gd name="T2" fmla="*/ 28 w 28"/>
                <a:gd name="T3" fmla="*/ 10 h 26"/>
                <a:gd name="T4" fmla="*/ 26 w 28"/>
                <a:gd name="T5" fmla="*/ 10 h 26"/>
                <a:gd name="T6" fmla="*/ 28 w 28"/>
                <a:gd name="T7" fmla="*/ 18 h 26"/>
                <a:gd name="T8" fmla="*/ 26 w 28"/>
                <a:gd name="T9" fmla="*/ 18 h 26"/>
                <a:gd name="T10" fmla="*/ 16 w 28"/>
                <a:gd name="T11" fmla="*/ 10 h 26"/>
                <a:gd name="T12" fmla="*/ 18 w 28"/>
                <a:gd name="T13" fmla="*/ 14 h 26"/>
                <a:gd name="T14" fmla="*/ 20 w 28"/>
                <a:gd name="T15" fmla="*/ 16 h 26"/>
                <a:gd name="T16" fmla="*/ 20 w 28"/>
                <a:gd name="T17" fmla="*/ 18 h 26"/>
                <a:gd name="T18" fmla="*/ 24 w 28"/>
                <a:gd name="T19" fmla="*/ 18 h 26"/>
                <a:gd name="T20" fmla="*/ 22 w 28"/>
                <a:gd name="T21" fmla="*/ 18 h 26"/>
                <a:gd name="T22" fmla="*/ 24 w 28"/>
                <a:gd name="T23" fmla="*/ 22 h 26"/>
                <a:gd name="T24" fmla="*/ 22 w 28"/>
                <a:gd name="T25" fmla="*/ 26 h 26"/>
                <a:gd name="T26" fmla="*/ 16 w 28"/>
                <a:gd name="T27" fmla="*/ 24 h 26"/>
                <a:gd name="T28" fmla="*/ 16 w 28"/>
                <a:gd name="T29" fmla="*/ 26 h 26"/>
                <a:gd name="T30" fmla="*/ 14 w 28"/>
                <a:gd name="T31" fmla="*/ 26 h 26"/>
                <a:gd name="T32" fmla="*/ 10 w 28"/>
                <a:gd name="T33" fmla="*/ 26 h 26"/>
                <a:gd name="T34" fmla="*/ 10 w 28"/>
                <a:gd name="T35" fmla="*/ 22 h 26"/>
                <a:gd name="T36" fmla="*/ 10 w 28"/>
                <a:gd name="T37" fmla="*/ 20 h 26"/>
                <a:gd name="T38" fmla="*/ 10 w 28"/>
                <a:gd name="T39" fmla="*/ 18 h 26"/>
                <a:gd name="T40" fmla="*/ 8 w 28"/>
                <a:gd name="T41" fmla="*/ 10 h 26"/>
                <a:gd name="T42" fmla="*/ 8 w 28"/>
                <a:gd name="T43" fmla="*/ 12 h 26"/>
                <a:gd name="T44" fmla="*/ 2 w 28"/>
                <a:gd name="T45" fmla="*/ 10 h 26"/>
                <a:gd name="T46" fmla="*/ 6 w 28"/>
                <a:gd name="T47" fmla="*/ 10 h 26"/>
                <a:gd name="T48" fmla="*/ 0 w 28"/>
                <a:gd name="T49" fmla="*/ 4 h 26"/>
                <a:gd name="T50" fmla="*/ 2 w 28"/>
                <a:gd name="T51" fmla="*/ 0 h 26"/>
                <a:gd name="T52" fmla="*/ 16 w 28"/>
                <a:gd name="T53" fmla="*/ 4 h 26"/>
                <a:gd name="T54" fmla="*/ 18 w 28"/>
                <a:gd name="T55" fmla="*/ 8 h 26"/>
                <a:gd name="T56" fmla="*/ 18 w 28"/>
                <a:gd name="T57" fmla="*/ 2 h 26"/>
                <a:gd name="T58" fmla="*/ 24 w 28"/>
                <a:gd name="T5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26">
                  <a:moveTo>
                    <a:pt x="24" y="4"/>
                  </a:moveTo>
                  <a:lnTo>
                    <a:pt x="28" y="10"/>
                  </a:lnTo>
                  <a:lnTo>
                    <a:pt x="26" y="10"/>
                  </a:lnTo>
                  <a:lnTo>
                    <a:pt x="28" y="18"/>
                  </a:lnTo>
                  <a:lnTo>
                    <a:pt x="26" y="18"/>
                  </a:lnTo>
                  <a:lnTo>
                    <a:pt x="16" y="10"/>
                  </a:lnTo>
                  <a:lnTo>
                    <a:pt x="18" y="14"/>
                  </a:lnTo>
                  <a:lnTo>
                    <a:pt x="20" y="16"/>
                  </a:lnTo>
                  <a:lnTo>
                    <a:pt x="20" y="18"/>
                  </a:lnTo>
                  <a:lnTo>
                    <a:pt x="24" y="18"/>
                  </a:lnTo>
                  <a:lnTo>
                    <a:pt x="22" y="18"/>
                  </a:lnTo>
                  <a:lnTo>
                    <a:pt x="24" y="22"/>
                  </a:lnTo>
                  <a:lnTo>
                    <a:pt x="22" y="26"/>
                  </a:lnTo>
                  <a:lnTo>
                    <a:pt x="16" y="24"/>
                  </a:lnTo>
                  <a:lnTo>
                    <a:pt x="16" y="26"/>
                  </a:lnTo>
                  <a:lnTo>
                    <a:pt x="14" y="26"/>
                  </a:lnTo>
                  <a:lnTo>
                    <a:pt x="10" y="26"/>
                  </a:lnTo>
                  <a:lnTo>
                    <a:pt x="10" y="22"/>
                  </a:lnTo>
                  <a:lnTo>
                    <a:pt x="10" y="20"/>
                  </a:lnTo>
                  <a:lnTo>
                    <a:pt x="10" y="18"/>
                  </a:lnTo>
                  <a:lnTo>
                    <a:pt x="8" y="10"/>
                  </a:lnTo>
                  <a:lnTo>
                    <a:pt x="8" y="12"/>
                  </a:lnTo>
                  <a:lnTo>
                    <a:pt x="2" y="10"/>
                  </a:lnTo>
                  <a:lnTo>
                    <a:pt x="6" y="10"/>
                  </a:lnTo>
                  <a:lnTo>
                    <a:pt x="0" y="4"/>
                  </a:lnTo>
                  <a:lnTo>
                    <a:pt x="2" y="0"/>
                  </a:lnTo>
                  <a:lnTo>
                    <a:pt x="16" y="4"/>
                  </a:lnTo>
                  <a:lnTo>
                    <a:pt x="18" y="8"/>
                  </a:lnTo>
                  <a:lnTo>
                    <a:pt x="18" y="2"/>
                  </a:lnTo>
                  <a:lnTo>
                    <a:pt x="24" y="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0" name="Freeform 497"/>
            <p:cNvSpPr>
              <a:spLocks/>
            </p:cNvSpPr>
            <p:nvPr/>
          </p:nvSpPr>
          <p:spPr bwMode="auto">
            <a:xfrm>
              <a:off x="1236" y="3628"/>
              <a:ext cx="20" cy="34"/>
            </a:xfrm>
            <a:custGeom>
              <a:avLst/>
              <a:gdLst>
                <a:gd name="T0" fmla="*/ 14 w 20"/>
                <a:gd name="T1" fmla="*/ 32 h 34"/>
                <a:gd name="T2" fmla="*/ 12 w 20"/>
                <a:gd name="T3" fmla="*/ 32 h 34"/>
                <a:gd name="T4" fmla="*/ 12 w 20"/>
                <a:gd name="T5" fmla="*/ 22 h 34"/>
                <a:gd name="T6" fmla="*/ 12 w 20"/>
                <a:gd name="T7" fmla="*/ 28 h 34"/>
                <a:gd name="T8" fmla="*/ 10 w 20"/>
                <a:gd name="T9" fmla="*/ 28 h 34"/>
                <a:gd name="T10" fmla="*/ 12 w 20"/>
                <a:gd name="T11" fmla="*/ 30 h 34"/>
                <a:gd name="T12" fmla="*/ 12 w 20"/>
                <a:gd name="T13" fmla="*/ 34 h 34"/>
                <a:gd name="T14" fmla="*/ 8 w 20"/>
                <a:gd name="T15" fmla="*/ 34 h 34"/>
                <a:gd name="T16" fmla="*/ 10 w 20"/>
                <a:gd name="T17" fmla="*/ 30 h 34"/>
                <a:gd name="T18" fmla="*/ 6 w 20"/>
                <a:gd name="T19" fmla="*/ 26 h 34"/>
                <a:gd name="T20" fmla="*/ 10 w 20"/>
                <a:gd name="T21" fmla="*/ 24 h 34"/>
                <a:gd name="T22" fmla="*/ 6 w 20"/>
                <a:gd name="T23" fmla="*/ 24 h 34"/>
                <a:gd name="T24" fmla="*/ 6 w 20"/>
                <a:gd name="T25" fmla="*/ 22 h 34"/>
                <a:gd name="T26" fmla="*/ 8 w 20"/>
                <a:gd name="T27" fmla="*/ 16 h 34"/>
                <a:gd name="T28" fmla="*/ 8 w 20"/>
                <a:gd name="T29" fmla="*/ 20 h 34"/>
                <a:gd name="T30" fmla="*/ 12 w 20"/>
                <a:gd name="T31" fmla="*/ 18 h 34"/>
                <a:gd name="T32" fmla="*/ 12 w 20"/>
                <a:gd name="T33" fmla="*/ 20 h 34"/>
                <a:gd name="T34" fmla="*/ 12 w 20"/>
                <a:gd name="T35" fmla="*/ 16 h 34"/>
                <a:gd name="T36" fmla="*/ 12 w 20"/>
                <a:gd name="T37" fmla="*/ 14 h 34"/>
                <a:gd name="T38" fmla="*/ 10 w 20"/>
                <a:gd name="T39" fmla="*/ 16 h 34"/>
                <a:gd name="T40" fmla="*/ 4 w 20"/>
                <a:gd name="T41" fmla="*/ 14 h 34"/>
                <a:gd name="T42" fmla="*/ 10 w 20"/>
                <a:gd name="T43" fmla="*/ 10 h 34"/>
                <a:gd name="T44" fmla="*/ 6 w 20"/>
                <a:gd name="T45" fmla="*/ 10 h 34"/>
                <a:gd name="T46" fmla="*/ 6 w 20"/>
                <a:gd name="T47" fmla="*/ 8 h 34"/>
                <a:gd name="T48" fmla="*/ 4 w 20"/>
                <a:gd name="T49" fmla="*/ 8 h 34"/>
                <a:gd name="T50" fmla="*/ 0 w 20"/>
                <a:gd name="T51" fmla="*/ 8 h 34"/>
                <a:gd name="T52" fmla="*/ 0 w 20"/>
                <a:gd name="T53" fmla="*/ 2 h 34"/>
                <a:gd name="T54" fmla="*/ 4 w 20"/>
                <a:gd name="T55" fmla="*/ 4 h 34"/>
                <a:gd name="T56" fmla="*/ 2 w 20"/>
                <a:gd name="T57" fmla="*/ 0 h 34"/>
                <a:gd name="T58" fmla="*/ 8 w 20"/>
                <a:gd name="T59" fmla="*/ 0 h 34"/>
                <a:gd name="T60" fmla="*/ 4 w 20"/>
                <a:gd name="T61" fmla="*/ 0 h 34"/>
                <a:gd name="T62" fmla="*/ 12 w 20"/>
                <a:gd name="T63" fmla="*/ 0 h 34"/>
                <a:gd name="T64" fmla="*/ 12 w 20"/>
                <a:gd name="T65" fmla="*/ 2 h 34"/>
                <a:gd name="T66" fmla="*/ 12 w 20"/>
                <a:gd name="T67" fmla="*/ 6 h 34"/>
                <a:gd name="T68" fmla="*/ 12 w 20"/>
                <a:gd name="T69" fmla="*/ 8 h 34"/>
                <a:gd name="T70" fmla="*/ 14 w 20"/>
                <a:gd name="T71" fmla="*/ 6 h 34"/>
                <a:gd name="T72" fmla="*/ 14 w 20"/>
                <a:gd name="T73" fmla="*/ 2 h 34"/>
                <a:gd name="T74" fmla="*/ 18 w 20"/>
                <a:gd name="T75" fmla="*/ 4 h 34"/>
                <a:gd name="T76" fmla="*/ 16 w 20"/>
                <a:gd name="T77" fmla="*/ 8 h 34"/>
                <a:gd name="T78" fmla="*/ 20 w 20"/>
                <a:gd name="T79" fmla="*/ 10 h 34"/>
                <a:gd name="T80" fmla="*/ 18 w 20"/>
                <a:gd name="T81" fmla="*/ 12 h 34"/>
                <a:gd name="T82" fmla="*/ 12 w 20"/>
                <a:gd name="T83" fmla="*/ 10 h 34"/>
                <a:gd name="T84" fmla="*/ 14 w 20"/>
                <a:gd name="T85" fmla="*/ 12 h 34"/>
                <a:gd name="T86" fmla="*/ 14 w 20"/>
                <a:gd name="T87" fmla="*/ 16 h 34"/>
                <a:gd name="T88" fmla="*/ 16 w 20"/>
                <a:gd name="T89" fmla="*/ 16 h 34"/>
                <a:gd name="T90" fmla="*/ 14 w 20"/>
                <a:gd name="T91" fmla="*/ 18 h 34"/>
                <a:gd name="T92" fmla="*/ 16 w 20"/>
                <a:gd name="T93" fmla="*/ 24 h 34"/>
                <a:gd name="T94" fmla="*/ 14 w 20"/>
                <a:gd name="T95" fmla="*/ 20 h 34"/>
                <a:gd name="T96" fmla="*/ 12 w 20"/>
                <a:gd name="T97" fmla="*/ 24 h 34"/>
                <a:gd name="T98" fmla="*/ 16 w 20"/>
                <a:gd name="T99" fmla="*/ 26 h 34"/>
                <a:gd name="T100" fmla="*/ 14 w 20"/>
                <a:gd name="T101" fmla="*/ 26 h 34"/>
                <a:gd name="T102" fmla="*/ 14 w 20"/>
                <a:gd name="T103"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4">
                  <a:moveTo>
                    <a:pt x="14" y="32"/>
                  </a:moveTo>
                  <a:lnTo>
                    <a:pt x="12" y="32"/>
                  </a:lnTo>
                  <a:lnTo>
                    <a:pt x="12" y="22"/>
                  </a:lnTo>
                  <a:lnTo>
                    <a:pt x="12" y="28"/>
                  </a:lnTo>
                  <a:lnTo>
                    <a:pt x="10" y="28"/>
                  </a:lnTo>
                  <a:lnTo>
                    <a:pt x="12" y="30"/>
                  </a:lnTo>
                  <a:lnTo>
                    <a:pt x="12" y="34"/>
                  </a:lnTo>
                  <a:lnTo>
                    <a:pt x="8" y="34"/>
                  </a:lnTo>
                  <a:lnTo>
                    <a:pt x="10" y="30"/>
                  </a:lnTo>
                  <a:lnTo>
                    <a:pt x="6" y="26"/>
                  </a:lnTo>
                  <a:lnTo>
                    <a:pt x="10" y="24"/>
                  </a:lnTo>
                  <a:lnTo>
                    <a:pt x="6" y="24"/>
                  </a:lnTo>
                  <a:lnTo>
                    <a:pt x="6" y="22"/>
                  </a:lnTo>
                  <a:lnTo>
                    <a:pt x="8" y="16"/>
                  </a:lnTo>
                  <a:lnTo>
                    <a:pt x="8" y="20"/>
                  </a:lnTo>
                  <a:lnTo>
                    <a:pt x="12" y="18"/>
                  </a:lnTo>
                  <a:lnTo>
                    <a:pt x="12" y="20"/>
                  </a:lnTo>
                  <a:lnTo>
                    <a:pt x="12" y="16"/>
                  </a:lnTo>
                  <a:lnTo>
                    <a:pt x="12" y="14"/>
                  </a:lnTo>
                  <a:lnTo>
                    <a:pt x="10" y="16"/>
                  </a:lnTo>
                  <a:lnTo>
                    <a:pt x="4" y="14"/>
                  </a:lnTo>
                  <a:lnTo>
                    <a:pt x="10" y="10"/>
                  </a:lnTo>
                  <a:lnTo>
                    <a:pt x="6" y="10"/>
                  </a:lnTo>
                  <a:lnTo>
                    <a:pt x="6" y="8"/>
                  </a:lnTo>
                  <a:lnTo>
                    <a:pt x="4" y="8"/>
                  </a:lnTo>
                  <a:lnTo>
                    <a:pt x="0" y="8"/>
                  </a:lnTo>
                  <a:lnTo>
                    <a:pt x="0" y="2"/>
                  </a:lnTo>
                  <a:lnTo>
                    <a:pt x="4" y="4"/>
                  </a:lnTo>
                  <a:lnTo>
                    <a:pt x="2" y="0"/>
                  </a:lnTo>
                  <a:lnTo>
                    <a:pt x="8" y="0"/>
                  </a:lnTo>
                  <a:lnTo>
                    <a:pt x="4" y="0"/>
                  </a:lnTo>
                  <a:lnTo>
                    <a:pt x="12" y="0"/>
                  </a:lnTo>
                  <a:lnTo>
                    <a:pt x="12" y="2"/>
                  </a:lnTo>
                  <a:lnTo>
                    <a:pt x="12" y="6"/>
                  </a:lnTo>
                  <a:lnTo>
                    <a:pt x="12" y="8"/>
                  </a:lnTo>
                  <a:lnTo>
                    <a:pt x="14" y="6"/>
                  </a:lnTo>
                  <a:lnTo>
                    <a:pt x="14" y="2"/>
                  </a:lnTo>
                  <a:lnTo>
                    <a:pt x="18" y="4"/>
                  </a:lnTo>
                  <a:lnTo>
                    <a:pt x="16" y="8"/>
                  </a:lnTo>
                  <a:lnTo>
                    <a:pt x="20" y="10"/>
                  </a:lnTo>
                  <a:lnTo>
                    <a:pt x="18" y="12"/>
                  </a:lnTo>
                  <a:lnTo>
                    <a:pt x="12" y="10"/>
                  </a:lnTo>
                  <a:lnTo>
                    <a:pt x="14" y="12"/>
                  </a:lnTo>
                  <a:lnTo>
                    <a:pt x="14" y="16"/>
                  </a:lnTo>
                  <a:lnTo>
                    <a:pt x="16" y="16"/>
                  </a:lnTo>
                  <a:lnTo>
                    <a:pt x="14" y="18"/>
                  </a:lnTo>
                  <a:lnTo>
                    <a:pt x="16" y="24"/>
                  </a:lnTo>
                  <a:lnTo>
                    <a:pt x="14" y="20"/>
                  </a:lnTo>
                  <a:lnTo>
                    <a:pt x="12" y="24"/>
                  </a:lnTo>
                  <a:lnTo>
                    <a:pt x="16" y="26"/>
                  </a:lnTo>
                  <a:lnTo>
                    <a:pt x="14" y="26"/>
                  </a:lnTo>
                  <a:lnTo>
                    <a:pt x="14" y="3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1" name="Freeform 498"/>
            <p:cNvSpPr>
              <a:spLocks/>
            </p:cNvSpPr>
            <p:nvPr/>
          </p:nvSpPr>
          <p:spPr bwMode="auto">
            <a:xfrm>
              <a:off x="1274" y="3628"/>
              <a:ext cx="10" cy="12"/>
            </a:xfrm>
            <a:custGeom>
              <a:avLst/>
              <a:gdLst>
                <a:gd name="T0" fmla="*/ 2 w 10"/>
                <a:gd name="T1" fmla="*/ 0 h 12"/>
                <a:gd name="T2" fmla="*/ 10 w 10"/>
                <a:gd name="T3" fmla="*/ 8 h 12"/>
                <a:gd name="T4" fmla="*/ 4 w 10"/>
                <a:gd name="T5" fmla="*/ 10 h 12"/>
                <a:gd name="T6" fmla="*/ 6 w 10"/>
                <a:gd name="T7" fmla="*/ 12 h 12"/>
                <a:gd name="T8" fmla="*/ 4 w 10"/>
                <a:gd name="T9" fmla="*/ 12 h 12"/>
                <a:gd name="T10" fmla="*/ 0 w 10"/>
                <a:gd name="T11" fmla="*/ 12 h 12"/>
                <a:gd name="T12" fmla="*/ 0 w 10"/>
                <a:gd name="T13" fmla="*/ 8 h 12"/>
                <a:gd name="T14" fmla="*/ 0 w 10"/>
                <a:gd name="T15" fmla="*/ 0 h 12"/>
                <a:gd name="T16" fmla="*/ 2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2" y="0"/>
                  </a:moveTo>
                  <a:lnTo>
                    <a:pt x="10" y="8"/>
                  </a:lnTo>
                  <a:lnTo>
                    <a:pt x="4" y="10"/>
                  </a:lnTo>
                  <a:lnTo>
                    <a:pt x="6" y="12"/>
                  </a:lnTo>
                  <a:lnTo>
                    <a:pt x="4" y="12"/>
                  </a:lnTo>
                  <a:lnTo>
                    <a:pt x="0" y="12"/>
                  </a:lnTo>
                  <a:lnTo>
                    <a:pt x="0" y="8"/>
                  </a:lnTo>
                  <a:lnTo>
                    <a:pt x="0" y="0"/>
                  </a:lnTo>
                  <a:lnTo>
                    <a:pt x="2"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2" name="Freeform 499"/>
            <p:cNvSpPr>
              <a:spLocks/>
            </p:cNvSpPr>
            <p:nvPr/>
          </p:nvSpPr>
          <p:spPr bwMode="auto">
            <a:xfrm>
              <a:off x="1288" y="3640"/>
              <a:ext cx="12" cy="14"/>
            </a:xfrm>
            <a:custGeom>
              <a:avLst/>
              <a:gdLst>
                <a:gd name="T0" fmla="*/ 0 w 12"/>
                <a:gd name="T1" fmla="*/ 0 h 14"/>
                <a:gd name="T2" fmla="*/ 6 w 12"/>
                <a:gd name="T3" fmla="*/ 4 h 14"/>
                <a:gd name="T4" fmla="*/ 12 w 12"/>
                <a:gd name="T5" fmla="*/ 4 h 14"/>
                <a:gd name="T6" fmla="*/ 12 w 12"/>
                <a:gd name="T7" fmla="*/ 10 h 14"/>
                <a:gd name="T8" fmla="*/ 10 w 12"/>
                <a:gd name="T9" fmla="*/ 14 h 14"/>
                <a:gd name="T10" fmla="*/ 4 w 12"/>
                <a:gd name="T11" fmla="*/ 10 h 14"/>
                <a:gd name="T12" fmla="*/ 2 w 12"/>
                <a:gd name="T13" fmla="*/ 8 h 14"/>
                <a:gd name="T14" fmla="*/ 0 w 1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4">
                  <a:moveTo>
                    <a:pt x="0" y="0"/>
                  </a:moveTo>
                  <a:lnTo>
                    <a:pt x="6" y="4"/>
                  </a:lnTo>
                  <a:lnTo>
                    <a:pt x="12" y="4"/>
                  </a:lnTo>
                  <a:lnTo>
                    <a:pt x="12" y="10"/>
                  </a:lnTo>
                  <a:lnTo>
                    <a:pt x="10" y="14"/>
                  </a:lnTo>
                  <a:lnTo>
                    <a:pt x="4" y="10"/>
                  </a:lnTo>
                  <a:lnTo>
                    <a:pt x="2" y="8"/>
                  </a:lnTo>
                  <a:lnTo>
                    <a:pt x="0"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3" name="Freeform 500"/>
            <p:cNvSpPr>
              <a:spLocks/>
            </p:cNvSpPr>
            <p:nvPr/>
          </p:nvSpPr>
          <p:spPr bwMode="auto">
            <a:xfrm>
              <a:off x="1258" y="3648"/>
              <a:ext cx="50" cy="62"/>
            </a:xfrm>
            <a:custGeom>
              <a:avLst/>
              <a:gdLst>
                <a:gd name="T0" fmla="*/ 40 w 50"/>
                <a:gd name="T1" fmla="*/ 32 h 62"/>
                <a:gd name="T2" fmla="*/ 38 w 50"/>
                <a:gd name="T3" fmla="*/ 34 h 62"/>
                <a:gd name="T4" fmla="*/ 44 w 50"/>
                <a:gd name="T5" fmla="*/ 40 h 62"/>
                <a:gd name="T6" fmla="*/ 42 w 50"/>
                <a:gd name="T7" fmla="*/ 42 h 62"/>
                <a:gd name="T8" fmla="*/ 46 w 50"/>
                <a:gd name="T9" fmla="*/ 40 h 62"/>
                <a:gd name="T10" fmla="*/ 42 w 50"/>
                <a:gd name="T11" fmla="*/ 46 h 62"/>
                <a:gd name="T12" fmla="*/ 42 w 50"/>
                <a:gd name="T13" fmla="*/ 50 h 62"/>
                <a:gd name="T14" fmla="*/ 46 w 50"/>
                <a:gd name="T15" fmla="*/ 50 h 62"/>
                <a:gd name="T16" fmla="*/ 46 w 50"/>
                <a:gd name="T17" fmla="*/ 54 h 62"/>
                <a:gd name="T18" fmla="*/ 48 w 50"/>
                <a:gd name="T19" fmla="*/ 58 h 62"/>
                <a:gd name="T20" fmla="*/ 42 w 50"/>
                <a:gd name="T21" fmla="*/ 62 h 62"/>
                <a:gd name="T22" fmla="*/ 40 w 50"/>
                <a:gd name="T23" fmla="*/ 58 h 62"/>
                <a:gd name="T24" fmla="*/ 38 w 50"/>
                <a:gd name="T25" fmla="*/ 54 h 62"/>
                <a:gd name="T26" fmla="*/ 36 w 50"/>
                <a:gd name="T27" fmla="*/ 54 h 62"/>
                <a:gd name="T28" fmla="*/ 34 w 50"/>
                <a:gd name="T29" fmla="*/ 54 h 62"/>
                <a:gd name="T30" fmla="*/ 34 w 50"/>
                <a:gd name="T31" fmla="*/ 50 h 62"/>
                <a:gd name="T32" fmla="*/ 36 w 50"/>
                <a:gd name="T33" fmla="*/ 48 h 62"/>
                <a:gd name="T34" fmla="*/ 30 w 50"/>
                <a:gd name="T35" fmla="*/ 48 h 62"/>
                <a:gd name="T36" fmla="*/ 30 w 50"/>
                <a:gd name="T37" fmla="*/ 40 h 62"/>
                <a:gd name="T38" fmla="*/ 28 w 50"/>
                <a:gd name="T39" fmla="*/ 44 h 62"/>
                <a:gd name="T40" fmla="*/ 20 w 50"/>
                <a:gd name="T41" fmla="*/ 44 h 62"/>
                <a:gd name="T42" fmla="*/ 14 w 50"/>
                <a:gd name="T43" fmla="*/ 40 h 62"/>
                <a:gd name="T44" fmla="*/ 24 w 50"/>
                <a:gd name="T45" fmla="*/ 38 h 62"/>
                <a:gd name="T46" fmla="*/ 18 w 50"/>
                <a:gd name="T47" fmla="*/ 36 h 62"/>
                <a:gd name="T48" fmla="*/ 16 w 50"/>
                <a:gd name="T49" fmla="*/ 32 h 62"/>
                <a:gd name="T50" fmla="*/ 22 w 50"/>
                <a:gd name="T51" fmla="*/ 26 h 62"/>
                <a:gd name="T52" fmla="*/ 10 w 50"/>
                <a:gd name="T53" fmla="*/ 30 h 62"/>
                <a:gd name="T54" fmla="*/ 12 w 50"/>
                <a:gd name="T55" fmla="*/ 22 h 62"/>
                <a:gd name="T56" fmla="*/ 12 w 50"/>
                <a:gd name="T57" fmla="*/ 18 h 62"/>
                <a:gd name="T58" fmla="*/ 2 w 50"/>
                <a:gd name="T59" fmla="*/ 6 h 62"/>
                <a:gd name="T60" fmla="*/ 2 w 50"/>
                <a:gd name="T61" fmla="*/ 2 h 62"/>
                <a:gd name="T62" fmla="*/ 6 w 50"/>
                <a:gd name="T63" fmla="*/ 0 h 62"/>
                <a:gd name="T64" fmla="*/ 10 w 50"/>
                <a:gd name="T65" fmla="*/ 0 h 62"/>
                <a:gd name="T66" fmla="*/ 16 w 50"/>
                <a:gd name="T67" fmla="*/ 6 h 62"/>
                <a:gd name="T68" fmla="*/ 16 w 50"/>
                <a:gd name="T69" fmla="*/ 12 h 62"/>
                <a:gd name="T70" fmla="*/ 30 w 50"/>
                <a:gd name="T71" fmla="*/ 18 h 62"/>
                <a:gd name="T72" fmla="*/ 34 w 50"/>
                <a:gd name="T73" fmla="*/ 24 h 62"/>
                <a:gd name="T74" fmla="*/ 42 w 50"/>
                <a:gd name="T75" fmla="*/ 32 h 62"/>
                <a:gd name="T76" fmla="*/ 30 w 50"/>
                <a:gd name="T77" fmla="*/ 28 h 62"/>
                <a:gd name="T78" fmla="*/ 28 w 50"/>
                <a:gd name="T79"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 h="62">
                  <a:moveTo>
                    <a:pt x="32" y="32"/>
                  </a:moveTo>
                  <a:lnTo>
                    <a:pt x="40" y="32"/>
                  </a:lnTo>
                  <a:lnTo>
                    <a:pt x="34" y="34"/>
                  </a:lnTo>
                  <a:lnTo>
                    <a:pt x="38" y="34"/>
                  </a:lnTo>
                  <a:lnTo>
                    <a:pt x="42" y="36"/>
                  </a:lnTo>
                  <a:lnTo>
                    <a:pt x="44" y="40"/>
                  </a:lnTo>
                  <a:lnTo>
                    <a:pt x="40" y="40"/>
                  </a:lnTo>
                  <a:lnTo>
                    <a:pt x="42" y="42"/>
                  </a:lnTo>
                  <a:lnTo>
                    <a:pt x="44" y="42"/>
                  </a:lnTo>
                  <a:lnTo>
                    <a:pt x="46" y="40"/>
                  </a:lnTo>
                  <a:lnTo>
                    <a:pt x="46" y="46"/>
                  </a:lnTo>
                  <a:lnTo>
                    <a:pt x="42" y="46"/>
                  </a:lnTo>
                  <a:lnTo>
                    <a:pt x="44" y="48"/>
                  </a:lnTo>
                  <a:lnTo>
                    <a:pt x="42" y="50"/>
                  </a:lnTo>
                  <a:lnTo>
                    <a:pt x="48" y="48"/>
                  </a:lnTo>
                  <a:lnTo>
                    <a:pt x="46" y="50"/>
                  </a:lnTo>
                  <a:lnTo>
                    <a:pt x="48" y="54"/>
                  </a:lnTo>
                  <a:lnTo>
                    <a:pt x="46" y="54"/>
                  </a:lnTo>
                  <a:lnTo>
                    <a:pt x="50" y="58"/>
                  </a:lnTo>
                  <a:lnTo>
                    <a:pt x="48" y="58"/>
                  </a:lnTo>
                  <a:lnTo>
                    <a:pt x="48" y="62"/>
                  </a:lnTo>
                  <a:lnTo>
                    <a:pt x="42" y="62"/>
                  </a:lnTo>
                  <a:lnTo>
                    <a:pt x="42" y="58"/>
                  </a:lnTo>
                  <a:lnTo>
                    <a:pt x="40" y="58"/>
                  </a:lnTo>
                  <a:lnTo>
                    <a:pt x="42" y="58"/>
                  </a:lnTo>
                  <a:lnTo>
                    <a:pt x="38" y="54"/>
                  </a:lnTo>
                  <a:lnTo>
                    <a:pt x="38" y="50"/>
                  </a:lnTo>
                  <a:lnTo>
                    <a:pt x="36" y="54"/>
                  </a:lnTo>
                  <a:lnTo>
                    <a:pt x="36" y="50"/>
                  </a:lnTo>
                  <a:lnTo>
                    <a:pt x="34" y="54"/>
                  </a:lnTo>
                  <a:lnTo>
                    <a:pt x="32" y="52"/>
                  </a:lnTo>
                  <a:lnTo>
                    <a:pt x="34" y="50"/>
                  </a:lnTo>
                  <a:lnTo>
                    <a:pt x="32" y="48"/>
                  </a:lnTo>
                  <a:lnTo>
                    <a:pt x="36" y="48"/>
                  </a:lnTo>
                  <a:lnTo>
                    <a:pt x="32" y="46"/>
                  </a:lnTo>
                  <a:lnTo>
                    <a:pt x="30" y="48"/>
                  </a:lnTo>
                  <a:lnTo>
                    <a:pt x="30" y="44"/>
                  </a:lnTo>
                  <a:lnTo>
                    <a:pt x="30" y="40"/>
                  </a:lnTo>
                  <a:lnTo>
                    <a:pt x="30" y="46"/>
                  </a:lnTo>
                  <a:lnTo>
                    <a:pt x="28" y="44"/>
                  </a:lnTo>
                  <a:lnTo>
                    <a:pt x="26" y="40"/>
                  </a:lnTo>
                  <a:lnTo>
                    <a:pt x="20" y="44"/>
                  </a:lnTo>
                  <a:lnTo>
                    <a:pt x="22" y="40"/>
                  </a:lnTo>
                  <a:lnTo>
                    <a:pt x="14" y="40"/>
                  </a:lnTo>
                  <a:lnTo>
                    <a:pt x="16" y="38"/>
                  </a:lnTo>
                  <a:lnTo>
                    <a:pt x="24" y="38"/>
                  </a:lnTo>
                  <a:lnTo>
                    <a:pt x="20" y="38"/>
                  </a:lnTo>
                  <a:lnTo>
                    <a:pt x="18" y="36"/>
                  </a:lnTo>
                  <a:lnTo>
                    <a:pt x="20" y="34"/>
                  </a:lnTo>
                  <a:lnTo>
                    <a:pt x="16" y="32"/>
                  </a:lnTo>
                  <a:lnTo>
                    <a:pt x="16" y="30"/>
                  </a:lnTo>
                  <a:lnTo>
                    <a:pt x="22" y="26"/>
                  </a:lnTo>
                  <a:lnTo>
                    <a:pt x="14" y="30"/>
                  </a:lnTo>
                  <a:lnTo>
                    <a:pt x="10" y="30"/>
                  </a:lnTo>
                  <a:lnTo>
                    <a:pt x="10" y="24"/>
                  </a:lnTo>
                  <a:lnTo>
                    <a:pt x="12" y="22"/>
                  </a:lnTo>
                  <a:lnTo>
                    <a:pt x="16" y="16"/>
                  </a:lnTo>
                  <a:lnTo>
                    <a:pt x="12" y="18"/>
                  </a:lnTo>
                  <a:lnTo>
                    <a:pt x="10" y="6"/>
                  </a:lnTo>
                  <a:lnTo>
                    <a:pt x="2" y="6"/>
                  </a:lnTo>
                  <a:lnTo>
                    <a:pt x="0" y="4"/>
                  </a:lnTo>
                  <a:lnTo>
                    <a:pt x="2" y="2"/>
                  </a:lnTo>
                  <a:lnTo>
                    <a:pt x="2" y="0"/>
                  </a:lnTo>
                  <a:lnTo>
                    <a:pt x="6" y="0"/>
                  </a:lnTo>
                  <a:lnTo>
                    <a:pt x="8" y="2"/>
                  </a:lnTo>
                  <a:lnTo>
                    <a:pt x="10" y="0"/>
                  </a:lnTo>
                  <a:lnTo>
                    <a:pt x="16" y="2"/>
                  </a:lnTo>
                  <a:lnTo>
                    <a:pt x="16" y="6"/>
                  </a:lnTo>
                  <a:lnTo>
                    <a:pt x="14" y="8"/>
                  </a:lnTo>
                  <a:lnTo>
                    <a:pt x="16" y="12"/>
                  </a:lnTo>
                  <a:lnTo>
                    <a:pt x="24" y="12"/>
                  </a:lnTo>
                  <a:lnTo>
                    <a:pt x="30" y="18"/>
                  </a:lnTo>
                  <a:lnTo>
                    <a:pt x="32" y="26"/>
                  </a:lnTo>
                  <a:lnTo>
                    <a:pt x="34" y="24"/>
                  </a:lnTo>
                  <a:lnTo>
                    <a:pt x="36" y="30"/>
                  </a:lnTo>
                  <a:lnTo>
                    <a:pt x="42" y="32"/>
                  </a:lnTo>
                  <a:lnTo>
                    <a:pt x="30" y="26"/>
                  </a:lnTo>
                  <a:lnTo>
                    <a:pt x="30" y="28"/>
                  </a:lnTo>
                  <a:lnTo>
                    <a:pt x="30" y="30"/>
                  </a:lnTo>
                  <a:lnTo>
                    <a:pt x="28" y="32"/>
                  </a:lnTo>
                  <a:lnTo>
                    <a:pt x="32" y="3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4" name="Freeform 501"/>
            <p:cNvSpPr>
              <a:spLocks/>
            </p:cNvSpPr>
            <p:nvPr/>
          </p:nvSpPr>
          <p:spPr bwMode="auto">
            <a:xfrm>
              <a:off x="1282" y="3644"/>
              <a:ext cx="16" cy="18"/>
            </a:xfrm>
            <a:custGeom>
              <a:avLst/>
              <a:gdLst>
                <a:gd name="T0" fmla="*/ 6 w 16"/>
                <a:gd name="T1" fmla="*/ 0 h 18"/>
                <a:gd name="T2" fmla="*/ 6 w 16"/>
                <a:gd name="T3" fmla="*/ 6 h 18"/>
                <a:gd name="T4" fmla="*/ 6 w 16"/>
                <a:gd name="T5" fmla="*/ 8 h 18"/>
                <a:gd name="T6" fmla="*/ 8 w 16"/>
                <a:gd name="T7" fmla="*/ 6 h 18"/>
                <a:gd name="T8" fmla="*/ 16 w 16"/>
                <a:gd name="T9" fmla="*/ 10 h 18"/>
                <a:gd name="T10" fmla="*/ 12 w 16"/>
                <a:gd name="T11" fmla="*/ 10 h 18"/>
                <a:gd name="T12" fmla="*/ 16 w 16"/>
                <a:gd name="T13" fmla="*/ 18 h 18"/>
                <a:gd name="T14" fmla="*/ 14 w 16"/>
                <a:gd name="T15" fmla="*/ 16 h 18"/>
                <a:gd name="T16" fmla="*/ 10 w 16"/>
                <a:gd name="T17" fmla="*/ 18 h 18"/>
                <a:gd name="T18" fmla="*/ 8 w 16"/>
                <a:gd name="T19" fmla="*/ 18 h 18"/>
                <a:gd name="T20" fmla="*/ 8 w 16"/>
                <a:gd name="T21" fmla="*/ 14 h 18"/>
                <a:gd name="T22" fmla="*/ 4 w 16"/>
                <a:gd name="T23" fmla="*/ 14 h 18"/>
                <a:gd name="T24" fmla="*/ 0 w 16"/>
                <a:gd name="T25" fmla="*/ 10 h 18"/>
                <a:gd name="T26" fmla="*/ 0 w 16"/>
                <a:gd name="T27" fmla="*/ 8 h 18"/>
                <a:gd name="T28" fmla="*/ 4 w 16"/>
                <a:gd name="T29" fmla="*/ 6 h 18"/>
                <a:gd name="T30" fmla="*/ 4 w 16"/>
                <a:gd name="T31" fmla="*/ 2 h 18"/>
                <a:gd name="T32" fmla="*/ 6 w 16"/>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8">
                  <a:moveTo>
                    <a:pt x="6" y="0"/>
                  </a:moveTo>
                  <a:lnTo>
                    <a:pt x="6" y="6"/>
                  </a:lnTo>
                  <a:lnTo>
                    <a:pt x="6" y="8"/>
                  </a:lnTo>
                  <a:lnTo>
                    <a:pt x="8" y="6"/>
                  </a:lnTo>
                  <a:lnTo>
                    <a:pt x="16" y="10"/>
                  </a:lnTo>
                  <a:lnTo>
                    <a:pt x="12" y="10"/>
                  </a:lnTo>
                  <a:lnTo>
                    <a:pt x="16" y="18"/>
                  </a:lnTo>
                  <a:lnTo>
                    <a:pt x="14" y="16"/>
                  </a:lnTo>
                  <a:lnTo>
                    <a:pt x="10" y="18"/>
                  </a:lnTo>
                  <a:lnTo>
                    <a:pt x="8" y="18"/>
                  </a:lnTo>
                  <a:lnTo>
                    <a:pt x="8" y="14"/>
                  </a:lnTo>
                  <a:lnTo>
                    <a:pt x="4" y="14"/>
                  </a:lnTo>
                  <a:lnTo>
                    <a:pt x="0" y="10"/>
                  </a:lnTo>
                  <a:lnTo>
                    <a:pt x="0" y="8"/>
                  </a:lnTo>
                  <a:lnTo>
                    <a:pt x="4" y="6"/>
                  </a:lnTo>
                  <a:lnTo>
                    <a:pt x="4" y="2"/>
                  </a:lnTo>
                  <a:lnTo>
                    <a:pt x="6"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5" name="Freeform 502"/>
            <p:cNvSpPr>
              <a:spLocks/>
            </p:cNvSpPr>
            <p:nvPr/>
          </p:nvSpPr>
          <p:spPr bwMode="auto">
            <a:xfrm>
              <a:off x="1256" y="3656"/>
              <a:ext cx="12" cy="10"/>
            </a:xfrm>
            <a:custGeom>
              <a:avLst/>
              <a:gdLst>
                <a:gd name="T0" fmla="*/ 10 w 12"/>
                <a:gd name="T1" fmla="*/ 0 h 10"/>
                <a:gd name="T2" fmla="*/ 12 w 12"/>
                <a:gd name="T3" fmla="*/ 6 h 10"/>
                <a:gd name="T4" fmla="*/ 6 w 12"/>
                <a:gd name="T5" fmla="*/ 4 h 10"/>
                <a:gd name="T6" fmla="*/ 4 w 12"/>
                <a:gd name="T7" fmla="*/ 10 h 10"/>
                <a:gd name="T8" fmla="*/ 0 w 12"/>
                <a:gd name="T9" fmla="*/ 8 h 10"/>
                <a:gd name="T10" fmla="*/ 2 w 12"/>
                <a:gd name="T11" fmla="*/ 4 h 10"/>
                <a:gd name="T12" fmla="*/ 6 w 12"/>
                <a:gd name="T13" fmla="*/ 2 h 10"/>
                <a:gd name="T14" fmla="*/ 4 w 12"/>
                <a:gd name="T15" fmla="*/ 0 h 10"/>
                <a:gd name="T16" fmla="*/ 10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0" y="0"/>
                  </a:moveTo>
                  <a:lnTo>
                    <a:pt x="12" y="6"/>
                  </a:lnTo>
                  <a:lnTo>
                    <a:pt x="6" y="4"/>
                  </a:lnTo>
                  <a:lnTo>
                    <a:pt x="4" y="10"/>
                  </a:lnTo>
                  <a:lnTo>
                    <a:pt x="0" y="8"/>
                  </a:lnTo>
                  <a:lnTo>
                    <a:pt x="2" y="4"/>
                  </a:lnTo>
                  <a:lnTo>
                    <a:pt x="6" y="2"/>
                  </a:lnTo>
                  <a:lnTo>
                    <a:pt x="4" y="0"/>
                  </a:lnTo>
                  <a:lnTo>
                    <a:pt x="10" y="0"/>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6" name="Freeform 503"/>
            <p:cNvSpPr>
              <a:spLocks/>
            </p:cNvSpPr>
            <p:nvPr/>
          </p:nvSpPr>
          <p:spPr bwMode="auto">
            <a:xfrm>
              <a:off x="1308" y="3658"/>
              <a:ext cx="20" cy="30"/>
            </a:xfrm>
            <a:custGeom>
              <a:avLst/>
              <a:gdLst>
                <a:gd name="T0" fmla="*/ 6 w 20"/>
                <a:gd name="T1" fmla="*/ 26 h 30"/>
                <a:gd name="T2" fmla="*/ 0 w 20"/>
                <a:gd name="T3" fmla="*/ 22 h 30"/>
                <a:gd name="T4" fmla="*/ 4 w 20"/>
                <a:gd name="T5" fmla="*/ 18 h 30"/>
                <a:gd name="T6" fmla="*/ 4 w 20"/>
                <a:gd name="T7" fmla="*/ 14 h 30"/>
                <a:gd name="T8" fmla="*/ 2 w 20"/>
                <a:gd name="T9" fmla="*/ 12 h 30"/>
                <a:gd name="T10" fmla="*/ 4 w 20"/>
                <a:gd name="T11" fmla="*/ 10 h 30"/>
                <a:gd name="T12" fmla="*/ 0 w 20"/>
                <a:gd name="T13" fmla="*/ 10 h 30"/>
                <a:gd name="T14" fmla="*/ 6 w 20"/>
                <a:gd name="T15" fmla="*/ 6 h 30"/>
                <a:gd name="T16" fmla="*/ 0 w 20"/>
                <a:gd name="T17" fmla="*/ 4 h 30"/>
                <a:gd name="T18" fmla="*/ 6 w 20"/>
                <a:gd name="T19" fmla="*/ 4 h 30"/>
                <a:gd name="T20" fmla="*/ 4 w 20"/>
                <a:gd name="T21" fmla="*/ 2 h 30"/>
                <a:gd name="T22" fmla="*/ 12 w 20"/>
                <a:gd name="T23" fmla="*/ 0 h 30"/>
                <a:gd name="T24" fmla="*/ 20 w 20"/>
                <a:gd name="T25" fmla="*/ 12 h 30"/>
                <a:gd name="T26" fmla="*/ 20 w 20"/>
                <a:gd name="T27" fmla="*/ 22 h 30"/>
                <a:gd name="T28" fmla="*/ 18 w 20"/>
                <a:gd name="T29" fmla="*/ 20 h 30"/>
                <a:gd name="T30" fmla="*/ 20 w 20"/>
                <a:gd name="T31" fmla="*/ 26 h 30"/>
                <a:gd name="T32" fmla="*/ 18 w 20"/>
                <a:gd name="T33" fmla="*/ 30 h 30"/>
                <a:gd name="T34" fmla="*/ 14 w 20"/>
                <a:gd name="T35" fmla="*/ 28 h 30"/>
                <a:gd name="T36" fmla="*/ 16 w 20"/>
                <a:gd name="T37" fmla="*/ 24 h 30"/>
                <a:gd name="T38" fmla="*/ 16 w 20"/>
                <a:gd name="T39" fmla="*/ 22 h 30"/>
                <a:gd name="T40" fmla="*/ 14 w 20"/>
                <a:gd name="T41" fmla="*/ 26 h 30"/>
                <a:gd name="T42" fmla="*/ 8 w 20"/>
                <a:gd name="T43" fmla="*/ 26 h 30"/>
                <a:gd name="T44" fmla="*/ 14 w 20"/>
                <a:gd name="T45" fmla="*/ 20 h 30"/>
                <a:gd name="T46" fmla="*/ 10 w 20"/>
                <a:gd name="T47" fmla="*/ 12 h 30"/>
                <a:gd name="T48" fmla="*/ 12 w 20"/>
                <a:gd name="T49" fmla="*/ 22 h 30"/>
                <a:gd name="T50" fmla="*/ 10 w 20"/>
                <a:gd name="T51" fmla="*/ 26 h 30"/>
                <a:gd name="T52" fmla="*/ 8 w 20"/>
                <a:gd name="T53" fmla="*/ 18 h 30"/>
                <a:gd name="T54" fmla="*/ 6 w 20"/>
                <a:gd name="T55" fmla="*/ 20 h 30"/>
                <a:gd name="T56" fmla="*/ 8 w 20"/>
                <a:gd name="T57" fmla="*/ 24 h 30"/>
                <a:gd name="T58" fmla="*/ 6 w 20"/>
                <a:gd name="T5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30">
                  <a:moveTo>
                    <a:pt x="6" y="26"/>
                  </a:moveTo>
                  <a:lnTo>
                    <a:pt x="0" y="22"/>
                  </a:lnTo>
                  <a:lnTo>
                    <a:pt x="4" y="18"/>
                  </a:lnTo>
                  <a:lnTo>
                    <a:pt x="4" y="14"/>
                  </a:lnTo>
                  <a:lnTo>
                    <a:pt x="2" y="12"/>
                  </a:lnTo>
                  <a:lnTo>
                    <a:pt x="4" y="10"/>
                  </a:lnTo>
                  <a:lnTo>
                    <a:pt x="0" y="10"/>
                  </a:lnTo>
                  <a:lnTo>
                    <a:pt x="6" y="6"/>
                  </a:lnTo>
                  <a:lnTo>
                    <a:pt x="0" y="4"/>
                  </a:lnTo>
                  <a:lnTo>
                    <a:pt x="6" y="4"/>
                  </a:lnTo>
                  <a:lnTo>
                    <a:pt x="4" y="2"/>
                  </a:lnTo>
                  <a:lnTo>
                    <a:pt x="12" y="0"/>
                  </a:lnTo>
                  <a:lnTo>
                    <a:pt x="20" y="12"/>
                  </a:lnTo>
                  <a:lnTo>
                    <a:pt x="20" y="22"/>
                  </a:lnTo>
                  <a:lnTo>
                    <a:pt x="18" y="20"/>
                  </a:lnTo>
                  <a:lnTo>
                    <a:pt x="20" y="26"/>
                  </a:lnTo>
                  <a:lnTo>
                    <a:pt x="18" y="30"/>
                  </a:lnTo>
                  <a:lnTo>
                    <a:pt x="14" y="28"/>
                  </a:lnTo>
                  <a:lnTo>
                    <a:pt x="16" y="24"/>
                  </a:lnTo>
                  <a:lnTo>
                    <a:pt x="16" y="22"/>
                  </a:lnTo>
                  <a:lnTo>
                    <a:pt x="14" y="26"/>
                  </a:lnTo>
                  <a:lnTo>
                    <a:pt x="8" y="26"/>
                  </a:lnTo>
                  <a:lnTo>
                    <a:pt x="14" y="20"/>
                  </a:lnTo>
                  <a:lnTo>
                    <a:pt x="10" y="12"/>
                  </a:lnTo>
                  <a:lnTo>
                    <a:pt x="12" y="22"/>
                  </a:lnTo>
                  <a:lnTo>
                    <a:pt x="10" y="26"/>
                  </a:lnTo>
                  <a:lnTo>
                    <a:pt x="8" y="18"/>
                  </a:lnTo>
                  <a:lnTo>
                    <a:pt x="6" y="20"/>
                  </a:lnTo>
                  <a:lnTo>
                    <a:pt x="8" y="24"/>
                  </a:lnTo>
                  <a:lnTo>
                    <a:pt x="6" y="26"/>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grpSp>
        <p:nvGrpSpPr>
          <p:cNvPr id="297" name="Group 504"/>
          <p:cNvGrpSpPr>
            <a:grpSpLocks/>
          </p:cNvGrpSpPr>
          <p:nvPr/>
        </p:nvGrpSpPr>
        <p:grpSpPr bwMode="auto">
          <a:xfrm>
            <a:off x="2417763" y="5235575"/>
            <a:ext cx="730250" cy="590550"/>
            <a:chOff x="1656" y="3298"/>
            <a:chExt cx="460" cy="372"/>
          </a:xfrm>
          <a:solidFill>
            <a:schemeClr val="accent2">
              <a:lumMod val="75000"/>
            </a:schemeClr>
          </a:solidFill>
        </p:grpSpPr>
        <p:sp>
          <p:nvSpPr>
            <p:cNvPr id="298" name="Freeform 505"/>
            <p:cNvSpPr>
              <a:spLocks/>
            </p:cNvSpPr>
            <p:nvPr/>
          </p:nvSpPr>
          <p:spPr bwMode="auto">
            <a:xfrm>
              <a:off x="1656" y="3298"/>
              <a:ext cx="54" cy="34"/>
            </a:xfrm>
            <a:custGeom>
              <a:avLst/>
              <a:gdLst>
                <a:gd name="T0" fmla="*/ 44 w 54"/>
                <a:gd name="T1" fmla="*/ 28 h 34"/>
                <a:gd name="T2" fmla="*/ 34 w 54"/>
                <a:gd name="T3" fmla="*/ 34 h 34"/>
                <a:gd name="T4" fmla="*/ 20 w 54"/>
                <a:gd name="T5" fmla="*/ 28 h 34"/>
                <a:gd name="T6" fmla="*/ 14 w 54"/>
                <a:gd name="T7" fmla="*/ 22 h 34"/>
                <a:gd name="T8" fmla="*/ 6 w 54"/>
                <a:gd name="T9" fmla="*/ 20 h 34"/>
                <a:gd name="T10" fmla="*/ 0 w 54"/>
                <a:gd name="T11" fmla="*/ 14 h 34"/>
                <a:gd name="T12" fmla="*/ 10 w 54"/>
                <a:gd name="T13" fmla="*/ 2 h 34"/>
                <a:gd name="T14" fmla="*/ 26 w 54"/>
                <a:gd name="T15" fmla="*/ 0 h 34"/>
                <a:gd name="T16" fmla="*/ 44 w 54"/>
                <a:gd name="T17" fmla="*/ 0 h 34"/>
                <a:gd name="T18" fmla="*/ 48 w 54"/>
                <a:gd name="T19" fmla="*/ 2 h 34"/>
                <a:gd name="T20" fmla="*/ 54 w 54"/>
                <a:gd name="T21" fmla="*/ 8 h 34"/>
                <a:gd name="T22" fmla="*/ 48 w 54"/>
                <a:gd name="T23" fmla="*/ 18 h 34"/>
                <a:gd name="T24" fmla="*/ 44 w 54"/>
                <a:gd name="T25"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34">
                  <a:moveTo>
                    <a:pt x="44" y="28"/>
                  </a:moveTo>
                  <a:lnTo>
                    <a:pt x="34" y="34"/>
                  </a:lnTo>
                  <a:lnTo>
                    <a:pt x="20" y="28"/>
                  </a:lnTo>
                  <a:lnTo>
                    <a:pt x="14" y="22"/>
                  </a:lnTo>
                  <a:lnTo>
                    <a:pt x="6" y="20"/>
                  </a:lnTo>
                  <a:lnTo>
                    <a:pt x="0" y="14"/>
                  </a:lnTo>
                  <a:lnTo>
                    <a:pt x="10" y="2"/>
                  </a:lnTo>
                  <a:lnTo>
                    <a:pt x="26" y="0"/>
                  </a:lnTo>
                  <a:lnTo>
                    <a:pt x="44" y="0"/>
                  </a:lnTo>
                  <a:lnTo>
                    <a:pt x="48" y="2"/>
                  </a:lnTo>
                  <a:lnTo>
                    <a:pt x="54" y="8"/>
                  </a:lnTo>
                  <a:lnTo>
                    <a:pt x="48" y="18"/>
                  </a:lnTo>
                  <a:lnTo>
                    <a:pt x="44" y="2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299" name="Freeform 506"/>
            <p:cNvSpPr>
              <a:spLocks/>
            </p:cNvSpPr>
            <p:nvPr/>
          </p:nvSpPr>
          <p:spPr bwMode="auto">
            <a:xfrm>
              <a:off x="1798" y="3370"/>
              <a:ext cx="56" cy="48"/>
            </a:xfrm>
            <a:custGeom>
              <a:avLst/>
              <a:gdLst>
                <a:gd name="T0" fmla="*/ 56 w 56"/>
                <a:gd name="T1" fmla="*/ 44 h 48"/>
                <a:gd name="T2" fmla="*/ 50 w 56"/>
                <a:gd name="T3" fmla="*/ 42 h 48"/>
                <a:gd name="T4" fmla="*/ 38 w 56"/>
                <a:gd name="T5" fmla="*/ 48 h 48"/>
                <a:gd name="T6" fmla="*/ 34 w 56"/>
                <a:gd name="T7" fmla="*/ 36 h 48"/>
                <a:gd name="T8" fmla="*/ 30 w 56"/>
                <a:gd name="T9" fmla="*/ 38 h 48"/>
                <a:gd name="T10" fmla="*/ 14 w 56"/>
                <a:gd name="T11" fmla="*/ 38 h 48"/>
                <a:gd name="T12" fmla="*/ 12 w 56"/>
                <a:gd name="T13" fmla="*/ 32 h 48"/>
                <a:gd name="T14" fmla="*/ 2 w 56"/>
                <a:gd name="T15" fmla="*/ 18 h 48"/>
                <a:gd name="T16" fmla="*/ 2 w 56"/>
                <a:gd name="T17" fmla="*/ 12 h 48"/>
                <a:gd name="T18" fmla="*/ 0 w 56"/>
                <a:gd name="T19" fmla="*/ 6 h 48"/>
                <a:gd name="T20" fmla="*/ 18 w 56"/>
                <a:gd name="T21" fmla="*/ 12 h 48"/>
                <a:gd name="T22" fmla="*/ 26 w 56"/>
                <a:gd name="T23" fmla="*/ 0 h 48"/>
                <a:gd name="T24" fmla="*/ 32 w 56"/>
                <a:gd name="T25" fmla="*/ 0 h 48"/>
                <a:gd name="T26" fmla="*/ 36 w 56"/>
                <a:gd name="T27" fmla="*/ 6 h 48"/>
                <a:gd name="T28" fmla="*/ 42 w 56"/>
                <a:gd name="T29" fmla="*/ 22 h 48"/>
                <a:gd name="T30" fmla="*/ 46 w 56"/>
                <a:gd name="T31" fmla="*/ 30 h 48"/>
                <a:gd name="T32" fmla="*/ 50 w 56"/>
                <a:gd name="T33" fmla="*/ 26 h 48"/>
                <a:gd name="T34" fmla="*/ 50 w 56"/>
                <a:gd name="T35" fmla="*/ 34 h 48"/>
                <a:gd name="T36" fmla="*/ 56 w 56"/>
                <a:gd name="T3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48">
                  <a:moveTo>
                    <a:pt x="56" y="44"/>
                  </a:moveTo>
                  <a:lnTo>
                    <a:pt x="50" y="42"/>
                  </a:lnTo>
                  <a:lnTo>
                    <a:pt x="38" y="48"/>
                  </a:lnTo>
                  <a:lnTo>
                    <a:pt x="34" y="36"/>
                  </a:lnTo>
                  <a:lnTo>
                    <a:pt x="30" y="38"/>
                  </a:lnTo>
                  <a:lnTo>
                    <a:pt x="14" y="38"/>
                  </a:lnTo>
                  <a:lnTo>
                    <a:pt x="12" y="32"/>
                  </a:lnTo>
                  <a:lnTo>
                    <a:pt x="2" y="18"/>
                  </a:lnTo>
                  <a:lnTo>
                    <a:pt x="2" y="12"/>
                  </a:lnTo>
                  <a:lnTo>
                    <a:pt x="0" y="6"/>
                  </a:lnTo>
                  <a:lnTo>
                    <a:pt x="18" y="12"/>
                  </a:lnTo>
                  <a:lnTo>
                    <a:pt x="26" y="0"/>
                  </a:lnTo>
                  <a:lnTo>
                    <a:pt x="32" y="0"/>
                  </a:lnTo>
                  <a:lnTo>
                    <a:pt x="36" y="6"/>
                  </a:lnTo>
                  <a:lnTo>
                    <a:pt x="42" y="22"/>
                  </a:lnTo>
                  <a:lnTo>
                    <a:pt x="46" y="30"/>
                  </a:lnTo>
                  <a:lnTo>
                    <a:pt x="50" y="26"/>
                  </a:lnTo>
                  <a:lnTo>
                    <a:pt x="50" y="34"/>
                  </a:lnTo>
                  <a:lnTo>
                    <a:pt x="56" y="4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300" name="Freeform 507"/>
            <p:cNvSpPr>
              <a:spLocks/>
            </p:cNvSpPr>
            <p:nvPr/>
          </p:nvSpPr>
          <p:spPr bwMode="auto">
            <a:xfrm>
              <a:off x="1888" y="3424"/>
              <a:ext cx="58" cy="24"/>
            </a:xfrm>
            <a:custGeom>
              <a:avLst/>
              <a:gdLst>
                <a:gd name="T0" fmla="*/ 58 w 58"/>
                <a:gd name="T1" fmla="*/ 18 h 24"/>
                <a:gd name="T2" fmla="*/ 50 w 58"/>
                <a:gd name="T3" fmla="*/ 24 h 24"/>
                <a:gd name="T4" fmla="*/ 38 w 58"/>
                <a:gd name="T5" fmla="*/ 24 h 24"/>
                <a:gd name="T6" fmla="*/ 20 w 58"/>
                <a:gd name="T7" fmla="*/ 18 h 24"/>
                <a:gd name="T8" fmla="*/ 2 w 58"/>
                <a:gd name="T9" fmla="*/ 16 h 24"/>
                <a:gd name="T10" fmla="*/ 0 w 58"/>
                <a:gd name="T11" fmla="*/ 12 h 24"/>
                <a:gd name="T12" fmla="*/ 6 w 58"/>
                <a:gd name="T13" fmla="*/ 6 h 24"/>
                <a:gd name="T14" fmla="*/ 8 w 58"/>
                <a:gd name="T15" fmla="*/ 0 h 24"/>
                <a:gd name="T16" fmla="*/ 14 w 58"/>
                <a:gd name="T17" fmla="*/ 6 h 24"/>
                <a:gd name="T18" fmla="*/ 30 w 58"/>
                <a:gd name="T19" fmla="*/ 12 h 24"/>
                <a:gd name="T20" fmla="*/ 36 w 58"/>
                <a:gd name="T21" fmla="*/ 8 h 24"/>
                <a:gd name="T22" fmla="*/ 36 w 58"/>
                <a:gd name="T23" fmla="*/ 14 h 24"/>
                <a:gd name="T24" fmla="*/ 58 w 58"/>
                <a:gd name="T2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24">
                  <a:moveTo>
                    <a:pt x="58" y="18"/>
                  </a:moveTo>
                  <a:lnTo>
                    <a:pt x="50" y="24"/>
                  </a:lnTo>
                  <a:lnTo>
                    <a:pt x="38" y="24"/>
                  </a:lnTo>
                  <a:lnTo>
                    <a:pt x="20" y="18"/>
                  </a:lnTo>
                  <a:lnTo>
                    <a:pt x="2" y="16"/>
                  </a:lnTo>
                  <a:lnTo>
                    <a:pt x="0" y="12"/>
                  </a:lnTo>
                  <a:lnTo>
                    <a:pt x="6" y="6"/>
                  </a:lnTo>
                  <a:lnTo>
                    <a:pt x="8" y="0"/>
                  </a:lnTo>
                  <a:lnTo>
                    <a:pt x="14" y="6"/>
                  </a:lnTo>
                  <a:lnTo>
                    <a:pt x="30" y="12"/>
                  </a:lnTo>
                  <a:lnTo>
                    <a:pt x="36" y="8"/>
                  </a:lnTo>
                  <a:lnTo>
                    <a:pt x="36" y="14"/>
                  </a:lnTo>
                  <a:lnTo>
                    <a:pt x="58" y="18"/>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301" name="Freeform 508"/>
            <p:cNvSpPr>
              <a:spLocks/>
            </p:cNvSpPr>
            <p:nvPr/>
          </p:nvSpPr>
          <p:spPr bwMode="auto">
            <a:xfrm>
              <a:off x="1946" y="3454"/>
              <a:ext cx="66" cy="48"/>
            </a:xfrm>
            <a:custGeom>
              <a:avLst/>
              <a:gdLst>
                <a:gd name="T0" fmla="*/ 44 w 66"/>
                <a:gd name="T1" fmla="*/ 44 h 48"/>
                <a:gd name="T2" fmla="*/ 38 w 66"/>
                <a:gd name="T3" fmla="*/ 48 h 48"/>
                <a:gd name="T4" fmla="*/ 24 w 66"/>
                <a:gd name="T5" fmla="*/ 46 h 48"/>
                <a:gd name="T6" fmla="*/ 20 w 66"/>
                <a:gd name="T7" fmla="*/ 42 h 48"/>
                <a:gd name="T8" fmla="*/ 20 w 66"/>
                <a:gd name="T9" fmla="*/ 30 h 48"/>
                <a:gd name="T10" fmla="*/ 16 w 66"/>
                <a:gd name="T11" fmla="*/ 26 h 48"/>
                <a:gd name="T12" fmla="*/ 14 w 66"/>
                <a:gd name="T13" fmla="*/ 24 h 48"/>
                <a:gd name="T14" fmla="*/ 2 w 66"/>
                <a:gd name="T15" fmla="*/ 22 h 48"/>
                <a:gd name="T16" fmla="*/ 0 w 66"/>
                <a:gd name="T17" fmla="*/ 10 h 48"/>
                <a:gd name="T18" fmla="*/ 4 w 66"/>
                <a:gd name="T19" fmla="*/ 0 h 48"/>
                <a:gd name="T20" fmla="*/ 12 w 66"/>
                <a:gd name="T21" fmla="*/ 0 h 48"/>
                <a:gd name="T22" fmla="*/ 18 w 66"/>
                <a:gd name="T23" fmla="*/ 4 h 48"/>
                <a:gd name="T24" fmla="*/ 20 w 66"/>
                <a:gd name="T25" fmla="*/ 16 h 48"/>
                <a:gd name="T26" fmla="*/ 32 w 66"/>
                <a:gd name="T27" fmla="*/ 10 h 48"/>
                <a:gd name="T28" fmla="*/ 42 w 66"/>
                <a:gd name="T29" fmla="*/ 16 h 48"/>
                <a:gd name="T30" fmla="*/ 64 w 66"/>
                <a:gd name="T31" fmla="*/ 30 h 48"/>
                <a:gd name="T32" fmla="*/ 66 w 66"/>
                <a:gd name="T33" fmla="*/ 36 h 48"/>
                <a:gd name="T34" fmla="*/ 60 w 66"/>
                <a:gd name="T35" fmla="*/ 42 h 48"/>
                <a:gd name="T36" fmla="*/ 52 w 66"/>
                <a:gd name="T37" fmla="*/ 46 h 48"/>
                <a:gd name="T38" fmla="*/ 44 w 66"/>
                <a:gd name="T3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48">
                  <a:moveTo>
                    <a:pt x="44" y="44"/>
                  </a:moveTo>
                  <a:lnTo>
                    <a:pt x="38" y="48"/>
                  </a:lnTo>
                  <a:lnTo>
                    <a:pt x="24" y="46"/>
                  </a:lnTo>
                  <a:lnTo>
                    <a:pt x="20" y="42"/>
                  </a:lnTo>
                  <a:lnTo>
                    <a:pt x="20" y="30"/>
                  </a:lnTo>
                  <a:lnTo>
                    <a:pt x="16" y="26"/>
                  </a:lnTo>
                  <a:lnTo>
                    <a:pt x="14" y="24"/>
                  </a:lnTo>
                  <a:lnTo>
                    <a:pt x="2" y="22"/>
                  </a:lnTo>
                  <a:lnTo>
                    <a:pt x="0" y="10"/>
                  </a:lnTo>
                  <a:lnTo>
                    <a:pt x="4" y="0"/>
                  </a:lnTo>
                  <a:lnTo>
                    <a:pt x="12" y="0"/>
                  </a:lnTo>
                  <a:lnTo>
                    <a:pt x="18" y="4"/>
                  </a:lnTo>
                  <a:lnTo>
                    <a:pt x="20" y="16"/>
                  </a:lnTo>
                  <a:lnTo>
                    <a:pt x="32" y="10"/>
                  </a:lnTo>
                  <a:lnTo>
                    <a:pt x="42" y="16"/>
                  </a:lnTo>
                  <a:lnTo>
                    <a:pt x="64" y="30"/>
                  </a:lnTo>
                  <a:lnTo>
                    <a:pt x="66" y="36"/>
                  </a:lnTo>
                  <a:lnTo>
                    <a:pt x="60" y="42"/>
                  </a:lnTo>
                  <a:lnTo>
                    <a:pt x="52" y="46"/>
                  </a:lnTo>
                  <a:lnTo>
                    <a:pt x="44" y="4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302" name="Freeform 509"/>
            <p:cNvSpPr>
              <a:spLocks/>
            </p:cNvSpPr>
            <p:nvPr/>
          </p:nvSpPr>
          <p:spPr bwMode="auto">
            <a:xfrm>
              <a:off x="1908" y="3458"/>
              <a:ext cx="26" cy="22"/>
            </a:xfrm>
            <a:custGeom>
              <a:avLst/>
              <a:gdLst>
                <a:gd name="T0" fmla="*/ 4 w 26"/>
                <a:gd name="T1" fmla="*/ 2 h 22"/>
                <a:gd name="T2" fmla="*/ 16 w 26"/>
                <a:gd name="T3" fmla="*/ 0 h 22"/>
                <a:gd name="T4" fmla="*/ 22 w 26"/>
                <a:gd name="T5" fmla="*/ 12 h 22"/>
                <a:gd name="T6" fmla="*/ 26 w 26"/>
                <a:gd name="T7" fmla="*/ 16 h 22"/>
                <a:gd name="T8" fmla="*/ 12 w 26"/>
                <a:gd name="T9" fmla="*/ 22 h 22"/>
                <a:gd name="T10" fmla="*/ 6 w 26"/>
                <a:gd name="T11" fmla="*/ 20 h 22"/>
                <a:gd name="T12" fmla="*/ 6 w 26"/>
                <a:gd name="T13" fmla="*/ 14 h 22"/>
                <a:gd name="T14" fmla="*/ 8 w 26"/>
                <a:gd name="T15" fmla="*/ 12 h 22"/>
                <a:gd name="T16" fmla="*/ 0 w 26"/>
                <a:gd name="T17" fmla="*/ 4 h 22"/>
                <a:gd name="T18" fmla="*/ 4 w 26"/>
                <a:gd name="T1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2">
                  <a:moveTo>
                    <a:pt x="4" y="2"/>
                  </a:moveTo>
                  <a:lnTo>
                    <a:pt x="16" y="0"/>
                  </a:lnTo>
                  <a:lnTo>
                    <a:pt x="22" y="12"/>
                  </a:lnTo>
                  <a:lnTo>
                    <a:pt x="26" y="16"/>
                  </a:lnTo>
                  <a:lnTo>
                    <a:pt x="12" y="22"/>
                  </a:lnTo>
                  <a:lnTo>
                    <a:pt x="6" y="20"/>
                  </a:lnTo>
                  <a:lnTo>
                    <a:pt x="6" y="14"/>
                  </a:lnTo>
                  <a:lnTo>
                    <a:pt x="8" y="12"/>
                  </a:lnTo>
                  <a:lnTo>
                    <a:pt x="0" y="4"/>
                  </a:lnTo>
                  <a:lnTo>
                    <a:pt x="4" y="2"/>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sp>
          <p:nvSpPr>
            <p:cNvPr id="303" name="Freeform 510"/>
            <p:cNvSpPr>
              <a:spLocks/>
            </p:cNvSpPr>
            <p:nvPr/>
          </p:nvSpPr>
          <p:spPr bwMode="auto">
            <a:xfrm>
              <a:off x="1994" y="3536"/>
              <a:ext cx="122" cy="134"/>
            </a:xfrm>
            <a:custGeom>
              <a:avLst/>
              <a:gdLst>
                <a:gd name="T0" fmla="*/ 26 w 122"/>
                <a:gd name="T1" fmla="*/ 134 h 134"/>
                <a:gd name="T2" fmla="*/ 14 w 122"/>
                <a:gd name="T3" fmla="*/ 124 h 134"/>
                <a:gd name="T4" fmla="*/ 6 w 122"/>
                <a:gd name="T5" fmla="*/ 122 h 134"/>
                <a:gd name="T6" fmla="*/ 2 w 122"/>
                <a:gd name="T7" fmla="*/ 110 h 134"/>
                <a:gd name="T8" fmla="*/ 12 w 122"/>
                <a:gd name="T9" fmla="*/ 86 h 134"/>
                <a:gd name="T10" fmla="*/ 4 w 122"/>
                <a:gd name="T11" fmla="*/ 76 h 134"/>
                <a:gd name="T12" fmla="*/ 4 w 122"/>
                <a:gd name="T13" fmla="*/ 62 h 134"/>
                <a:gd name="T14" fmla="*/ 0 w 122"/>
                <a:gd name="T15" fmla="*/ 46 h 134"/>
                <a:gd name="T16" fmla="*/ 6 w 122"/>
                <a:gd name="T17" fmla="*/ 42 h 134"/>
                <a:gd name="T18" fmla="*/ 18 w 122"/>
                <a:gd name="T19" fmla="*/ 34 h 134"/>
                <a:gd name="T20" fmla="*/ 24 w 122"/>
                <a:gd name="T21" fmla="*/ 28 h 134"/>
                <a:gd name="T22" fmla="*/ 24 w 122"/>
                <a:gd name="T23" fmla="*/ 22 h 134"/>
                <a:gd name="T24" fmla="*/ 20 w 122"/>
                <a:gd name="T25" fmla="*/ 10 h 134"/>
                <a:gd name="T26" fmla="*/ 26 w 122"/>
                <a:gd name="T27" fmla="*/ 0 h 134"/>
                <a:gd name="T28" fmla="*/ 36 w 122"/>
                <a:gd name="T29" fmla="*/ 10 h 134"/>
                <a:gd name="T30" fmla="*/ 54 w 122"/>
                <a:gd name="T31" fmla="*/ 18 h 134"/>
                <a:gd name="T32" fmla="*/ 86 w 122"/>
                <a:gd name="T33" fmla="*/ 36 h 134"/>
                <a:gd name="T34" fmla="*/ 96 w 122"/>
                <a:gd name="T35" fmla="*/ 48 h 134"/>
                <a:gd name="T36" fmla="*/ 96 w 122"/>
                <a:gd name="T37" fmla="*/ 64 h 134"/>
                <a:gd name="T38" fmla="*/ 104 w 122"/>
                <a:gd name="T39" fmla="*/ 64 h 134"/>
                <a:gd name="T40" fmla="*/ 108 w 122"/>
                <a:gd name="T41" fmla="*/ 70 h 134"/>
                <a:gd name="T42" fmla="*/ 122 w 122"/>
                <a:gd name="T43" fmla="*/ 84 h 134"/>
                <a:gd name="T44" fmla="*/ 120 w 122"/>
                <a:gd name="T45" fmla="*/ 94 h 134"/>
                <a:gd name="T46" fmla="*/ 108 w 122"/>
                <a:gd name="T47" fmla="*/ 96 h 134"/>
                <a:gd name="T48" fmla="*/ 96 w 122"/>
                <a:gd name="T49" fmla="*/ 102 h 134"/>
                <a:gd name="T50" fmla="*/ 84 w 122"/>
                <a:gd name="T51" fmla="*/ 106 h 134"/>
                <a:gd name="T52" fmla="*/ 66 w 122"/>
                <a:gd name="T53" fmla="*/ 106 h 134"/>
                <a:gd name="T54" fmla="*/ 42 w 122"/>
                <a:gd name="T55" fmla="*/ 116 h 134"/>
                <a:gd name="T56" fmla="*/ 40 w 122"/>
                <a:gd name="T57" fmla="*/ 124 h 134"/>
                <a:gd name="T58" fmla="*/ 26 w 122"/>
                <a:gd name="T5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34">
                  <a:moveTo>
                    <a:pt x="26" y="134"/>
                  </a:moveTo>
                  <a:lnTo>
                    <a:pt x="14" y="124"/>
                  </a:lnTo>
                  <a:lnTo>
                    <a:pt x="6" y="122"/>
                  </a:lnTo>
                  <a:lnTo>
                    <a:pt x="2" y="110"/>
                  </a:lnTo>
                  <a:lnTo>
                    <a:pt x="12" y="86"/>
                  </a:lnTo>
                  <a:lnTo>
                    <a:pt x="4" y="76"/>
                  </a:lnTo>
                  <a:lnTo>
                    <a:pt x="4" y="62"/>
                  </a:lnTo>
                  <a:lnTo>
                    <a:pt x="0" y="46"/>
                  </a:lnTo>
                  <a:lnTo>
                    <a:pt x="6" y="42"/>
                  </a:lnTo>
                  <a:lnTo>
                    <a:pt x="18" y="34"/>
                  </a:lnTo>
                  <a:lnTo>
                    <a:pt x="24" y="28"/>
                  </a:lnTo>
                  <a:lnTo>
                    <a:pt x="24" y="22"/>
                  </a:lnTo>
                  <a:lnTo>
                    <a:pt x="20" y="10"/>
                  </a:lnTo>
                  <a:lnTo>
                    <a:pt x="26" y="0"/>
                  </a:lnTo>
                  <a:lnTo>
                    <a:pt x="36" y="10"/>
                  </a:lnTo>
                  <a:lnTo>
                    <a:pt x="54" y="18"/>
                  </a:lnTo>
                  <a:lnTo>
                    <a:pt x="86" y="36"/>
                  </a:lnTo>
                  <a:lnTo>
                    <a:pt x="96" y="48"/>
                  </a:lnTo>
                  <a:lnTo>
                    <a:pt x="96" y="64"/>
                  </a:lnTo>
                  <a:lnTo>
                    <a:pt x="104" y="64"/>
                  </a:lnTo>
                  <a:lnTo>
                    <a:pt x="108" y="70"/>
                  </a:lnTo>
                  <a:lnTo>
                    <a:pt x="122" y="84"/>
                  </a:lnTo>
                  <a:lnTo>
                    <a:pt x="120" y="94"/>
                  </a:lnTo>
                  <a:lnTo>
                    <a:pt x="108" y="96"/>
                  </a:lnTo>
                  <a:lnTo>
                    <a:pt x="96" y="102"/>
                  </a:lnTo>
                  <a:lnTo>
                    <a:pt x="84" y="106"/>
                  </a:lnTo>
                  <a:lnTo>
                    <a:pt x="66" y="106"/>
                  </a:lnTo>
                  <a:lnTo>
                    <a:pt x="42" y="116"/>
                  </a:lnTo>
                  <a:lnTo>
                    <a:pt x="40" y="124"/>
                  </a:lnTo>
                  <a:lnTo>
                    <a:pt x="26" y="134"/>
                  </a:lnTo>
                  <a:close/>
                </a:path>
              </a:pathLst>
            </a:custGeom>
            <a:grpFill/>
            <a:ln w="3175" cmpd="sng">
              <a:solidFill>
                <a:schemeClr val="bg2">
                  <a:lumMod val="75000"/>
                </a:schemeClr>
              </a:solidFill>
              <a:round/>
              <a:headEnd/>
              <a:tailEnd/>
            </a:ln>
          </p:spPr>
          <p:txBody>
            <a:bodyPr/>
            <a:lstStyle/>
            <a:p>
              <a:endParaRPr lang="en-US">
                <a:solidFill>
                  <a:prstClr val="black"/>
                </a:solidFill>
              </a:endParaRPr>
            </a:p>
          </p:txBody>
        </p:sp>
      </p:grpSp>
      <p:sp>
        <p:nvSpPr>
          <p:cNvPr id="304" name="Rectangle 146"/>
          <p:cNvSpPr>
            <a:spLocks noChangeArrowheads="1"/>
          </p:cNvSpPr>
          <p:nvPr/>
        </p:nvSpPr>
        <p:spPr bwMode="auto">
          <a:xfrm>
            <a:off x="8115300" y="1938338"/>
            <a:ext cx="812800" cy="136525"/>
          </a:xfrm>
          <a:prstGeom prst="rect">
            <a:avLst/>
          </a:prstGeom>
          <a:noFill/>
          <a:ln>
            <a:noFill/>
          </a:ln>
          <a:extLst/>
        </p:spPr>
        <p:txBody>
          <a:bodyPr wrap="none" lIns="0" tIns="0" rIns="0" bIns="0">
            <a:spAutoFit/>
          </a:bodyPr>
          <a:lstStyle/>
          <a:p>
            <a:r>
              <a:rPr lang="en-US" altLang="en-US" sz="900" dirty="0">
                <a:solidFill>
                  <a:srgbClr val="000000"/>
                </a:solidFill>
              </a:rPr>
              <a:t>New Hampshire</a:t>
            </a:r>
            <a:endParaRPr lang="en-US" altLang="en-US" dirty="0">
              <a:solidFill>
                <a:prstClr val="black"/>
              </a:solidFill>
            </a:endParaRPr>
          </a:p>
        </p:txBody>
      </p:sp>
      <p:sp>
        <p:nvSpPr>
          <p:cNvPr id="305" name="Rectangle 149"/>
          <p:cNvSpPr>
            <a:spLocks noChangeArrowheads="1"/>
          </p:cNvSpPr>
          <p:nvPr/>
        </p:nvSpPr>
        <p:spPr bwMode="auto">
          <a:xfrm>
            <a:off x="8286750" y="2109788"/>
            <a:ext cx="762000" cy="136525"/>
          </a:xfrm>
          <a:prstGeom prst="rect">
            <a:avLst/>
          </a:prstGeom>
          <a:noFill/>
          <a:ln>
            <a:noFill/>
          </a:ln>
          <a:extLst/>
        </p:spPr>
        <p:txBody>
          <a:bodyPr wrap="none" lIns="0" tIns="0" rIns="0" bIns="0">
            <a:spAutoFit/>
          </a:bodyPr>
          <a:lstStyle/>
          <a:p>
            <a:r>
              <a:rPr lang="en-US" altLang="en-US" sz="900" dirty="0">
                <a:solidFill>
                  <a:srgbClr val="000000"/>
                </a:solidFill>
              </a:rPr>
              <a:t>Massachusetts</a:t>
            </a:r>
            <a:endParaRPr lang="en-US" altLang="en-US" dirty="0">
              <a:solidFill>
                <a:prstClr val="black"/>
              </a:solidFill>
            </a:endParaRPr>
          </a:p>
        </p:txBody>
      </p:sp>
      <p:sp>
        <p:nvSpPr>
          <p:cNvPr id="316" name="Rectangle 93"/>
          <p:cNvSpPr>
            <a:spLocks noChangeArrowheads="1"/>
          </p:cNvSpPr>
          <p:nvPr/>
        </p:nvSpPr>
        <p:spPr bwMode="auto">
          <a:xfrm>
            <a:off x="2035175" y="5908675"/>
            <a:ext cx="65" cy="123111"/>
          </a:xfrm>
          <a:prstGeom prst="rect">
            <a:avLst/>
          </a:prstGeom>
          <a:solidFill>
            <a:schemeClr val="bg2">
              <a:lumMod val="90000"/>
            </a:schemeClr>
          </a:solidFill>
          <a:ln>
            <a:noFill/>
          </a:ln>
          <a:extLst/>
        </p:spPr>
        <p:txBody>
          <a:bodyPr wrap="none" lIns="0" tIns="0" rIns="0" bIns="0">
            <a:spAutoFit/>
          </a:bodyPr>
          <a:lstStyle/>
          <a:p>
            <a:endParaRPr lang="en-US" altLang="en-US" sz="800" dirty="0">
              <a:solidFill>
                <a:prstClr val="black"/>
              </a:solidFill>
            </a:endParaRPr>
          </a:p>
        </p:txBody>
      </p:sp>
      <p:sp>
        <p:nvSpPr>
          <p:cNvPr id="317" name="Rectangle 96"/>
          <p:cNvSpPr>
            <a:spLocks noChangeArrowheads="1"/>
          </p:cNvSpPr>
          <p:nvPr/>
        </p:nvSpPr>
        <p:spPr bwMode="auto">
          <a:xfrm>
            <a:off x="952500" y="5221288"/>
            <a:ext cx="342900" cy="136525"/>
          </a:xfrm>
          <a:prstGeom prst="rect">
            <a:avLst/>
          </a:prstGeom>
          <a:solidFill>
            <a:srgbClr val="FFFF00"/>
          </a:solidFill>
          <a:ln>
            <a:noFill/>
          </a:ln>
          <a:extLst/>
        </p:spPr>
        <p:txBody>
          <a:bodyPr wrap="none" lIns="0" tIns="0" rIns="0" bIns="0">
            <a:spAutoFit/>
          </a:bodyPr>
          <a:lstStyle/>
          <a:p>
            <a:r>
              <a:rPr lang="en-US" altLang="en-US" sz="900">
                <a:solidFill>
                  <a:srgbClr val="000000"/>
                </a:solidFill>
              </a:rPr>
              <a:t>Alaska</a:t>
            </a:r>
            <a:endParaRPr lang="en-US" altLang="en-US">
              <a:solidFill>
                <a:prstClr val="black"/>
              </a:solidFill>
            </a:endParaRPr>
          </a:p>
        </p:txBody>
      </p:sp>
      <p:sp>
        <p:nvSpPr>
          <p:cNvPr id="318" name="Rectangle 97"/>
          <p:cNvSpPr>
            <a:spLocks noChangeArrowheads="1"/>
          </p:cNvSpPr>
          <p:nvPr/>
        </p:nvSpPr>
        <p:spPr bwMode="auto">
          <a:xfrm>
            <a:off x="3790950" y="4630738"/>
            <a:ext cx="3111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Texas</a:t>
            </a:r>
            <a:endParaRPr lang="en-US" altLang="en-US">
              <a:solidFill>
                <a:prstClr val="black"/>
              </a:solidFill>
            </a:endParaRPr>
          </a:p>
        </p:txBody>
      </p:sp>
      <p:sp>
        <p:nvSpPr>
          <p:cNvPr id="319" name="Rectangle 98"/>
          <p:cNvSpPr>
            <a:spLocks noChangeArrowheads="1"/>
          </p:cNvSpPr>
          <p:nvPr/>
        </p:nvSpPr>
        <p:spPr bwMode="auto">
          <a:xfrm>
            <a:off x="1924050" y="2927350"/>
            <a:ext cx="2413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Utah</a:t>
            </a:r>
            <a:endParaRPr lang="en-US" altLang="en-US">
              <a:solidFill>
                <a:prstClr val="black"/>
              </a:solidFill>
            </a:endParaRPr>
          </a:p>
        </p:txBody>
      </p:sp>
      <p:sp>
        <p:nvSpPr>
          <p:cNvPr id="320" name="Rectangle 99"/>
          <p:cNvSpPr>
            <a:spLocks noChangeArrowheads="1"/>
          </p:cNvSpPr>
          <p:nvPr/>
        </p:nvSpPr>
        <p:spPr bwMode="auto">
          <a:xfrm>
            <a:off x="2463800" y="1573213"/>
            <a:ext cx="4445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Montana</a:t>
            </a:r>
            <a:endParaRPr lang="en-US" altLang="en-US">
              <a:solidFill>
                <a:prstClr val="black"/>
              </a:solidFill>
            </a:endParaRPr>
          </a:p>
        </p:txBody>
      </p:sp>
      <p:sp>
        <p:nvSpPr>
          <p:cNvPr id="321" name="Rectangle 100"/>
          <p:cNvSpPr>
            <a:spLocks noChangeArrowheads="1"/>
          </p:cNvSpPr>
          <p:nvPr/>
        </p:nvSpPr>
        <p:spPr bwMode="auto">
          <a:xfrm>
            <a:off x="476250" y="3136900"/>
            <a:ext cx="4826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California</a:t>
            </a:r>
            <a:endParaRPr lang="en-US" altLang="en-US" dirty="0">
              <a:solidFill>
                <a:prstClr val="black"/>
              </a:solidFill>
            </a:endParaRPr>
          </a:p>
        </p:txBody>
      </p:sp>
      <p:sp>
        <p:nvSpPr>
          <p:cNvPr id="322" name="Rectangle 101"/>
          <p:cNvSpPr>
            <a:spLocks noChangeArrowheads="1"/>
          </p:cNvSpPr>
          <p:nvPr/>
        </p:nvSpPr>
        <p:spPr bwMode="auto">
          <a:xfrm>
            <a:off x="1685925" y="3819525"/>
            <a:ext cx="3873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Arizona</a:t>
            </a:r>
            <a:endParaRPr lang="en-US" altLang="en-US">
              <a:solidFill>
                <a:prstClr val="black"/>
              </a:solidFill>
            </a:endParaRPr>
          </a:p>
        </p:txBody>
      </p:sp>
      <p:sp>
        <p:nvSpPr>
          <p:cNvPr id="323" name="Rectangle 102"/>
          <p:cNvSpPr>
            <a:spLocks noChangeArrowheads="1"/>
          </p:cNvSpPr>
          <p:nvPr/>
        </p:nvSpPr>
        <p:spPr bwMode="auto">
          <a:xfrm>
            <a:off x="1716088" y="2109788"/>
            <a:ext cx="2857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Idaho</a:t>
            </a:r>
            <a:endParaRPr lang="en-US" altLang="en-US">
              <a:solidFill>
                <a:prstClr val="black"/>
              </a:solidFill>
            </a:endParaRPr>
          </a:p>
        </p:txBody>
      </p:sp>
      <p:sp>
        <p:nvSpPr>
          <p:cNvPr id="324" name="Rectangle 103"/>
          <p:cNvSpPr>
            <a:spLocks noChangeArrowheads="1"/>
          </p:cNvSpPr>
          <p:nvPr/>
        </p:nvSpPr>
        <p:spPr bwMode="auto">
          <a:xfrm>
            <a:off x="1106488" y="2743200"/>
            <a:ext cx="3937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Nevada</a:t>
            </a:r>
            <a:endParaRPr lang="en-US" altLang="en-US">
              <a:solidFill>
                <a:prstClr val="black"/>
              </a:solidFill>
            </a:endParaRPr>
          </a:p>
        </p:txBody>
      </p:sp>
      <p:sp>
        <p:nvSpPr>
          <p:cNvPr id="325" name="Rectangle 104"/>
          <p:cNvSpPr>
            <a:spLocks noChangeArrowheads="1"/>
          </p:cNvSpPr>
          <p:nvPr/>
        </p:nvSpPr>
        <p:spPr bwMode="auto">
          <a:xfrm>
            <a:off x="784225" y="1825625"/>
            <a:ext cx="3810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Oregon</a:t>
            </a:r>
            <a:endParaRPr lang="en-US" altLang="en-US" dirty="0">
              <a:solidFill>
                <a:prstClr val="black"/>
              </a:solidFill>
            </a:endParaRPr>
          </a:p>
        </p:txBody>
      </p:sp>
      <p:sp>
        <p:nvSpPr>
          <p:cNvPr id="326" name="Rectangle 105"/>
          <p:cNvSpPr>
            <a:spLocks noChangeArrowheads="1"/>
          </p:cNvSpPr>
          <p:nvPr/>
        </p:nvSpPr>
        <p:spPr bwMode="auto">
          <a:xfrm>
            <a:off x="4706938" y="2609850"/>
            <a:ext cx="2413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Iowa</a:t>
            </a:r>
            <a:endParaRPr lang="en-US" altLang="en-US" dirty="0">
              <a:solidFill>
                <a:prstClr val="black"/>
              </a:solidFill>
            </a:endParaRPr>
          </a:p>
        </p:txBody>
      </p:sp>
      <p:sp>
        <p:nvSpPr>
          <p:cNvPr id="327" name="Rectangle 106"/>
          <p:cNvSpPr>
            <a:spLocks noChangeArrowheads="1"/>
          </p:cNvSpPr>
          <p:nvPr/>
        </p:nvSpPr>
        <p:spPr bwMode="auto">
          <a:xfrm>
            <a:off x="2732088" y="3071813"/>
            <a:ext cx="4635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Colorado</a:t>
            </a:r>
            <a:endParaRPr lang="en-US" altLang="en-US">
              <a:solidFill>
                <a:prstClr val="black"/>
              </a:solidFill>
            </a:endParaRPr>
          </a:p>
        </p:txBody>
      </p:sp>
      <p:sp>
        <p:nvSpPr>
          <p:cNvPr id="328" name="Rectangle 107"/>
          <p:cNvSpPr>
            <a:spLocks noChangeArrowheads="1"/>
          </p:cNvSpPr>
          <p:nvPr/>
        </p:nvSpPr>
        <p:spPr bwMode="auto">
          <a:xfrm>
            <a:off x="3871913" y="3243263"/>
            <a:ext cx="3810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Kansas</a:t>
            </a:r>
            <a:endParaRPr lang="en-US" altLang="en-US" dirty="0">
              <a:solidFill>
                <a:prstClr val="black"/>
              </a:solidFill>
            </a:endParaRPr>
          </a:p>
        </p:txBody>
      </p:sp>
      <p:sp>
        <p:nvSpPr>
          <p:cNvPr id="329" name="Rectangle 108"/>
          <p:cNvSpPr>
            <a:spLocks noChangeArrowheads="1"/>
          </p:cNvSpPr>
          <p:nvPr/>
        </p:nvSpPr>
        <p:spPr bwMode="auto">
          <a:xfrm>
            <a:off x="2571750" y="2297113"/>
            <a:ext cx="4762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Wyoming</a:t>
            </a:r>
            <a:endParaRPr lang="en-US" altLang="en-US" dirty="0">
              <a:solidFill>
                <a:prstClr val="black"/>
              </a:solidFill>
            </a:endParaRPr>
          </a:p>
        </p:txBody>
      </p:sp>
      <p:sp>
        <p:nvSpPr>
          <p:cNvPr id="330" name="Rectangle 109"/>
          <p:cNvSpPr>
            <a:spLocks noChangeArrowheads="1"/>
          </p:cNvSpPr>
          <p:nvPr/>
        </p:nvSpPr>
        <p:spPr bwMode="auto">
          <a:xfrm>
            <a:off x="2487613" y="3916363"/>
            <a:ext cx="6223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New Mexico</a:t>
            </a:r>
            <a:endParaRPr lang="en-US" altLang="en-US" dirty="0">
              <a:solidFill>
                <a:prstClr val="black"/>
              </a:solidFill>
            </a:endParaRPr>
          </a:p>
        </p:txBody>
      </p:sp>
      <p:sp>
        <p:nvSpPr>
          <p:cNvPr id="331" name="Rectangle 110"/>
          <p:cNvSpPr>
            <a:spLocks noChangeArrowheads="1"/>
          </p:cNvSpPr>
          <p:nvPr/>
        </p:nvSpPr>
        <p:spPr bwMode="auto">
          <a:xfrm>
            <a:off x="4813300" y="3273425"/>
            <a:ext cx="4254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Missouri</a:t>
            </a:r>
            <a:endParaRPr lang="en-US" altLang="en-US" dirty="0">
              <a:solidFill>
                <a:prstClr val="black"/>
              </a:solidFill>
            </a:endParaRPr>
          </a:p>
        </p:txBody>
      </p:sp>
      <p:sp>
        <p:nvSpPr>
          <p:cNvPr id="332" name="Rectangle 111"/>
          <p:cNvSpPr>
            <a:spLocks noChangeArrowheads="1"/>
          </p:cNvSpPr>
          <p:nvPr/>
        </p:nvSpPr>
        <p:spPr bwMode="auto">
          <a:xfrm>
            <a:off x="4398963" y="1609725"/>
            <a:ext cx="5270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Minnesota</a:t>
            </a:r>
            <a:endParaRPr lang="en-US" altLang="en-US">
              <a:solidFill>
                <a:prstClr val="black"/>
              </a:solidFill>
            </a:endParaRPr>
          </a:p>
        </p:txBody>
      </p:sp>
      <p:sp>
        <p:nvSpPr>
          <p:cNvPr id="333" name="Rectangle 112"/>
          <p:cNvSpPr>
            <a:spLocks noChangeArrowheads="1"/>
          </p:cNvSpPr>
          <p:nvPr/>
        </p:nvSpPr>
        <p:spPr bwMode="auto">
          <a:xfrm>
            <a:off x="3711575" y="2724150"/>
            <a:ext cx="4889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Nebraska</a:t>
            </a:r>
            <a:endParaRPr lang="en-US" altLang="en-US">
              <a:solidFill>
                <a:prstClr val="black"/>
              </a:solidFill>
            </a:endParaRPr>
          </a:p>
        </p:txBody>
      </p:sp>
      <p:sp>
        <p:nvSpPr>
          <p:cNvPr id="334" name="Rectangle 113"/>
          <p:cNvSpPr>
            <a:spLocks noChangeArrowheads="1"/>
          </p:cNvSpPr>
          <p:nvPr/>
        </p:nvSpPr>
        <p:spPr bwMode="auto">
          <a:xfrm>
            <a:off x="4005263" y="3813175"/>
            <a:ext cx="5207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Oklahoma</a:t>
            </a:r>
            <a:endParaRPr lang="en-US" altLang="en-US" dirty="0">
              <a:solidFill>
                <a:prstClr val="black"/>
              </a:solidFill>
            </a:endParaRPr>
          </a:p>
        </p:txBody>
      </p:sp>
      <p:sp>
        <p:nvSpPr>
          <p:cNvPr id="335" name="Rectangle 114"/>
          <p:cNvSpPr>
            <a:spLocks noChangeArrowheads="1"/>
          </p:cNvSpPr>
          <p:nvPr/>
        </p:nvSpPr>
        <p:spPr bwMode="auto">
          <a:xfrm>
            <a:off x="3492500" y="2146300"/>
            <a:ext cx="6921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South Dakota</a:t>
            </a:r>
            <a:endParaRPr lang="en-US" altLang="en-US">
              <a:solidFill>
                <a:prstClr val="black"/>
              </a:solidFill>
            </a:endParaRPr>
          </a:p>
        </p:txBody>
      </p:sp>
      <p:sp>
        <p:nvSpPr>
          <p:cNvPr id="336" name="Rectangle 115"/>
          <p:cNvSpPr>
            <a:spLocks noChangeArrowheads="1"/>
          </p:cNvSpPr>
          <p:nvPr/>
        </p:nvSpPr>
        <p:spPr bwMode="auto">
          <a:xfrm>
            <a:off x="871538" y="1222375"/>
            <a:ext cx="6032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Washington</a:t>
            </a:r>
            <a:endParaRPr lang="en-US" altLang="en-US" dirty="0">
              <a:solidFill>
                <a:prstClr val="black"/>
              </a:solidFill>
            </a:endParaRPr>
          </a:p>
        </p:txBody>
      </p:sp>
      <p:sp>
        <p:nvSpPr>
          <p:cNvPr id="337" name="Rectangle 116"/>
          <p:cNvSpPr>
            <a:spLocks noChangeArrowheads="1"/>
          </p:cNvSpPr>
          <p:nvPr/>
        </p:nvSpPr>
        <p:spPr bwMode="auto">
          <a:xfrm>
            <a:off x="4776788" y="3916363"/>
            <a:ext cx="4762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Arkansas</a:t>
            </a:r>
            <a:endParaRPr lang="en-US" altLang="en-US" dirty="0">
              <a:solidFill>
                <a:prstClr val="black"/>
              </a:solidFill>
            </a:endParaRPr>
          </a:p>
        </p:txBody>
      </p:sp>
      <p:sp>
        <p:nvSpPr>
          <p:cNvPr id="338" name="Rectangle 117"/>
          <p:cNvSpPr>
            <a:spLocks noChangeArrowheads="1"/>
          </p:cNvSpPr>
          <p:nvPr/>
        </p:nvSpPr>
        <p:spPr bwMode="auto">
          <a:xfrm>
            <a:off x="3527425" y="1609725"/>
            <a:ext cx="6731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North Dakota</a:t>
            </a:r>
            <a:endParaRPr lang="en-US" altLang="en-US" dirty="0">
              <a:solidFill>
                <a:prstClr val="black"/>
              </a:solidFill>
            </a:endParaRPr>
          </a:p>
        </p:txBody>
      </p:sp>
      <p:sp>
        <p:nvSpPr>
          <p:cNvPr id="339" name="Rectangle 118"/>
          <p:cNvSpPr>
            <a:spLocks noChangeArrowheads="1"/>
          </p:cNvSpPr>
          <p:nvPr/>
        </p:nvSpPr>
        <p:spPr bwMode="auto">
          <a:xfrm>
            <a:off x="4914900" y="4695825"/>
            <a:ext cx="4889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Louisiana</a:t>
            </a:r>
            <a:endParaRPr lang="en-US" altLang="en-US">
              <a:solidFill>
                <a:prstClr val="black"/>
              </a:solidFill>
            </a:endParaRPr>
          </a:p>
        </p:txBody>
      </p:sp>
      <p:sp>
        <p:nvSpPr>
          <p:cNvPr id="340" name="Rectangle 119"/>
          <p:cNvSpPr>
            <a:spLocks noChangeArrowheads="1"/>
          </p:cNvSpPr>
          <p:nvPr/>
        </p:nvSpPr>
        <p:spPr bwMode="auto">
          <a:xfrm>
            <a:off x="2538413" y="5610225"/>
            <a:ext cx="3429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Hawaii</a:t>
            </a:r>
            <a:endParaRPr lang="en-US" altLang="en-US">
              <a:solidFill>
                <a:prstClr val="black"/>
              </a:solidFill>
            </a:endParaRPr>
          </a:p>
        </p:txBody>
      </p:sp>
      <p:sp>
        <p:nvSpPr>
          <p:cNvPr id="342" name="Rectangle 121"/>
          <p:cNvSpPr>
            <a:spLocks noChangeArrowheads="1"/>
          </p:cNvSpPr>
          <p:nvPr/>
        </p:nvSpPr>
        <p:spPr bwMode="auto">
          <a:xfrm>
            <a:off x="6323013" y="2784475"/>
            <a:ext cx="2413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Ohio</a:t>
            </a:r>
            <a:endParaRPr lang="en-US" altLang="en-US" dirty="0">
              <a:solidFill>
                <a:prstClr val="black"/>
              </a:solidFill>
            </a:endParaRPr>
          </a:p>
        </p:txBody>
      </p:sp>
      <p:sp>
        <p:nvSpPr>
          <p:cNvPr id="343" name="Rectangle 122"/>
          <p:cNvSpPr>
            <a:spLocks noChangeArrowheads="1"/>
          </p:cNvSpPr>
          <p:nvPr/>
        </p:nvSpPr>
        <p:spPr bwMode="auto">
          <a:xfrm>
            <a:off x="6892925" y="5143500"/>
            <a:ext cx="3492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Florida</a:t>
            </a:r>
            <a:endParaRPr lang="en-US" altLang="en-US">
              <a:solidFill>
                <a:prstClr val="black"/>
              </a:solidFill>
            </a:endParaRPr>
          </a:p>
        </p:txBody>
      </p:sp>
      <p:sp>
        <p:nvSpPr>
          <p:cNvPr id="341" name="Rectangle 120"/>
          <p:cNvSpPr>
            <a:spLocks noChangeArrowheads="1"/>
          </p:cNvSpPr>
          <p:nvPr/>
        </p:nvSpPr>
        <p:spPr bwMode="auto">
          <a:xfrm>
            <a:off x="5280025" y="2908300"/>
            <a:ext cx="3175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Illinois</a:t>
            </a:r>
            <a:endParaRPr lang="en-US" altLang="en-US" dirty="0">
              <a:solidFill>
                <a:prstClr val="black"/>
              </a:solidFill>
            </a:endParaRPr>
          </a:p>
        </p:txBody>
      </p:sp>
      <p:sp>
        <p:nvSpPr>
          <p:cNvPr id="344" name="Rectangle 123"/>
          <p:cNvSpPr>
            <a:spLocks noChangeArrowheads="1"/>
          </p:cNvSpPr>
          <p:nvPr/>
        </p:nvSpPr>
        <p:spPr bwMode="auto">
          <a:xfrm>
            <a:off x="6389688" y="4181475"/>
            <a:ext cx="4064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Georgia</a:t>
            </a:r>
            <a:endParaRPr lang="en-US" altLang="en-US">
              <a:solidFill>
                <a:prstClr val="black"/>
              </a:solidFill>
            </a:endParaRPr>
          </a:p>
        </p:txBody>
      </p:sp>
      <p:sp>
        <p:nvSpPr>
          <p:cNvPr id="345" name="Rectangle 124"/>
          <p:cNvSpPr>
            <a:spLocks noChangeArrowheads="1"/>
          </p:cNvSpPr>
          <p:nvPr/>
        </p:nvSpPr>
        <p:spPr bwMode="auto">
          <a:xfrm>
            <a:off x="5765800" y="4186238"/>
            <a:ext cx="4508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Alabama</a:t>
            </a:r>
            <a:endParaRPr lang="en-US" altLang="en-US" dirty="0">
              <a:solidFill>
                <a:prstClr val="black"/>
              </a:solidFill>
            </a:endParaRPr>
          </a:p>
        </p:txBody>
      </p:sp>
      <p:sp>
        <p:nvSpPr>
          <p:cNvPr id="346" name="Rectangle 125"/>
          <p:cNvSpPr>
            <a:spLocks noChangeArrowheads="1"/>
          </p:cNvSpPr>
          <p:nvPr/>
        </p:nvSpPr>
        <p:spPr bwMode="auto">
          <a:xfrm>
            <a:off x="5024438" y="2063750"/>
            <a:ext cx="5207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Wisconsin</a:t>
            </a:r>
            <a:endParaRPr lang="en-US" altLang="en-US">
              <a:solidFill>
                <a:prstClr val="black"/>
              </a:solidFill>
            </a:endParaRPr>
          </a:p>
        </p:txBody>
      </p:sp>
      <p:sp>
        <p:nvSpPr>
          <p:cNvPr id="347" name="Rectangle 126"/>
          <p:cNvSpPr>
            <a:spLocks noChangeArrowheads="1"/>
          </p:cNvSpPr>
          <p:nvPr/>
        </p:nvSpPr>
        <p:spPr bwMode="auto">
          <a:xfrm>
            <a:off x="6972300" y="3189288"/>
            <a:ext cx="3810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Virginia</a:t>
            </a:r>
            <a:endParaRPr lang="en-US" altLang="en-US" dirty="0">
              <a:solidFill>
                <a:prstClr val="black"/>
              </a:solidFill>
            </a:endParaRPr>
          </a:p>
        </p:txBody>
      </p:sp>
      <p:sp>
        <p:nvSpPr>
          <p:cNvPr id="348" name="Rectangle 127"/>
          <p:cNvSpPr>
            <a:spLocks noChangeArrowheads="1"/>
          </p:cNvSpPr>
          <p:nvPr/>
        </p:nvSpPr>
        <p:spPr bwMode="auto">
          <a:xfrm>
            <a:off x="5745163" y="2860675"/>
            <a:ext cx="3746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Indiana</a:t>
            </a:r>
            <a:endParaRPr lang="en-US" altLang="en-US">
              <a:solidFill>
                <a:prstClr val="black"/>
              </a:solidFill>
            </a:endParaRPr>
          </a:p>
        </p:txBody>
      </p:sp>
      <p:sp>
        <p:nvSpPr>
          <p:cNvPr id="349" name="Rectangle 128"/>
          <p:cNvSpPr>
            <a:spLocks noChangeArrowheads="1"/>
          </p:cNvSpPr>
          <p:nvPr/>
        </p:nvSpPr>
        <p:spPr bwMode="auto">
          <a:xfrm>
            <a:off x="5900738" y="2290763"/>
            <a:ext cx="416781" cy="138499"/>
          </a:xfrm>
          <a:prstGeom prst="rect">
            <a:avLst/>
          </a:prstGeom>
          <a:solidFill>
            <a:srgbClr val="194F90"/>
          </a:solidFill>
          <a:ln>
            <a:noFill/>
          </a:ln>
          <a:extLst/>
        </p:spPr>
        <p:txBody>
          <a:bodyPr wrap="none" lIns="0" tIns="0" rIns="0" bIns="0">
            <a:spAutoFit/>
          </a:bodyPr>
          <a:lstStyle/>
          <a:p>
            <a:r>
              <a:rPr lang="en-US" altLang="en-US" sz="900" dirty="0">
                <a:solidFill>
                  <a:schemeClr val="bg1"/>
                </a:solidFill>
              </a:rPr>
              <a:t>Michigan</a:t>
            </a:r>
            <a:endParaRPr lang="en-US" altLang="en-US" dirty="0">
              <a:solidFill>
                <a:schemeClr val="bg1"/>
              </a:solidFill>
            </a:endParaRPr>
          </a:p>
        </p:txBody>
      </p:sp>
      <p:sp>
        <p:nvSpPr>
          <p:cNvPr id="350" name="Rectangle 129"/>
          <p:cNvSpPr>
            <a:spLocks noChangeArrowheads="1"/>
          </p:cNvSpPr>
          <p:nvPr/>
        </p:nvSpPr>
        <p:spPr bwMode="auto">
          <a:xfrm>
            <a:off x="5213350" y="4337050"/>
            <a:ext cx="5524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Mississippi</a:t>
            </a:r>
            <a:endParaRPr lang="en-US" altLang="en-US" dirty="0">
              <a:solidFill>
                <a:prstClr val="black"/>
              </a:solidFill>
            </a:endParaRPr>
          </a:p>
        </p:txBody>
      </p:sp>
      <p:sp>
        <p:nvSpPr>
          <p:cNvPr id="351" name="Rectangle 130"/>
          <p:cNvSpPr>
            <a:spLocks noChangeArrowheads="1"/>
          </p:cNvSpPr>
          <p:nvPr/>
        </p:nvSpPr>
        <p:spPr bwMode="auto">
          <a:xfrm>
            <a:off x="5934075" y="3351213"/>
            <a:ext cx="46990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Kentucky</a:t>
            </a:r>
            <a:endParaRPr lang="en-US" altLang="en-US" dirty="0">
              <a:solidFill>
                <a:prstClr val="black"/>
              </a:solidFill>
            </a:endParaRPr>
          </a:p>
        </p:txBody>
      </p:sp>
      <p:sp>
        <p:nvSpPr>
          <p:cNvPr id="352" name="Rectangle 131"/>
          <p:cNvSpPr>
            <a:spLocks noChangeArrowheads="1"/>
          </p:cNvSpPr>
          <p:nvPr/>
        </p:nvSpPr>
        <p:spPr bwMode="auto">
          <a:xfrm>
            <a:off x="5681663" y="3676650"/>
            <a:ext cx="5651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Tennessee</a:t>
            </a:r>
            <a:endParaRPr lang="en-US" altLang="en-US" dirty="0">
              <a:solidFill>
                <a:prstClr val="black"/>
              </a:solidFill>
            </a:endParaRPr>
          </a:p>
        </p:txBody>
      </p:sp>
      <p:sp>
        <p:nvSpPr>
          <p:cNvPr id="353" name="Rectangle 132"/>
          <p:cNvSpPr>
            <a:spLocks noChangeArrowheads="1"/>
          </p:cNvSpPr>
          <p:nvPr/>
        </p:nvSpPr>
        <p:spPr bwMode="auto">
          <a:xfrm>
            <a:off x="6824663" y="2568575"/>
            <a:ext cx="679450" cy="136525"/>
          </a:xfrm>
          <a:prstGeom prst="rect">
            <a:avLst/>
          </a:prstGeom>
          <a:solidFill>
            <a:schemeClr val="bg2">
              <a:lumMod val="90000"/>
            </a:schemeClr>
          </a:solidFill>
          <a:ln>
            <a:noFill/>
          </a:ln>
          <a:extLst/>
        </p:spPr>
        <p:txBody>
          <a:bodyPr wrap="none" lIns="0" tIns="0" rIns="0" bIns="0">
            <a:spAutoFit/>
          </a:bodyPr>
          <a:lstStyle/>
          <a:p>
            <a:r>
              <a:rPr lang="en-US" altLang="en-US" sz="900" dirty="0">
                <a:solidFill>
                  <a:srgbClr val="000000"/>
                </a:solidFill>
              </a:rPr>
              <a:t>Pennsylvania</a:t>
            </a:r>
            <a:endParaRPr lang="en-US" altLang="en-US" dirty="0">
              <a:solidFill>
                <a:prstClr val="black"/>
              </a:solidFill>
            </a:endParaRPr>
          </a:p>
        </p:txBody>
      </p:sp>
      <p:sp>
        <p:nvSpPr>
          <p:cNvPr id="354" name="Rectangle 133"/>
          <p:cNvSpPr>
            <a:spLocks noChangeArrowheads="1"/>
          </p:cNvSpPr>
          <p:nvPr/>
        </p:nvSpPr>
        <p:spPr bwMode="auto">
          <a:xfrm>
            <a:off x="6926263" y="3497263"/>
            <a:ext cx="425450" cy="206375"/>
          </a:xfrm>
          <a:prstGeom prst="rect">
            <a:avLst/>
          </a:prstGeom>
          <a:solidFill>
            <a:schemeClr val="bg2">
              <a:lumMod val="90000"/>
            </a:schemeClr>
          </a:solidFill>
          <a:ln>
            <a:noFill/>
          </a:ln>
          <a:extLst/>
        </p:spPr>
        <p:txBody>
          <a:bodyPr wrap="none" lIns="0" tIns="0" rIns="0" bIns="0">
            <a:spAutoFit/>
          </a:bodyPr>
          <a:lstStyle/>
          <a:p>
            <a:pPr algn="ctr">
              <a:lnSpc>
                <a:spcPct val="75000"/>
              </a:lnSpc>
            </a:pPr>
            <a:r>
              <a:rPr lang="en-US" altLang="en-US" sz="900" dirty="0">
                <a:solidFill>
                  <a:srgbClr val="000000"/>
                </a:solidFill>
              </a:rPr>
              <a:t>North</a:t>
            </a:r>
          </a:p>
          <a:p>
            <a:pPr algn="ctr">
              <a:lnSpc>
                <a:spcPct val="75000"/>
              </a:lnSpc>
            </a:pPr>
            <a:r>
              <a:rPr lang="en-US" altLang="en-US" sz="900" dirty="0">
                <a:solidFill>
                  <a:srgbClr val="000000"/>
                </a:solidFill>
              </a:rPr>
              <a:t>Carolina</a:t>
            </a:r>
            <a:endParaRPr lang="en-US" altLang="en-US" dirty="0">
              <a:solidFill>
                <a:prstClr val="black"/>
              </a:solidFill>
            </a:endParaRPr>
          </a:p>
        </p:txBody>
      </p:sp>
      <p:sp>
        <p:nvSpPr>
          <p:cNvPr id="355" name="Rectangle 135"/>
          <p:cNvSpPr>
            <a:spLocks noChangeArrowheads="1"/>
          </p:cNvSpPr>
          <p:nvPr/>
        </p:nvSpPr>
        <p:spPr bwMode="auto">
          <a:xfrm>
            <a:off x="6751638" y="3838575"/>
            <a:ext cx="425450" cy="206375"/>
          </a:xfrm>
          <a:prstGeom prst="rect">
            <a:avLst/>
          </a:prstGeom>
          <a:solidFill>
            <a:schemeClr val="bg2">
              <a:lumMod val="90000"/>
            </a:schemeClr>
          </a:solidFill>
          <a:ln>
            <a:noFill/>
          </a:ln>
          <a:extLst/>
        </p:spPr>
        <p:txBody>
          <a:bodyPr wrap="none" lIns="0" tIns="0" rIns="0" bIns="0">
            <a:spAutoFit/>
          </a:bodyPr>
          <a:lstStyle/>
          <a:p>
            <a:pPr algn="ctr">
              <a:lnSpc>
                <a:spcPct val="75000"/>
              </a:lnSpc>
            </a:pPr>
            <a:r>
              <a:rPr lang="en-US" altLang="en-US" sz="900" dirty="0">
                <a:solidFill>
                  <a:srgbClr val="000000"/>
                </a:solidFill>
              </a:rPr>
              <a:t>South</a:t>
            </a:r>
          </a:p>
          <a:p>
            <a:pPr algn="ctr">
              <a:lnSpc>
                <a:spcPct val="75000"/>
              </a:lnSpc>
            </a:pPr>
            <a:r>
              <a:rPr lang="en-US" altLang="en-US" sz="900" dirty="0">
                <a:solidFill>
                  <a:srgbClr val="000000"/>
                </a:solidFill>
              </a:rPr>
              <a:t>Carolina</a:t>
            </a:r>
            <a:endParaRPr lang="en-US" altLang="en-US" dirty="0">
              <a:solidFill>
                <a:prstClr val="black"/>
              </a:solidFill>
            </a:endParaRPr>
          </a:p>
        </p:txBody>
      </p:sp>
      <p:sp>
        <p:nvSpPr>
          <p:cNvPr id="356" name="Rectangle 137"/>
          <p:cNvSpPr>
            <a:spLocks noChangeArrowheads="1"/>
          </p:cNvSpPr>
          <p:nvPr/>
        </p:nvSpPr>
        <p:spPr bwMode="auto">
          <a:xfrm>
            <a:off x="6588778" y="2984500"/>
            <a:ext cx="357470" cy="207749"/>
          </a:xfrm>
          <a:prstGeom prst="rect">
            <a:avLst/>
          </a:prstGeom>
          <a:solidFill>
            <a:srgbClr val="194F90"/>
          </a:solidFill>
          <a:ln>
            <a:noFill/>
          </a:ln>
          <a:extLst/>
        </p:spPr>
        <p:txBody>
          <a:bodyPr wrap="none" lIns="0" tIns="0" rIns="0" bIns="0">
            <a:spAutoFit/>
          </a:bodyPr>
          <a:lstStyle/>
          <a:p>
            <a:pPr algn="ctr">
              <a:lnSpc>
                <a:spcPct val="75000"/>
              </a:lnSpc>
            </a:pPr>
            <a:r>
              <a:rPr lang="en-US" altLang="en-US" sz="900" dirty="0">
                <a:solidFill>
                  <a:prstClr val="white"/>
                </a:solidFill>
              </a:rPr>
              <a:t>West</a:t>
            </a:r>
          </a:p>
          <a:p>
            <a:pPr algn="ctr">
              <a:lnSpc>
                <a:spcPct val="75000"/>
              </a:lnSpc>
            </a:pPr>
            <a:r>
              <a:rPr lang="en-US" altLang="en-US" sz="900" dirty="0">
                <a:solidFill>
                  <a:prstClr val="white"/>
                </a:solidFill>
              </a:rPr>
              <a:t>Virginia</a:t>
            </a:r>
            <a:endParaRPr lang="en-US" altLang="en-US" dirty="0">
              <a:solidFill>
                <a:prstClr val="white"/>
              </a:solidFill>
            </a:endParaRPr>
          </a:p>
        </p:txBody>
      </p:sp>
      <p:sp>
        <p:nvSpPr>
          <p:cNvPr id="357" name="Rectangle 139"/>
          <p:cNvSpPr>
            <a:spLocks noChangeArrowheads="1"/>
          </p:cNvSpPr>
          <p:nvPr/>
        </p:nvSpPr>
        <p:spPr bwMode="auto">
          <a:xfrm>
            <a:off x="7777163" y="2622550"/>
            <a:ext cx="538609" cy="138499"/>
          </a:xfrm>
          <a:prstGeom prst="rect">
            <a:avLst/>
          </a:prstGeom>
          <a:noFill/>
          <a:ln>
            <a:solidFill>
              <a:srgbClr val="194F90"/>
            </a:solidFill>
          </a:ln>
          <a:extLst/>
        </p:spPr>
        <p:txBody>
          <a:bodyPr wrap="none" lIns="0" tIns="0" rIns="0" bIns="0">
            <a:spAutoFit/>
          </a:bodyPr>
          <a:lstStyle/>
          <a:p>
            <a:r>
              <a:rPr lang="en-US" altLang="en-US" sz="900" dirty="0"/>
              <a:t>New Jersey</a:t>
            </a:r>
            <a:endParaRPr lang="en-US" altLang="en-US" dirty="0"/>
          </a:p>
        </p:txBody>
      </p:sp>
      <p:sp>
        <p:nvSpPr>
          <p:cNvPr id="358" name="Rectangle 140"/>
          <p:cNvSpPr>
            <a:spLocks noChangeArrowheads="1"/>
          </p:cNvSpPr>
          <p:nvPr/>
        </p:nvSpPr>
        <p:spPr bwMode="auto">
          <a:xfrm>
            <a:off x="8045450" y="1449388"/>
            <a:ext cx="31115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Maine</a:t>
            </a:r>
            <a:endParaRPr lang="en-US" altLang="en-US">
              <a:solidFill>
                <a:prstClr val="black"/>
              </a:solidFill>
            </a:endParaRPr>
          </a:p>
        </p:txBody>
      </p:sp>
      <p:sp>
        <p:nvSpPr>
          <p:cNvPr id="359" name="Rectangle 141"/>
          <p:cNvSpPr>
            <a:spLocks noChangeArrowheads="1"/>
          </p:cNvSpPr>
          <p:nvPr/>
        </p:nvSpPr>
        <p:spPr bwMode="auto">
          <a:xfrm>
            <a:off x="7315200" y="2058988"/>
            <a:ext cx="234950" cy="206375"/>
          </a:xfrm>
          <a:prstGeom prst="rect">
            <a:avLst/>
          </a:prstGeom>
          <a:solidFill>
            <a:schemeClr val="bg2">
              <a:lumMod val="90000"/>
            </a:schemeClr>
          </a:solidFill>
          <a:ln>
            <a:noFill/>
          </a:ln>
          <a:extLst/>
        </p:spPr>
        <p:txBody>
          <a:bodyPr wrap="none" lIns="0" tIns="0" rIns="0" bIns="0">
            <a:spAutoFit/>
          </a:bodyPr>
          <a:lstStyle/>
          <a:p>
            <a:pPr algn="ctr">
              <a:lnSpc>
                <a:spcPct val="75000"/>
              </a:lnSpc>
            </a:pPr>
            <a:r>
              <a:rPr lang="en-US" altLang="en-US" sz="900" dirty="0">
                <a:solidFill>
                  <a:srgbClr val="000000"/>
                </a:solidFill>
              </a:rPr>
              <a:t>New</a:t>
            </a:r>
          </a:p>
          <a:p>
            <a:pPr algn="ctr">
              <a:lnSpc>
                <a:spcPct val="75000"/>
              </a:lnSpc>
            </a:pPr>
            <a:r>
              <a:rPr lang="en-US" altLang="en-US" sz="900" dirty="0">
                <a:solidFill>
                  <a:srgbClr val="000000"/>
                </a:solidFill>
              </a:rPr>
              <a:t>York</a:t>
            </a:r>
            <a:endParaRPr lang="en-US" altLang="en-US" dirty="0">
              <a:solidFill>
                <a:prstClr val="black"/>
              </a:solidFill>
            </a:endParaRPr>
          </a:p>
        </p:txBody>
      </p:sp>
      <p:sp>
        <p:nvSpPr>
          <p:cNvPr id="360" name="Rectangle 143"/>
          <p:cNvSpPr>
            <a:spLocks noChangeArrowheads="1"/>
          </p:cNvSpPr>
          <p:nvPr/>
        </p:nvSpPr>
        <p:spPr bwMode="auto">
          <a:xfrm>
            <a:off x="7521575" y="1731963"/>
            <a:ext cx="4318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Vermont</a:t>
            </a:r>
            <a:endParaRPr lang="en-US" altLang="en-US">
              <a:solidFill>
                <a:prstClr val="black"/>
              </a:solidFill>
            </a:endParaRPr>
          </a:p>
        </p:txBody>
      </p:sp>
      <p:sp>
        <p:nvSpPr>
          <p:cNvPr id="361" name="Rectangle 144"/>
          <p:cNvSpPr>
            <a:spLocks noChangeArrowheads="1"/>
          </p:cNvSpPr>
          <p:nvPr/>
        </p:nvSpPr>
        <p:spPr bwMode="auto">
          <a:xfrm>
            <a:off x="7659688" y="2992438"/>
            <a:ext cx="455253" cy="138499"/>
          </a:xfrm>
          <a:prstGeom prst="rect">
            <a:avLst/>
          </a:prstGeom>
          <a:noFill/>
          <a:ln>
            <a:solidFill>
              <a:srgbClr val="7030A0"/>
            </a:solidFill>
          </a:ln>
          <a:extLst/>
        </p:spPr>
        <p:txBody>
          <a:bodyPr wrap="none" lIns="0" tIns="0" rIns="0" bIns="0">
            <a:spAutoFit/>
          </a:bodyPr>
          <a:lstStyle/>
          <a:p>
            <a:r>
              <a:rPr lang="en-US" altLang="en-US" sz="900" dirty="0"/>
              <a:t>Maryland</a:t>
            </a:r>
            <a:endParaRPr lang="en-US" altLang="en-US" dirty="0"/>
          </a:p>
        </p:txBody>
      </p:sp>
      <p:sp>
        <p:nvSpPr>
          <p:cNvPr id="362" name="Rectangle 145"/>
          <p:cNvSpPr>
            <a:spLocks noChangeArrowheads="1"/>
          </p:cNvSpPr>
          <p:nvPr/>
        </p:nvSpPr>
        <p:spPr bwMode="auto">
          <a:xfrm>
            <a:off x="7264400" y="2830513"/>
            <a:ext cx="165100" cy="136525"/>
          </a:xfrm>
          <a:prstGeom prst="rect">
            <a:avLst/>
          </a:prstGeom>
          <a:solidFill>
            <a:schemeClr val="bg2">
              <a:lumMod val="90000"/>
            </a:schemeClr>
          </a:solidFill>
          <a:ln>
            <a:noFill/>
          </a:ln>
          <a:extLst/>
        </p:spPr>
        <p:txBody>
          <a:bodyPr wrap="none" lIns="0" tIns="0" rIns="0" bIns="0">
            <a:spAutoFit/>
          </a:bodyPr>
          <a:lstStyle/>
          <a:p>
            <a:r>
              <a:rPr lang="en-US" altLang="en-US" sz="900">
                <a:solidFill>
                  <a:srgbClr val="000000"/>
                </a:solidFill>
              </a:rPr>
              <a:t>DC</a:t>
            </a:r>
            <a:endParaRPr lang="en-US" altLang="en-US">
              <a:solidFill>
                <a:prstClr val="black"/>
              </a:solidFill>
            </a:endParaRPr>
          </a:p>
        </p:txBody>
      </p:sp>
      <p:sp>
        <p:nvSpPr>
          <p:cNvPr id="363" name="Rectangle 147"/>
          <p:cNvSpPr>
            <a:spLocks noChangeArrowheads="1"/>
          </p:cNvSpPr>
          <p:nvPr/>
        </p:nvSpPr>
        <p:spPr bwMode="auto">
          <a:xfrm>
            <a:off x="7834313" y="2378075"/>
            <a:ext cx="603250" cy="136525"/>
          </a:xfrm>
          <a:prstGeom prst="rect">
            <a:avLst/>
          </a:prstGeom>
          <a:noFill/>
          <a:ln>
            <a:noFill/>
          </a:ln>
          <a:extLst/>
        </p:spPr>
        <p:txBody>
          <a:bodyPr wrap="none" lIns="0" tIns="0" rIns="0" bIns="0">
            <a:spAutoFit/>
          </a:bodyPr>
          <a:lstStyle/>
          <a:p>
            <a:r>
              <a:rPr lang="en-US" altLang="en-US" sz="900" dirty="0">
                <a:solidFill>
                  <a:srgbClr val="000000"/>
                </a:solidFill>
              </a:rPr>
              <a:t>Connecticut</a:t>
            </a:r>
            <a:endParaRPr lang="en-US" altLang="en-US" dirty="0">
              <a:solidFill>
                <a:prstClr val="black"/>
              </a:solidFill>
            </a:endParaRPr>
          </a:p>
        </p:txBody>
      </p:sp>
      <p:sp>
        <p:nvSpPr>
          <p:cNvPr id="364" name="Rectangle 148"/>
          <p:cNvSpPr>
            <a:spLocks noChangeArrowheads="1"/>
          </p:cNvSpPr>
          <p:nvPr/>
        </p:nvSpPr>
        <p:spPr bwMode="auto">
          <a:xfrm>
            <a:off x="7680325" y="2857500"/>
            <a:ext cx="482600" cy="136525"/>
          </a:xfrm>
          <a:prstGeom prst="rect">
            <a:avLst/>
          </a:prstGeom>
          <a:noFill/>
          <a:ln>
            <a:solidFill>
              <a:srgbClr val="7030A0"/>
            </a:solidFill>
          </a:ln>
          <a:extLst/>
        </p:spPr>
        <p:txBody>
          <a:bodyPr wrap="none" lIns="0" tIns="0" rIns="0" bIns="0">
            <a:spAutoFit/>
          </a:bodyPr>
          <a:lstStyle/>
          <a:p>
            <a:r>
              <a:rPr lang="en-US" altLang="en-US" sz="900" dirty="0">
                <a:solidFill>
                  <a:srgbClr val="000000"/>
                </a:solidFill>
              </a:rPr>
              <a:t>Delaware</a:t>
            </a:r>
            <a:endParaRPr lang="en-US" altLang="en-US" dirty="0">
              <a:solidFill>
                <a:prstClr val="black"/>
              </a:solidFill>
            </a:endParaRPr>
          </a:p>
        </p:txBody>
      </p:sp>
      <p:sp>
        <p:nvSpPr>
          <p:cNvPr id="365" name="Rectangle 150"/>
          <p:cNvSpPr>
            <a:spLocks noChangeArrowheads="1"/>
          </p:cNvSpPr>
          <p:nvPr/>
        </p:nvSpPr>
        <p:spPr bwMode="auto">
          <a:xfrm>
            <a:off x="8075613" y="2281238"/>
            <a:ext cx="673100" cy="136525"/>
          </a:xfrm>
          <a:prstGeom prst="rect">
            <a:avLst/>
          </a:prstGeom>
          <a:noFill/>
          <a:ln>
            <a:noFill/>
          </a:ln>
          <a:extLst/>
        </p:spPr>
        <p:txBody>
          <a:bodyPr wrap="none" lIns="0" tIns="0" rIns="0" bIns="0">
            <a:spAutoFit/>
          </a:bodyPr>
          <a:lstStyle/>
          <a:p>
            <a:r>
              <a:rPr lang="en-US" altLang="en-US" sz="900" dirty="0">
                <a:solidFill>
                  <a:srgbClr val="000000"/>
                </a:solidFill>
              </a:rPr>
              <a:t>Rhode Island</a:t>
            </a:r>
            <a:endParaRPr lang="en-US" altLang="en-US" dirty="0">
              <a:solidFill>
                <a:prstClr val="black"/>
              </a:solidFill>
            </a:endParaRPr>
          </a:p>
        </p:txBody>
      </p:sp>
      <p:sp>
        <p:nvSpPr>
          <p:cNvPr id="2" name="TextBox 1"/>
          <p:cNvSpPr txBox="1"/>
          <p:nvPr/>
        </p:nvSpPr>
        <p:spPr>
          <a:xfrm>
            <a:off x="2417763" y="228600"/>
            <a:ext cx="4308475" cy="830997"/>
          </a:xfrm>
          <a:prstGeom prst="rect">
            <a:avLst/>
          </a:prstGeom>
          <a:solidFill>
            <a:srgbClr val="8EBC3D"/>
          </a:solidFill>
        </p:spPr>
        <p:txBody>
          <a:bodyPr wrap="square" rtlCol="0">
            <a:spAutoFit/>
          </a:bodyPr>
          <a:lstStyle/>
          <a:p>
            <a:pPr algn="ctr"/>
            <a:r>
              <a:rPr lang="en-US" sz="2400" b="1" dirty="0">
                <a:solidFill>
                  <a:srgbClr val="194F90"/>
                </a:solidFill>
              </a:rPr>
              <a:t>Handle with Care</a:t>
            </a:r>
          </a:p>
          <a:p>
            <a:pPr algn="ctr"/>
            <a:r>
              <a:rPr lang="en-US" sz="2400" b="1" dirty="0" smtClean="0">
                <a:solidFill>
                  <a:srgbClr val="194F90"/>
                </a:solidFill>
              </a:rPr>
              <a:t>January 2020</a:t>
            </a:r>
            <a:endParaRPr lang="en-US" sz="2400" b="1" dirty="0">
              <a:solidFill>
                <a:srgbClr val="194F90"/>
              </a:solidFill>
            </a:endParaRPr>
          </a:p>
        </p:txBody>
      </p:sp>
      <p:sp>
        <p:nvSpPr>
          <p:cNvPr id="3" name="TextBox 2"/>
          <p:cNvSpPr txBox="1"/>
          <p:nvPr/>
        </p:nvSpPr>
        <p:spPr>
          <a:xfrm>
            <a:off x="6459537" y="5490783"/>
            <a:ext cx="2441575" cy="923330"/>
          </a:xfrm>
          <a:prstGeom prst="rect">
            <a:avLst/>
          </a:prstGeom>
          <a:solidFill>
            <a:srgbClr val="8EBC3D"/>
          </a:solidFill>
        </p:spPr>
        <p:txBody>
          <a:bodyPr wrap="square" rtlCol="0">
            <a:spAutoFit/>
          </a:bodyPr>
          <a:lstStyle/>
          <a:p>
            <a:r>
              <a:rPr lang="en-US" b="1" dirty="0">
                <a:solidFill>
                  <a:srgbClr val="FFFF00"/>
                </a:solidFill>
              </a:rPr>
              <a:t>Interest</a:t>
            </a:r>
          </a:p>
          <a:p>
            <a:r>
              <a:rPr lang="en-US" b="1" dirty="0">
                <a:solidFill>
                  <a:srgbClr val="7030A0"/>
                </a:solidFill>
              </a:rPr>
              <a:t>Development Phase</a:t>
            </a:r>
          </a:p>
          <a:p>
            <a:r>
              <a:rPr lang="en-US" b="1" dirty="0">
                <a:solidFill>
                  <a:srgbClr val="194F90"/>
                </a:solidFill>
              </a:rPr>
              <a:t>Active</a:t>
            </a:r>
          </a:p>
        </p:txBody>
      </p:sp>
      <p:sp>
        <p:nvSpPr>
          <p:cNvPr id="307" name="5-Point Star 306">
            <a:hlinkClick r:id="rId2" action="ppaction://hlinksldjump" tooltip="Bismarck, North Dakota"/>
          </p:cNvPr>
          <p:cNvSpPr/>
          <p:nvPr/>
        </p:nvSpPr>
        <p:spPr>
          <a:xfrm>
            <a:off x="4019551" y="1717675"/>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5-Point Star 311">
            <a:hlinkClick r:id="rId2" action="ppaction://hlinksldjump" tooltip="Freemont, Carbon, Sweetwater Co., Wyoming"/>
          </p:cNvPr>
          <p:cNvSpPr/>
          <p:nvPr/>
        </p:nvSpPr>
        <p:spPr>
          <a:xfrm>
            <a:off x="2651126" y="2491614"/>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5-Point Star 312">
            <a:hlinkClick r:id="rId2" action="ppaction://hlinksldjump" tooltip="Modesto, California"/>
          </p:cNvPr>
          <p:cNvSpPr/>
          <p:nvPr/>
        </p:nvSpPr>
        <p:spPr>
          <a:xfrm>
            <a:off x="438944" y="2568575"/>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5-Point Star 314">
            <a:hlinkClick r:id="rId2" action="ppaction://hlinksldjump" tooltip="Scott County, Iowa"/>
          </p:cNvPr>
          <p:cNvSpPr/>
          <p:nvPr/>
        </p:nvSpPr>
        <p:spPr>
          <a:xfrm>
            <a:off x="4934744" y="2505075"/>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5-Point Star 365">
            <a:hlinkClick r:id="rId2" action="ppaction://hlinksldjump" tooltip="Johnson City, Tennessee"/>
          </p:cNvPr>
          <p:cNvSpPr/>
          <p:nvPr/>
        </p:nvSpPr>
        <p:spPr>
          <a:xfrm>
            <a:off x="6508751" y="3457575"/>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5-Point Star 366">
            <a:hlinkClick r:id="rId2" action="ppaction://hlinksldjump" tooltip="Newark &amp; Cape May Courthouse, New Jersey"/>
          </p:cNvPr>
          <p:cNvSpPr/>
          <p:nvPr/>
        </p:nvSpPr>
        <p:spPr>
          <a:xfrm>
            <a:off x="7524750" y="2536825"/>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5-Point Star 368">
            <a:hlinkClick r:id="rId2" action="ppaction://hlinksldjump" tooltip="Ford County, Illinois"/>
          </p:cNvPr>
          <p:cNvSpPr/>
          <p:nvPr/>
        </p:nvSpPr>
        <p:spPr>
          <a:xfrm>
            <a:off x="5318126" y="2727325"/>
            <a:ext cx="179387" cy="177800"/>
          </a:xfrm>
          <a:prstGeom prst="star5">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5-Point Star 370">
            <a:hlinkClick r:id="rId2" action="ppaction://hlinksldjump" tooltip="Salt Lake City, Utah"/>
          </p:cNvPr>
          <p:cNvSpPr/>
          <p:nvPr/>
        </p:nvSpPr>
        <p:spPr>
          <a:xfrm>
            <a:off x="1983581" y="2714625"/>
            <a:ext cx="179387" cy="177800"/>
          </a:xfrm>
          <a:prstGeom prst="star5">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5-Point Star 373">
            <a:hlinkClick r:id="rId2" action="ppaction://hlinksldjump" tooltip="Atlanta, Georgia"/>
          </p:cNvPr>
          <p:cNvSpPr/>
          <p:nvPr/>
        </p:nvSpPr>
        <p:spPr>
          <a:xfrm>
            <a:off x="6314281" y="3983037"/>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5-Point Star 374">
            <a:hlinkClick r:id="rId2" action="ppaction://hlinksldjump" tooltip="State of Mississippi"/>
          </p:cNvPr>
          <p:cNvSpPr/>
          <p:nvPr/>
        </p:nvSpPr>
        <p:spPr>
          <a:xfrm>
            <a:off x="5513388" y="4570412"/>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5-Point Star 375">
            <a:hlinkClick r:id="rId2" action="ppaction://hlinksldjump" tooltip="St. Joseph, Missouri"/>
          </p:cNvPr>
          <p:cNvSpPr/>
          <p:nvPr/>
        </p:nvSpPr>
        <p:spPr>
          <a:xfrm>
            <a:off x="4572000" y="2903538"/>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5-Point Star 376">
            <a:hlinkClick r:id="rId2" action="ppaction://hlinksldjump" tooltip="Topeka, Kansas"/>
          </p:cNvPr>
          <p:cNvSpPr/>
          <p:nvPr/>
        </p:nvSpPr>
        <p:spPr>
          <a:xfrm>
            <a:off x="4343400" y="3033713"/>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5-Point Star 380">
            <a:hlinkClick r:id="rId2" action="ppaction://hlinksldjump" tooltip="Billings, Montana"/>
          </p:cNvPr>
          <p:cNvSpPr/>
          <p:nvPr/>
        </p:nvSpPr>
        <p:spPr>
          <a:xfrm>
            <a:off x="2908300" y="18002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5-Point Star 382">
            <a:hlinkClick r:id="rId2" action="ppaction://hlinksldjump" tooltip="Boise, Idaho"/>
          </p:cNvPr>
          <p:cNvSpPr/>
          <p:nvPr/>
        </p:nvSpPr>
        <p:spPr>
          <a:xfrm>
            <a:off x="1544638" y="18002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5-Point Star 384">
            <a:hlinkClick r:id="rId2" action="ppaction://hlinksldjump" tooltip="Rockford &amp; Park Ridge, Illinois"/>
          </p:cNvPr>
          <p:cNvSpPr/>
          <p:nvPr/>
        </p:nvSpPr>
        <p:spPr>
          <a:xfrm>
            <a:off x="5534026" y="25622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5-Point Star 385">
            <a:hlinkClick r:id="rId2" action="ppaction://hlinksldjump" tooltip="Ottowa County &amp; Bowling Green, Ohio"/>
          </p:cNvPr>
          <p:cNvSpPr/>
          <p:nvPr/>
        </p:nvSpPr>
        <p:spPr>
          <a:xfrm>
            <a:off x="6332538" y="25368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5-Point Star 305">
            <a:hlinkClick r:id="rId2" action="ppaction://hlinksldjump" tooltip="Allentown and Carbon County, Pennsylvania"/>
          </p:cNvPr>
          <p:cNvSpPr/>
          <p:nvPr/>
        </p:nvSpPr>
        <p:spPr>
          <a:xfrm>
            <a:off x="7362826" y="25241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5-Point Star 307">
            <a:hlinkClick r:id="rId2" action="ppaction://hlinksldjump" tooltip="Orange County, California"/>
          </p:cNvPr>
          <p:cNvSpPr/>
          <p:nvPr/>
        </p:nvSpPr>
        <p:spPr>
          <a:xfrm>
            <a:off x="844551" y="367665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5-Point Star 308">
            <a:hlinkClick r:id="rId2" action="ppaction://hlinksldjump" tooltip="Pensacola, Florida"/>
          </p:cNvPr>
          <p:cNvSpPr/>
          <p:nvPr/>
        </p:nvSpPr>
        <p:spPr>
          <a:xfrm>
            <a:off x="5934075" y="452120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5-Point Star 310">
            <a:hlinkClick r:id="rId2" action="ppaction://hlinksldjump" tooltip="Jeffersontown, Liberty, Pulaski County, &amp; Louisville, Kentucky"/>
          </p:cNvPr>
          <p:cNvSpPr/>
          <p:nvPr/>
        </p:nvSpPr>
        <p:spPr>
          <a:xfrm>
            <a:off x="6071439" y="3221839"/>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5-Point Star 313">
            <a:hlinkClick r:id="rId2" action="ppaction://hlinksldjump" tooltip="Columbia, Missouri"/>
          </p:cNvPr>
          <p:cNvSpPr/>
          <p:nvPr/>
        </p:nvSpPr>
        <p:spPr>
          <a:xfrm>
            <a:off x="4956154" y="3122613"/>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5-Point Star 377">
            <a:hlinkClick r:id="rId2" action="ppaction://hlinksldjump" tooltip="Pittsburgh, Pennsylvania"/>
          </p:cNvPr>
          <p:cNvSpPr/>
          <p:nvPr/>
        </p:nvSpPr>
        <p:spPr>
          <a:xfrm>
            <a:off x="6830030" y="26257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5-Point Star 378">
            <a:hlinkClick r:id="rId2" action="ppaction://hlinksldjump" tooltip="Charlotte, North Carolina"/>
          </p:cNvPr>
          <p:cNvSpPr/>
          <p:nvPr/>
        </p:nvSpPr>
        <p:spPr>
          <a:xfrm>
            <a:off x="6422231" y="3670562"/>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5-Point Star 388">
            <a:hlinkClick r:id="rId2" action="ppaction://hlinksldjump" tooltip="Wilmington, North Carolina"/>
          </p:cNvPr>
          <p:cNvSpPr/>
          <p:nvPr/>
        </p:nvSpPr>
        <p:spPr>
          <a:xfrm>
            <a:off x="7305678" y="3671989"/>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5-Point Star 389">
            <a:hlinkClick r:id="rId2" action="ppaction://hlinksldjump" tooltip="The Dalles, Oregon"/>
          </p:cNvPr>
          <p:cNvSpPr/>
          <p:nvPr/>
        </p:nvSpPr>
        <p:spPr>
          <a:xfrm>
            <a:off x="835819" y="1462087"/>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5-Point Star 390">
            <a:hlinkClick r:id="rId2" action="ppaction://hlinksldjump" tooltip="Plano, Texas"/>
          </p:cNvPr>
          <p:cNvSpPr/>
          <p:nvPr/>
        </p:nvSpPr>
        <p:spPr>
          <a:xfrm>
            <a:off x="4197351" y="4233863"/>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5-Point Star 391">
            <a:hlinkClick r:id="rId2" action="ppaction://hlinksldjump" tooltip="Bennington, Vermont"/>
          </p:cNvPr>
          <p:cNvSpPr/>
          <p:nvPr/>
        </p:nvSpPr>
        <p:spPr>
          <a:xfrm>
            <a:off x="7650295" y="1917700"/>
            <a:ext cx="179387" cy="177800"/>
          </a:xfrm>
          <a:prstGeom prst="star5">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5-Point Star 392">
            <a:hlinkClick r:id="rId2" action="ppaction://hlinksldjump" tooltip="Richmond, Virginia"/>
          </p:cNvPr>
          <p:cNvSpPr/>
          <p:nvPr/>
        </p:nvSpPr>
        <p:spPr>
          <a:xfrm>
            <a:off x="7192172" y="3127898"/>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5-Point Star 393">
            <a:hlinkClick r:id="rId2" action="ppaction://hlinksldjump" tooltip="Washington DC"/>
          </p:cNvPr>
          <p:cNvSpPr/>
          <p:nvPr/>
        </p:nvSpPr>
        <p:spPr>
          <a:xfrm>
            <a:off x="7370576" y="2908299"/>
            <a:ext cx="171637" cy="146895"/>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5-Point Star 394">
            <a:hlinkClick r:id="rId2" action="ppaction://hlinksldjump" tooltip="Altoona, Wisconsin"/>
          </p:cNvPr>
          <p:cNvSpPr/>
          <p:nvPr/>
        </p:nvSpPr>
        <p:spPr>
          <a:xfrm>
            <a:off x="4932327" y="1938337"/>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5-Point Star 395">
            <a:hlinkClick r:id="rId2" action="ppaction://hlinksldjump" tooltip="Madison &amp; Portage, Wisconsin"/>
          </p:cNvPr>
          <p:cNvSpPr/>
          <p:nvPr/>
        </p:nvSpPr>
        <p:spPr>
          <a:xfrm>
            <a:off x="5238750" y="212725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5-Point Star 396">
            <a:hlinkClick r:id="rId2" action="ppaction://hlinksldjump" tooltip="Albany, New York"/>
          </p:cNvPr>
          <p:cNvSpPr/>
          <p:nvPr/>
        </p:nvSpPr>
        <p:spPr>
          <a:xfrm>
            <a:off x="7518162" y="2082800"/>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5-Point Star 397">
            <a:hlinkClick r:id="rId2" action="ppaction://hlinksldjump" tooltip="San Diego, California"/>
          </p:cNvPr>
          <p:cNvSpPr/>
          <p:nvPr/>
        </p:nvSpPr>
        <p:spPr>
          <a:xfrm>
            <a:off x="885709" y="3900545"/>
            <a:ext cx="179387" cy="177800"/>
          </a:xfrm>
          <a:prstGeom prst="star5">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hlinkClick r:id="rId2" action="ppaction://hlinksldjump" tooltip="Holidaysburg, Pennsylvania"/>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769" y="2594264"/>
            <a:ext cx="2492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2" name="5-Point Star 371">
            <a:hlinkClick r:id="rId2" action="ppaction://hlinksldjump" tooltip="North Adams, Wareham, &amp; Gardner, Massachusetts"/>
          </p:cNvPr>
          <p:cNvSpPr/>
          <p:nvPr/>
        </p:nvSpPr>
        <p:spPr>
          <a:xfrm>
            <a:off x="7744619" y="203835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5-Point Star 398">
            <a:hlinkClick r:id="rId2" action="ppaction://hlinksldjump" tooltip="Mendocino County, California"/>
          </p:cNvPr>
          <p:cNvSpPr/>
          <p:nvPr/>
        </p:nvSpPr>
        <p:spPr>
          <a:xfrm>
            <a:off x="282576" y="2343907"/>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5-Point Star 401">
            <a:hlinkClick r:id="rId2" action="ppaction://hlinksldjump" tooltip="Baltimore County, Caroline County, Charles County, Queen Anne's County &amp; St. Mary's County Maryland"/>
          </p:cNvPr>
          <p:cNvSpPr/>
          <p:nvPr/>
        </p:nvSpPr>
        <p:spPr>
          <a:xfrm>
            <a:off x="7518690" y="2801295"/>
            <a:ext cx="160339" cy="173343"/>
          </a:xfrm>
          <a:prstGeom prst="star5">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5-Point Star 402">
            <a:hlinkClick r:id="rId2" action="ppaction://hlinksldjump" tooltip="NYPD &amp; New York City"/>
          </p:cNvPr>
          <p:cNvSpPr/>
          <p:nvPr/>
        </p:nvSpPr>
        <p:spPr>
          <a:xfrm>
            <a:off x="7659688" y="2422525"/>
            <a:ext cx="209550" cy="136525"/>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5-Point Star 387">
            <a:hlinkClick r:id="rId2" action="ppaction://hlinksldjump" tooltip="Rockingham County, North Carolina"/>
          </p:cNvPr>
          <p:cNvSpPr/>
          <p:nvPr/>
        </p:nvSpPr>
        <p:spPr>
          <a:xfrm>
            <a:off x="6821488" y="340677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hlinkClick r:id="rId2" action="ppaction://hlinksldjump" tooltip="Las Vegas, Nevad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13" y="326866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2" action="ppaction://hlinksldjump" tooltip="Salem, Oreg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38" y="1449417"/>
            <a:ext cx="2492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hlinkClick r:id="rId2" action="ppaction://hlinksldjump" tooltip="Manatee County, Florid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806" y="501529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hlinkClick r:id="rId2" action="ppaction://hlinksldjump" tooltip="Los Angeles, Californ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354488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 name="5-Point Star 405">
            <a:hlinkClick r:id="rId2" action="ppaction://hlinksldjump" tooltip="Marinette, Wisconsin"/>
          </p:cNvPr>
          <p:cNvSpPr/>
          <p:nvPr/>
        </p:nvSpPr>
        <p:spPr>
          <a:xfrm>
            <a:off x="5459413" y="190468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hlinkClick r:id="rId2" action="ppaction://hlinksldjump" tooltip="Brevard County, Florid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421" y="481300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hlinkClick r:id="rId2" action="ppaction://hlinksldjump" tooltip="Lexington and Montgomery County, Kentucky"/>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893" y="315753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hlinkClick r:id="rId2" action="ppaction://hlinksldjump" tooltip="Anne Arundel County, Carroll County, Cecil County, Dorchester County, Garrett County, Harford County, Howard County, Frederick County &amp; Wicomico County, Maryland"/>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8" y="2665412"/>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hlinkClick r:id="rId2" action="ppaction://hlinksldjump" tooltip="Janesville, Wisconsi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859" y="232092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2" action="ppaction://hlinksldjump" tooltip="Polson, Montan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050" y="1356104"/>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hlinkClick r:id="rId2" action="ppaction://hlinksldjump" tooltip="Nevada County, California"/>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88" y="2399469"/>
            <a:ext cx="231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a:hlinkClick r:id="rId2" action="ppaction://hlinksldjump" tooltip="Albuquerque, New Mexico"/>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224" y="364648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hlinkClick r:id="rId2" action="ppaction://hlinksldjump" tooltip="Plymouth County, Massachusett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6985" y="2060575"/>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hlinkClick r:id="rId2" action="ppaction://hlinksldjump" tooltip="Calaveras County, California"/>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287" y="2770187"/>
            <a:ext cx="231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hlinkClick r:id="rId2" action="ppaction://hlinksldjump" tooltip="Warren County, New Jersey"/>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7774" y="2731582"/>
            <a:ext cx="212725" cy="20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hlinkClick r:id="rId2" action="ppaction://hlinksldjump" tooltip="Nashville, Tennesse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350" y="350307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hlinkClick r:id="rId2" action="ppaction://hlinksldjump" tooltip="Conrad, Montana"/>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5510" y="1207987"/>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 name="5-Point Star 367">
            <a:hlinkClick r:id="rId2" action="ppaction://hlinksldjump" tooltip="Las Cruces, New Mexico"/>
          </p:cNvPr>
          <p:cNvSpPr/>
          <p:nvPr/>
        </p:nvSpPr>
        <p:spPr>
          <a:xfrm>
            <a:off x="2584203" y="4203889"/>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hlinkClick r:id="rId2" action="ppaction://hlinksldjump" tooltip="White Plains &amp; Hudson County, New York"/>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1262" y="2126157"/>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hlinkClick r:id="rId2" action="ppaction://hlinksldjump" tooltip="Fayette County, Pennsylvania"/>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30030" y="2724412"/>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0" name="5-Point Star 369">
            <a:hlinkClick r:id="rId2" action="ppaction://hlinksldjump" tooltip="Stamford, Connecticut"/>
          </p:cNvPr>
          <p:cNvSpPr/>
          <p:nvPr/>
        </p:nvSpPr>
        <p:spPr>
          <a:xfrm>
            <a:off x="7752594" y="2255965"/>
            <a:ext cx="209550" cy="136525"/>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5-Point Star 386">
            <a:hlinkClick r:id="rId2" action="ppaction://hlinksldjump" tooltip="Arapahoe County, Colorado"/>
          </p:cNvPr>
          <p:cNvSpPr/>
          <p:nvPr/>
        </p:nvSpPr>
        <p:spPr>
          <a:xfrm>
            <a:off x="3105944" y="2946633"/>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0" name="Picture 2">
            <a:hlinkClick r:id="rId2" action="ppaction://hlinksldjump" tooltip="St. Augustine, Florid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533" y="4558903"/>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0" name="5-Point Star 399">
            <a:hlinkClick r:id="rId2" action="ppaction://hlinksldjump" tooltip="Hickory, North Carolina"/>
          </p:cNvPr>
          <p:cNvSpPr/>
          <p:nvPr/>
        </p:nvSpPr>
        <p:spPr>
          <a:xfrm>
            <a:off x="6679406" y="3516312"/>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5-Point Star 407">
            <a:hlinkClick r:id="rId2" action="ppaction://hlinksldjump" tooltip="Spokane, Washington"/>
          </p:cNvPr>
          <p:cNvSpPr/>
          <p:nvPr/>
        </p:nvSpPr>
        <p:spPr>
          <a:xfrm>
            <a:off x="1454944" y="1173672"/>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5-Point Star 408">
            <a:hlinkClick r:id="rId2" action="ppaction://hlinksldjump" tooltip="Jones County &amp; Muscatine County, Iowa"/>
          </p:cNvPr>
          <p:cNvSpPr/>
          <p:nvPr/>
        </p:nvSpPr>
        <p:spPr>
          <a:xfrm>
            <a:off x="5108554" y="25368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5-Point Star 383">
            <a:hlinkClick r:id="rId2" action="ppaction://hlinksldjump" tooltip="Portland, Oregon"/>
          </p:cNvPr>
          <p:cNvSpPr/>
          <p:nvPr/>
        </p:nvSpPr>
        <p:spPr>
          <a:xfrm>
            <a:off x="701675" y="15970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hlinkClick r:id="rId2" action="ppaction://hlinksldjump" tooltip="Oklahoma City, Oklahom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6109" y="3681412"/>
            <a:ext cx="2492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hlinkClick r:id="rId2" action="ppaction://hlinksldjump" tooltip="Okaloosa County"/>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2" y="45212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 name="Picture 3">
            <a:hlinkClick r:id="rId2" action="ppaction://hlinksldjump" tooltip="Spalding County, Georgia"/>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9675" y="4113344"/>
            <a:ext cx="231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 name="Picture 4">
            <a:hlinkClick r:id="rId2" action="ppaction://hlinksldjump" tooltip="LaGrange, Georgia"/>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99798" y="4146098"/>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5">
            <a:hlinkClick r:id="rId2" action="ppaction://hlinksldjump" tooltip="Evans, Georgia"/>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97167" y="39497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6">
            <a:hlinkClick r:id="rId2" action="ppaction://hlinksldjump" tooltip="DuPage and DeKalb County, Illinois"/>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3850" y="264141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 name="Picture 2">
            <a:hlinkClick r:id="rId2" action="ppaction://hlinksldjump" tooltip="Berwyn, Illinoi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425" y="269179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7">
            <a:hlinkClick r:id="rId2" action="ppaction://hlinksldjump" tooltip="Bloomington, Indian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869" y="296023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 name="5-Point Star 410">
            <a:hlinkClick r:id="rId2" action="ppaction://hlinksldjump" tooltip="Terre Haute, Indiana"/>
          </p:cNvPr>
          <p:cNvSpPr/>
          <p:nvPr/>
        </p:nvSpPr>
        <p:spPr>
          <a:xfrm>
            <a:off x="5695441" y="305117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4" name="Picture 8">
            <a:hlinkClick r:id="rId2" action="ppaction://hlinksldjump" tooltip="Reno County, Kansa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6525" y="3085982"/>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9">
            <a:hlinkClick r:id="rId2" action="ppaction://hlinksldjump" tooltip="Elizabethtown, Kentucky"/>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8148" y="326072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1">
            <a:hlinkClick r:id="rId2" action="ppaction://hlinksldjump" tooltip="Caddo Parish, Louisiana"/>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6150" y="431827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3">
            <a:hlinkClick r:id="rId2" action="ppaction://hlinksldjump" tooltip="Minneapolis, Minnesota"/>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470" y="1906587"/>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4">
            <a:hlinkClick r:id="rId2" action="ppaction://hlinksldjump" tooltip="Clinton, Mississippi"/>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5581" y="4173726"/>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5">
            <a:hlinkClick r:id="rId2" action="ppaction://hlinksldjump" tooltip="St. Louis, Missouri"/>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973" y="312737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6">
            <a:hlinkClick r:id="rId2" action="ppaction://hlinksldjump" tooltip="Kansas City, Missouri"/>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02141" y="316865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18">
            <a:hlinkClick r:id="rId2" action="ppaction://hlinksldjump" tooltip="Jefferson City, Missouri"/>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012" y="309463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19">
            <a:hlinkClick r:id="rId2" action="ppaction://hlinksldjump" tooltip="Helena, Montana"/>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6769" y="1599107"/>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0">
            <a:hlinkClick r:id="rId2" action="ppaction://hlinksldjump" tooltip="Lincoln County, Montana"/>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1674" y="1028700"/>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 name="5-Point Star 411">
            <a:hlinkClick r:id="rId2" action="ppaction://hlinksldjump" tooltip="Shelby, Montana"/>
          </p:cNvPr>
          <p:cNvSpPr/>
          <p:nvPr/>
        </p:nvSpPr>
        <p:spPr>
          <a:xfrm>
            <a:off x="2176123" y="113030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7" name="Picture 21">
            <a:hlinkClick r:id="rId2" action="ppaction://hlinksldjump" tooltip="Reno, Nevada"/>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3431" y="250666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2">
            <a:hlinkClick r:id="rId2" action="ppaction://hlinksldjump" tooltip="Lordsburg, New Mexico"/>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5838" y="405973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3">
            <a:hlinkClick r:id="rId2" action="ppaction://hlinksldjump" tooltip="Brewster, New York"/>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01744" y="2246313"/>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4">
            <a:hlinkClick r:id="rId2" action="ppaction://hlinksldjump" tooltip="Meigs County, Ohio"/>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122" y="2884488"/>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5">
            <a:hlinkClick r:id="rId2" action="ppaction://hlinksldjump" tooltip="Brown County, Ohio"/>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90326" y="2921000"/>
            <a:ext cx="21907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6">
            <a:hlinkClick r:id="rId2" action="ppaction://hlinksldjump" tooltip="Athens County, Ohio"/>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19837" y="2849963"/>
            <a:ext cx="231775" cy="25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 name="Picture 10">
            <a:hlinkClick r:id="rId2" action="ppaction://hlinksldjump" tooltip="Hamilton, Ohio"/>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7900" y="279241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 name="Picture 10">
            <a:hlinkClick r:id="rId2" action="ppaction://hlinksldjump" tooltip="Hancock County, Ohio"/>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45088" y="254144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3" name="Picture 27">
            <a:hlinkClick r:id="rId2" action="ppaction://hlinksldjump" tooltip="New Philadelphia, Ohio"/>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11924" y="264140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5" name="Picture 10">
            <a:hlinkClick r:id="rId2" action="ppaction://hlinksldjump" tooltip="Franklin County &amp; Greene County, Ohio"/>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97488" y="269384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 name="Picture 28">
            <a:hlinkClick r:id="rId2" action="ppaction://hlinksldjump" tooltip="Bartlesville, Oklahom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438" y="352995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5" name="Picture 29">
            <a:hlinkClick r:id="rId2" action="ppaction://hlinksldjump" tooltip="Pottsville, Pennsylvani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704" y="2404581"/>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30">
            <a:hlinkClick r:id="rId2" action="ppaction://hlinksldjump" tooltip="Franklin, Pennsylvania"/>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86904" y="2414392"/>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31">
            <a:hlinkClick r:id="rId2" action="ppaction://hlinksldjump" tooltip="Williamson County, Tennessee"/>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16613" y="3635724"/>
            <a:ext cx="212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6" name="Picture 32">
            <a:hlinkClick r:id="rId2" action="ppaction://hlinksldjump" tooltip="San Antonio, Texas"/>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73154" y="472599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6" name="5-Point Star 415">
            <a:hlinkClick r:id="rId2" action="ppaction://hlinksldjump" tooltip="Murray, Utah"/>
          </p:cNvPr>
          <p:cNvSpPr/>
          <p:nvPr/>
        </p:nvSpPr>
        <p:spPr>
          <a:xfrm>
            <a:off x="2028715" y="252342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7" name="Picture 33">
            <a:hlinkClick r:id="rId2" action="ppaction://hlinksldjump" tooltip="Tazewell, Virgin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863" y="326866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8" name="Picture 34">
            <a:hlinkClick r:id="rId2" action="ppaction://hlinksldjump" tooltip="Harrisonburg, Virginia"/>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87253" y="2993384"/>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9" name="Picture 35">
            <a:hlinkClick r:id="rId2" action="ppaction://hlinksldjump" tooltip="Frederick County, Fairfax County and Arlington County, Virgin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725" y="2917824"/>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0" name="Picture 36">
            <a:hlinkClick r:id="rId2" action="ppaction://hlinksldjump" tooltip="Dumfries, Virgin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102" y="303512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1" name="Picture 37">
            <a:hlinkClick r:id="rId2" action="ppaction://hlinksldjump" tooltip="Chesterfield, Virgini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7232" y="317817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2" name="Picture 38">
            <a:hlinkClick r:id="rId2" action="ppaction://hlinksldjump" tooltip="Seattle, Washingt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37" y="102393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3" name="Picture 39">
            <a:hlinkClick r:id="rId2" action="ppaction://hlinksldjump" tooltip="Clark County, Washingt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 y="1290898"/>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4" name="Picture 40">
            <a:hlinkClick r:id="rId2" action="ppaction://hlinksldjump" tooltip="Kitsap, Washingt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3" y="1039812"/>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 name="Picture 41">
            <a:hlinkClick r:id="rId2" action="ppaction://hlinksldjump" tooltip="Milwaukee, Wisconsin"/>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79671" y="215436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6" name="Picture 42">
            <a:hlinkClick r:id="rId2" action="ppaction://hlinksldjump" tooltip="Nekoosa, Wisconsin"/>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68106" y="1971485"/>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7" name="Picture 43">
            <a:hlinkClick r:id="rId2" action="ppaction://hlinksldjump" tooltip="Elkhorn, Wisconsin"/>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22900" y="23368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0" name="Picture 2">
            <a:hlinkClick r:id="rId2" action="ppaction://hlinksldjump" tooltip="Kansas City, Kansa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3194521"/>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2" action="ppaction://hlinksldjump" tooltip="Collier County, Florida"/>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47180" y="519747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2" action="ppaction://hlinksldjump" tooltip="Oswego County, New York"/>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81059" y="1992674"/>
            <a:ext cx="249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hlinkClick r:id="rId2" action="ppaction://hlinksldjump" tooltip="Machesney Park, Illinois"/>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0164" y="248938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hlinkClick r:id="rId2" action="ppaction://hlinksldjump" tooltip="North Tama County, Clayton County &amp; Dubuque, Iow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8681" y="2364326"/>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hlinkClick r:id="rId2" action="ppaction://hlinksldjump" tooltip="Duluth, Minnesot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6476" y="1406875"/>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hlinkClick r:id="rId2" action="ppaction://hlinksldjump" tooltip="Clay County, Ray County &amp; Platte County, Missouri"/>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60790" y="3028178"/>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3" name="Picture 4">
            <a:hlinkClick r:id="rId2" action="ppaction://hlinksldjump" tooltip="Mandan, North Dakota"/>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199" y="1616075"/>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5">
            <a:hlinkClick r:id="rId2" action="ppaction://hlinksldjump" tooltip="Springfield, Ohio"/>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60636" y="2733674"/>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6">
            <a:hlinkClick r:id="rId2" action="ppaction://hlinksldjump" tooltip="Harrisonburg, Virgin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231" y="29845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hlinkClick r:id="rId2" action="ppaction://hlinksldjump" tooltip="Washington County, Arkasas"/>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83090" y="3689700"/>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3">
            <a:hlinkClick r:id="rId2" action="ppaction://hlinksldjump" tooltip="Clark County, Arkansas"/>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823619" y="3959282"/>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 name="Picture 4">
            <a:hlinkClick r:id="rId2" action="ppaction://hlinksldjump" tooltip="Oauchita County, Arkansas"/>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82933" y="4071937"/>
            <a:ext cx="249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 name="Picture 5">
            <a:hlinkClick r:id="rId2" action="ppaction://hlinksldjump" tooltip="Union County, Arkansas"/>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89513" y="4106862"/>
            <a:ext cx="249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6">
            <a:hlinkClick r:id="rId2" action="ppaction://hlinksldjump" tooltip="Waukesha, Wisconsin"/>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9424" y="21209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7">
            <a:hlinkClick r:id="rId2" action="ppaction://hlinksldjump" tooltip="Sawyer County, Wisconsin"/>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65713" y="179403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a:hlinkClick r:id="rId2" action="ppaction://hlinksldjump" tooltip="St. Paul, MN"/>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49800" y="1845777"/>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1" name="Picture 2">
            <a:hlinkClick r:id="rId2" action="ppaction://hlinksldjump" tooltip="Hendry County, Florid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375" y="498254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5" name="Picture 11">
            <a:hlinkClick r:id="rId2" action="ppaction://hlinksldjump" tooltip="Corpus Christi, Texas"/>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37025" y="510749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7" name="5-Point Star 406">
            <a:hlinkClick r:id="rId2" action="ppaction://hlinksldjump" tooltip="Wenatchee, Washington"/>
          </p:cNvPr>
          <p:cNvSpPr/>
          <p:nvPr/>
        </p:nvSpPr>
        <p:spPr>
          <a:xfrm>
            <a:off x="1113261" y="1133475"/>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7" name="Picture 11">
            <a:hlinkClick r:id="rId2" action="ppaction://hlinksldjump" tooltip="Lehigh &amp; Northampton Counties, Pennsylvania"/>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42188" y="241550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8" name="5-Point Star 417">
            <a:hlinkClick r:id="rId2" action="ppaction://hlinksldjump" tooltip="Joplin, Missouri"/>
          </p:cNvPr>
          <p:cNvSpPr/>
          <p:nvPr/>
        </p:nvSpPr>
        <p:spPr>
          <a:xfrm>
            <a:off x="4663659" y="3432646"/>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2">
            <a:hlinkClick r:id="rId2" action="ppaction://hlinksldjump" tooltip="Lexington, South Carolina"/>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0630" y="3884612"/>
            <a:ext cx="238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 name="Picture 43">
            <a:hlinkClick r:id="rId2" action="ppaction://hlinksldjump" tooltip="Mundelein, Illinois"/>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75300" y="24892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 name="5-Point Star 419">
            <a:hlinkClick r:id="rId2" action="ppaction://hlinksldjump" tooltip="Montgomery County, Maryland"/>
          </p:cNvPr>
          <p:cNvSpPr/>
          <p:nvPr/>
        </p:nvSpPr>
        <p:spPr>
          <a:xfrm>
            <a:off x="7188320" y="2809452"/>
            <a:ext cx="171637" cy="146895"/>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Picture 2">
            <a:hlinkClick r:id="rId2" action="ppaction://hlinksldjump" tooltip="Cicero, Illinois"/>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7407" y="2736513"/>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2">
            <a:hlinkClick r:id="rId2" action="ppaction://hlinksldjump" tooltip="Bristol, Virginia"/>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54794" y="3323983"/>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2">
            <a:hlinkClick r:id="rId2" action="ppaction://hlinksldjump" tooltip="Bullitt County, Kentucky"/>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315594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 name="Picture 2">
            <a:hlinkClick r:id="rId2" action="ppaction://hlinksldjump" tooltip="Charlotte City, Florida"/>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38760" y="510222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1" name="Picture 22">
            <a:hlinkClick r:id="rId2" action="ppaction://hlinksldjump" tooltip="Tucson, Arizon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0457" y="4084826"/>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2" name="Picture 28">
            <a:hlinkClick r:id="rId2" action="ppaction://hlinksldjump" tooltip="Garvin &amp; Murray County, Oklahom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2413" y="3856037"/>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 name="5-Point Star 422">
            <a:hlinkClick r:id="rId2" action="ppaction://hlinksldjump" tooltip="Greeneville, Tennessee"/>
          </p:cNvPr>
          <p:cNvSpPr/>
          <p:nvPr/>
        </p:nvSpPr>
        <p:spPr>
          <a:xfrm>
            <a:off x="6367622" y="3516312"/>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5-Point Star 423">
            <a:hlinkClick r:id="rId2" action="ppaction://hlinksldjump" tooltip="Irving, Texas"/>
          </p:cNvPr>
          <p:cNvSpPr/>
          <p:nvPr/>
        </p:nvSpPr>
        <p:spPr>
          <a:xfrm>
            <a:off x="4047331" y="4268919"/>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Picture 2">
            <a:hlinkClick r:id="rId2" action="ppaction://hlinksldjump" tooltip="Missoula, Montana"/>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95463" y="1277937"/>
            <a:ext cx="249237"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5" name="Picture 28">
            <a:hlinkClick r:id="rId2" action="ppaction://hlinksldjump" tooltip="Stilwell, Oklahom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1838" y="3682359"/>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2" name="5-Point Star 381">
            <a:hlinkClick r:id="rId2" action="ppaction://hlinksldjump" tooltip="Schriever, Louisiana"/>
          </p:cNvPr>
          <p:cNvSpPr/>
          <p:nvPr/>
        </p:nvSpPr>
        <p:spPr>
          <a:xfrm>
            <a:off x="5129213" y="483235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rId2" action="ppaction://hlinksldjump" tooltip="Highlands County, Florida"/>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23881" y="5041535"/>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4" name="5-Point Star 403">
            <a:hlinkClick r:id="rId2" action="ppaction://hlinksldjump" tooltip="Austin, Texas"/>
          </p:cNvPr>
          <p:cNvSpPr/>
          <p:nvPr/>
        </p:nvSpPr>
        <p:spPr>
          <a:xfrm>
            <a:off x="3711575" y="4619228"/>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6" name="Picture 2">
            <a:hlinkClick r:id="rId2" action="ppaction://hlinksldjump" tooltip="Litchfield, Illinoi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105" y="3011874"/>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7" name="Picture 28">
            <a:hlinkClick r:id="rId2" action="ppaction://hlinksldjump" tooltip="Durant, Oklahoma"/>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763" y="3949700"/>
            <a:ext cx="2317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8" name="5-Point Star 427">
            <a:hlinkClick r:id="rId2" action="ppaction://hlinksldjump" tooltip="Tuscaloosa, Alabama"/>
          </p:cNvPr>
          <p:cNvSpPr/>
          <p:nvPr/>
        </p:nvSpPr>
        <p:spPr>
          <a:xfrm>
            <a:off x="5743620" y="4044950"/>
            <a:ext cx="179387" cy="17780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9" name="Picture 31">
            <a:hlinkClick r:id="rId2" action="ppaction://hlinksldjump" tooltip="Smyrna, Tennessee"/>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02337" y="3569646"/>
            <a:ext cx="2127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 name="5-Point Star 429">
            <a:hlinkClick r:id="rId2" action="ppaction://hlinksldjump" tooltip="Ocean County, New Jersey"/>
          </p:cNvPr>
          <p:cNvSpPr/>
          <p:nvPr/>
        </p:nvSpPr>
        <p:spPr>
          <a:xfrm>
            <a:off x="7633867" y="2631652"/>
            <a:ext cx="179387" cy="177800"/>
          </a:xfrm>
          <a:prstGeom prst="star5">
            <a:avLst/>
          </a:prstGeom>
          <a:ln>
            <a:solidFill>
              <a:srgbClr val="194F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803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600" y="685800"/>
            <a:ext cx="6445939" cy="1143000"/>
          </a:xfrm>
        </p:spPr>
        <p:txBody>
          <a:bodyPr>
            <a:normAutofit/>
          </a:bodyPr>
          <a:lstStyle/>
          <a:p>
            <a:r>
              <a:rPr lang="en-US" sz="4800" dirty="0">
                <a:solidFill>
                  <a:srgbClr val="FF0000"/>
                </a:solidFill>
              </a:rPr>
              <a:t>Save the Date!</a:t>
            </a:r>
          </a:p>
        </p:txBody>
      </p:sp>
      <p:sp>
        <p:nvSpPr>
          <p:cNvPr id="6" name="Content Placeholder 5"/>
          <p:cNvSpPr>
            <a:spLocks noGrp="1"/>
          </p:cNvSpPr>
          <p:nvPr>
            <p:ph idx="1"/>
          </p:nvPr>
        </p:nvSpPr>
        <p:spPr>
          <a:xfrm>
            <a:off x="381000" y="2362200"/>
            <a:ext cx="8229600" cy="3733800"/>
          </a:xfrm>
        </p:spPr>
        <p:txBody>
          <a:bodyPr>
            <a:normAutofit fontScale="77500" lnSpcReduction="20000"/>
          </a:bodyPr>
          <a:lstStyle/>
          <a:p>
            <a:pPr marL="0" indent="0" algn="ctr">
              <a:buNone/>
            </a:pPr>
            <a:r>
              <a:rPr lang="en-US" sz="4200" b="1" dirty="0">
                <a:solidFill>
                  <a:srgbClr val="0070C0"/>
                </a:solidFill>
              </a:rPr>
              <a:t> WV Center for Children’s Justice</a:t>
            </a:r>
            <a:endParaRPr lang="en-US" sz="4200" dirty="0">
              <a:solidFill>
                <a:srgbClr val="0070C0"/>
              </a:solidFill>
            </a:endParaRPr>
          </a:p>
          <a:p>
            <a:pPr marL="0" indent="0" algn="ctr">
              <a:buNone/>
            </a:pPr>
            <a:r>
              <a:rPr lang="en-US" sz="4200" b="1" dirty="0">
                <a:solidFill>
                  <a:srgbClr val="0070C0"/>
                </a:solidFill>
              </a:rPr>
              <a:t>Handle with Care Conference</a:t>
            </a:r>
            <a:endParaRPr lang="en-US" sz="4200" dirty="0">
              <a:solidFill>
                <a:srgbClr val="0070C0"/>
              </a:solidFill>
            </a:endParaRPr>
          </a:p>
          <a:p>
            <a:pPr marL="0" indent="0" algn="ctr">
              <a:buNone/>
            </a:pPr>
            <a:r>
              <a:rPr lang="en-US" b="1" dirty="0"/>
              <a:t> </a:t>
            </a:r>
            <a:endParaRPr lang="en-US" dirty="0"/>
          </a:p>
          <a:p>
            <a:pPr marL="0" indent="0" algn="ctr">
              <a:buNone/>
            </a:pPr>
            <a:r>
              <a:rPr lang="en-US" b="1" dirty="0" smtClean="0">
                <a:solidFill>
                  <a:srgbClr val="00CC66"/>
                </a:solidFill>
              </a:rPr>
              <a:t>October 14-16</a:t>
            </a:r>
            <a:r>
              <a:rPr lang="en-US" b="1" smtClean="0">
                <a:solidFill>
                  <a:srgbClr val="00CC66"/>
                </a:solidFill>
              </a:rPr>
              <a:t>, 2020</a:t>
            </a:r>
            <a:endParaRPr lang="en-US" dirty="0">
              <a:solidFill>
                <a:srgbClr val="00CC66"/>
              </a:solidFill>
            </a:endParaRPr>
          </a:p>
          <a:p>
            <a:pPr marL="0" indent="0" algn="ctr">
              <a:buNone/>
            </a:pPr>
            <a:r>
              <a:rPr lang="en-US" b="1" dirty="0">
                <a:solidFill>
                  <a:srgbClr val="00CC66"/>
                </a:solidFill>
              </a:rPr>
              <a:t>Civic Center</a:t>
            </a:r>
            <a:endParaRPr lang="en-US" dirty="0">
              <a:solidFill>
                <a:srgbClr val="00CC66"/>
              </a:solidFill>
            </a:endParaRPr>
          </a:p>
          <a:p>
            <a:pPr marL="0" indent="0" algn="ctr">
              <a:buNone/>
            </a:pPr>
            <a:r>
              <a:rPr lang="en-US" b="1" dirty="0">
                <a:solidFill>
                  <a:srgbClr val="00CC66"/>
                </a:solidFill>
              </a:rPr>
              <a:t>Charleston, WV</a:t>
            </a:r>
          </a:p>
          <a:p>
            <a:pPr marL="0" indent="0" algn="ctr">
              <a:buNone/>
            </a:pPr>
            <a:endParaRPr lang="en-US" b="1" dirty="0">
              <a:solidFill>
                <a:srgbClr val="00CC66"/>
              </a:solidFill>
            </a:endParaRPr>
          </a:p>
          <a:p>
            <a:pPr marL="0" indent="0" algn="ctr">
              <a:buNone/>
            </a:pPr>
            <a:r>
              <a:rPr lang="en-US" b="1" dirty="0" smtClean="0">
                <a:solidFill>
                  <a:srgbClr val="194F90"/>
                </a:solidFill>
              </a:rPr>
              <a:t>www.handlewithcarewv.org </a:t>
            </a:r>
            <a:endParaRPr lang="en-US" dirty="0">
              <a:solidFill>
                <a:srgbClr val="194F90"/>
              </a:solidFill>
            </a:endParaRPr>
          </a:p>
          <a:p>
            <a:pPr marL="0" indent="0">
              <a:buNone/>
            </a:pPr>
            <a:r>
              <a:rPr lang="en-US" dirty="0"/>
              <a:t> </a:t>
            </a:r>
          </a:p>
          <a:p>
            <a:endParaRPr lang="en-US" dirty="0"/>
          </a:p>
        </p:txBody>
      </p:sp>
    </p:spTree>
    <p:extLst>
      <p:ext uri="{BB962C8B-B14F-4D97-AF65-F5344CB8AC3E}">
        <p14:creationId xmlns:p14="http://schemas.microsoft.com/office/powerpoint/2010/main" val="1626832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85800"/>
            <a:ext cx="6477000" cy="1143000"/>
          </a:xfrm>
        </p:spPr>
        <p:txBody>
          <a:bodyPr/>
          <a:lstStyle/>
          <a:p>
            <a:r>
              <a:rPr lang="en-US" b="1" dirty="0">
                <a:solidFill>
                  <a:srgbClr val="92D050"/>
                </a:solidFill>
              </a:rPr>
              <a:t>In closing</a:t>
            </a:r>
          </a:p>
        </p:txBody>
      </p:sp>
      <p:sp>
        <p:nvSpPr>
          <p:cNvPr id="4" name="Content Placeholder 3"/>
          <p:cNvSpPr>
            <a:spLocks noGrp="1"/>
          </p:cNvSpPr>
          <p:nvPr>
            <p:ph sz="quarter" idx="4294967295"/>
          </p:nvPr>
        </p:nvSpPr>
        <p:spPr>
          <a:xfrm>
            <a:off x="762000" y="4343400"/>
            <a:ext cx="7620000" cy="1690687"/>
          </a:xfrm>
          <a:prstGeom prst="rect">
            <a:avLst/>
          </a:prstGeom>
        </p:spPr>
        <p:txBody>
          <a:bodyPr>
            <a:normAutofit fontScale="70000" lnSpcReduction="20000"/>
          </a:bodyPr>
          <a:lstStyle/>
          <a:p>
            <a:pPr>
              <a:buClrTx/>
              <a:buFont typeface="Arial" panose="020B0604020202020204" pitchFamily="34" charset="0"/>
              <a:buChar char="•"/>
            </a:pPr>
            <a:endParaRPr lang="en-US" sz="2800" dirty="0">
              <a:latin typeface="+mj-lt"/>
            </a:endParaRPr>
          </a:p>
          <a:p>
            <a:pPr marL="0" indent="0" algn="ctr">
              <a:buClrTx/>
              <a:buNone/>
            </a:pPr>
            <a:r>
              <a:rPr lang="en-US" sz="4100" dirty="0">
                <a:solidFill>
                  <a:srgbClr val="0070C0"/>
                </a:solidFill>
                <a:latin typeface="+mj-lt"/>
              </a:rPr>
              <a:t>Success in school is success in life.</a:t>
            </a:r>
          </a:p>
          <a:p>
            <a:pPr marL="0" indent="0" algn="ctr">
              <a:buClrTx/>
              <a:buNone/>
            </a:pPr>
            <a:r>
              <a:rPr lang="en-US" sz="4100" dirty="0">
                <a:solidFill>
                  <a:srgbClr val="0070C0"/>
                </a:solidFill>
                <a:latin typeface="+mj-lt"/>
              </a:rPr>
              <a:t>Let’s help children succeed in school everyday to the best of their ability!</a:t>
            </a:r>
          </a:p>
        </p:txBody>
      </p:sp>
      <p:pic>
        <p:nvPicPr>
          <p:cNvPr id="21506" name="Picture 2" descr="C:\Users\b941857\AppData\Local\Microsoft\Windows\Temporary Internet Files\Content.IE5\OXBOIXJJ\Diploma[1].pn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3200400" cy="213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5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1"/>
          </p:nvPr>
        </p:nvSpPr>
        <p:spPr>
          <a:xfrm>
            <a:off x="503238" y="530225"/>
            <a:ext cx="8183562" cy="5565775"/>
          </a:xfrm>
        </p:spPr>
        <p:txBody>
          <a:bodyPr>
            <a:normAutofit fontScale="97500"/>
          </a:bodyPr>
          <a:lstStyle/>
          <a:p>
            <a:pPr marL="0" indent="0" algn="ctr">
              <a:buFont typeface="Wingdings 2" pitchFamily="18" charset="2"/>
              <a:buNone/>
              <a:defRPr/>
            </a:pPr>
            <a:endParaRPr lang="en-US" sz="5400" b="1" dirty="0">
              <a:solidFill>
                <a:schemeClr val="accent4"/>
              </a:solidFill>
            </a:endParaRPr>
          </a:p>
          <a:p>
            <a:pPr marL="0" indent="0" algn="ctr">
              <a:buNone/>
              <a:defRPr/>
            </a:pPr>
            <a:r>
              <a:rPr lang="en-US" sz="4100" b="1" dirty="0">
                <a:solidFill>
                  <a:srgbClr val="0070C0"/>
                </a:solidFill>
                <a:latin typeface="+mj-lt"/>
              </a:rPr>
              <a:t>Let’s Make Handle With Care Successful in Your Community!</a:t>
            </a:r>
          </a:p>
          <a:p>
            <a:pPr marL="0" indent="0" algn="ctr">
              <a:buNone/>
              <a:defRPr/>
            </a:pPr>
            <a:endParaRPr lang="en-US" sz="900" b="1" dirty="0">
              <a:solidFill>
                <a:srgbClr val="0070C0"/>
              </a:solidFill>
              <a:latin typeface="+mj-lt"/>
            </a:endParaRPr>
          </a:p>
          <a:p>
            <a:pPr marL="0" indent="0" algn="ctr">
              <a:buNone/>
              <a:defRPr/>
            </a:pPr>
            <a:r>
              <a:rPr lang="en-US" sz="5400" b="1" dirty="0">
                <a:solidFill>
                  <a:srgbClr val="00B050"/>
                </a:solidFill>
                <a:latin typeface="+mj-lt"/>
              </a:rPr>
              <a:t>QUESTIONS?</a:t>
            </a:r>
          </a:p>
          <a:p>
            <a:pPr marL="0" indent="0" algn="ctr">
              <a:buFont typeface="Wingdings 2" pitchFamily="18" charset="2"/>
              <a:buNone/>
              <a:defRPr/>
            </a:pPr>
            <a:endParaRPr lang="en-US" sz="5400" b="1" dirty="0">
              <a:solidFill>
                <a:schemeClr val="accent4"/>
              </a:solidFill>
            </a:endParaRPr>
          </a:p>
          <a:p>
            <a:pPr marL="0" indent="0" algn="ctr">
              <a:buFont typeface="Wingdings 2" pitchFamily="18" charset="2"/>
              <a:buNone/>
              <a:defRPr/>
            </a:pPr>
            <a:endParaRPr lang="en-US" sz="5400" b="1" dirty="0">
              <a:solidFill>
                <a:schemeClr val="accent4"/>
              </a:solidFill>
            </a:endParaRPr>
          </a:p>
          <a:p>
            <a:pPr marL="0" indent="0" algn="ctr">
              <a:buFont typeface="Wingdings 2" pitchFamily="18" charset="2"/>
              <a:buNone/>
              <a:defRPr/>
            </a:pPr>
            <a:endParaRPr lang="en-US" sz="5400" b="1" dirty="0">
              <a:solidFill>
                <a:schemeClr val="accent4"/>
              </a:solidFill>
            </a:endParaRPr>
          </a:p>
          <a:p>
            <a:pPr marL="0" indent="0" algn="ctr">
              <a:buFont typeface="Wingdings 2" pitchFamily="18" charset="2"/>
              <a:buNone/>
              <a:defRPr/>
            </a:pPr>
            <a:endParaRPr lang="en-US" sz="1800" dirty="0"/>
          </a:p>
          <a:p>
            <a:pPr marL="0" indent="0" algn="ctr">
              <a:buFont typeface="Wingdings 2" pitchFamily="18" charset="2"/>
              <a:buNone/>
              <a:defRPr/>
            </a:pPr>
            <a:endParaRPr lang="en-US" sz="2500" dirty="0"/>
          </a:p>
        </p:txBody>
      </p:sp>
      <p:sp>
        <p:nvSpPr>
          <p:cNvPr id="3" name="Content Placeholder 2"/>
          <p:cNvSpPr txBox="1">
            <a:spLocks/>
          </p:cNvSpPr>
          <p:nvPr/>
        </p:nvSpPr>
        <p:spPr>
          <a:xfrm>
            <a:off x="2133600" y="4135192"/>
            <a:ext cx="5334000" cy="180840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dirty="0">
                <a:latin typeface="+mj-lt"/>
              </a:rPr>
              <a:t>Andrea Darr</a:t>
            </a:r>
          </a:p>
          <a:p>
            <a:pPr marL="0" indent="0" algn="ctr">
              <a:spcBef>
                <a:spcPts val="0"/>
              </a:spcBef>
              <a:buFont typeface="Arial" panose="020B0604020202020204" pitchFamily="34" charset="0"/>
              <a:buNone/>
            </a:pPr>
            <a:r>
              <a:rPr lang="en-US" dirty="0"/>
              <a:t>(304) 766-5898</a:t>
            </a:r>
            <a:endParaRPr lang="en-US" dirty="0">
              <a:solidFill>
                <a:srgbClr val="FF0000"/>
              </a:solidFill>
              <a:latin typeface="+mj-lt"/>
              <a:hlinkClick r:id=""/>
            </a:endParaRPr>
          </a:p>
          <a:p>
            <a:pPr marL="0" indent="0" algn="ctr">
              <a:spcBef>
                <a:spcPts val="0"/>
              </a:spcBef>
              <a:buFont typeface="Arial" panose="020B0604020202020204" pitchFamily="34" charset="0"/>
              <a:buNone/>
            </a:pPr>
            <a:r>
              <a:rPr lang="en-US" dirty="0">
                <a:solidFill>
                  <a:srgbClr val="FF0000"/>
                </a:solidFill>
                <a:latin typeface="+mj-lt"/>
                <a:hlinkClick r:id=""/>
              </a:rPr>
              <a:t>Andrea.L.Darr@wvsp.gov</a:t>
            </a:r>
            <a:endParaRPr lang="en-US" dirty="0">
              <a:solidFill>
                <a:srgbClr val="FF0000"/>
              </a:solidFill>
              <a:latin typeface="+mj-lt"/>
            </a:endParaRPr>
          </a:p>
          <a:p>
            <a:pPr marL="0" indent="0" algn="ctr">
              <a:spcBef>
                <a:spcPts val="0"/>
              </a:spcBef>
              <a:buFont typeface="Arial" panose="020B0604020202020204" pitchFamily="34" charset="0"/>
              <a:buNone/>
            </a:pPr>
            <a:r>
              <a:rPr lang="en-US" dirty="0"/>
              <a:t>WV Center for Children’s Justice</a:t>
            </a:r>
            <a:r>
              <a:rPr lang="en-US" dirty="0">
                <a:hlinkClick r:id="rId3"/>
              </a:rPr>
              <a:t> </a:t>
            </a:r>
          </a:p>
          <a:p>
            <a:pPr marL="0" indent="0" algn="ctr">
              <a:spcBef>
                <a:spcPts val="0"/>
              </a:spcBef>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55059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696199" cy="1143000"/>
          </a:xfrm>
          <a:solidFill>
            <a:schemeClr val="bg1">
              <a:lumMod val="85000"/>
            </a:schemeClr>
          </a:solidFill>
        </p:spPr>
        <p:txBody>
          <a:bodyPr>
            <a:normAutofit fontScale="90000"/>
          </a:bodyPr>
          <a:lstStyle/>
          <a:p>
            <a:r>
              <a:rPr lang="en-US" b="1" dirty="0" smtClean="0">
                <a:solidFill>
                  <a:srgbClr val="0070C0"/>
                </a:solidFill>
              </a:rPr>
              <a:t>Not unusual for a newborn in WV to have 4 ACE’s</a:t>
            </a:r>
            <a:endParaRPr lang="en-US" b="1" dirty="0">
              <a:solidFill>
                <a:srgbClr val="0070C0"/>
              </a:solidFill>
            </a:endParaRPr>
          </a:p>
        </p:txBody>
      </p:sp>
      <p:sp>
        <p:nvSpPr>
          <p:cNvPr id="3" name="Content Placeholder 2"/>
          <p:cNvSpPr>
            <a:spLocks noGrp="1"/>
          </p:cNvSpPr>
          <p:nvPr>
            <p:ph idx="1"/>
          </p:nvPr>
        </p:nvSpPr>
        <p:spPr>
          <a:xfrm>
            <a:off x="457200" y="2362200"/>
            <a:ext cx="8229600" cy="3962400"/>
          </a:xfrm>
        </p:spPr>
        <p:txBody>
          <a:bodyPr>
            <a:normAutofit fontScale="92500" lnSpcReduction="20000"/>
          </a:bodyPr>
          <a:lstStyle/>
          <a:p>
            <a:pPr marL="0" indent="0" algn="ctr">
              <a:buNone/>
            </a:pPr>
            <a:r>
              <a:rPr lang="en-US" dirty="0" smtClean="0">
                <a:solidFill>
                  <a:srgbClr val="FF0000"/>
                </a:solidFill>
              </a:rPr>
              <a:t>1.  </a:t>
            </a:r>
            <a:r>
              <a:rPr lang="en-US" dirty="0" smtClean="0"/>
              <a:t>They live in a home with substance abuse.</a:t>
            </a:r>
          </a:p>
          <a:p>
            <a:pPr marL="0" indent="0" algn="ctr">
              <a:buNone/>
            </a:pPr>
            <a:endParaRPr lang="en-US" b="1" dirty="0" smtClean="0">
              <a:solidFill>
                <a:srgbClr val="009900"/>
              </a:solidFill>
            </a:endParaRPr>
          </a:p>
          <a:p>
            <a:pPr marL="0" indent="0">
              <a:buNone/>
            </a:pPr>
            <a:r>
              <a:rPr lang="en-US" dirty="0" smtClean="0"/>
              <a:t>	</a:t>
            </a:r>
            <a:r>
              <a:rPr lang="en-US" dirty="0" smtClean="0">
                <a:solidFill>
                  <a:srgbClr val="FF0000"/>
                </a:solidFill>
              </a:rPr>
              <a:t>2.  </a:t>
            </a:r>
            <a:r>
              <a:rPr lang="en-US" dirty="0" smtClean="0"/>
              <a:t>Which increases their risk of maltreatment	</a:t>
            </a:r>
          </a:p>
          <a:p>
            <a:pPr marL="0" indent="0">
              <a:buNone/>
            </a:pPr>
            <a:endParaRPr lang="en-US" sz="1800" dirty="0" smtClean="0"/>
          </a:p>
          <a:p>
            <a:pPr marL="0" indent="0">
              <a:buNone/>
            </a:pPr>
            <a:r>
              <a:rPr lang="en-US" dirty="0" smtClean="0"/>
              <a:t>     		</a:t>
            </a:r>
            <a:r>
              <a:rPr lang="en-US" dirty="0" smtClean="0">
                <a:solidFill>
                  <a:srgbClr val="FF0000"/>
                </a:solidFill>
              </a:rPr>
              <a:t>3.  </a:t>
            </a:r>
            <a:r>
              <a:rPr lang="en-US" dirty="0" smtClean="0"/>
              <a:t>Domestic violence and substance           </a:t>
            </a:r>
          </a:p>
          <a:p>
            <a:pPr marL="0" indent="0">
              <a:buNone/>
            </a:pPr>
            <a:r>
              <a:rPr lang="en-US" dirty="0"/>
              <a:t> </a:t>
            </a:r>
            <a:r>
              <a:rPr lang="en-US" dirty="0" smtClean="0"/>
              <a:t>                          abuse often go hand in hand</a:t>
            </a:r>
            <a:endParaRPr lang="en-US" sz="1800" dirty="0" smtClean="0"/>
          </a:p>
          <a:p>
            <a:pPr marL="0" indent="0">
              <a:buNone/>
            </a:pPr>
            <a:r>
              <a:rPr lang="en-US" dirty="0" smtClean="0"/>
              <a:t>			</a:t>
            </a:r>
          </a:p>
          <a:p>
            <a:pPr marL="0" indent="0">
              <a:buNone/>
            </a:pPr>
            <a:r>
              <a:rPr lang="en-US" dirty="0"/>
              <a:t>	</a:t>
            </a:r>
            <a:r>
              <a:rPr lang="en-US" dirty="0" smtClean="0"/>
              <a:t>		</a:t>
            </a:r>
            <a:r>
              <a:rPr lang="en-US" dirty="0" smtClean="0">
                <a:solidFill>
                  <a:srgbClr val="FF0000"/>
                </a:solidFill>
              </a:rPr>
              <a:t>4.  </a:t>
            </a:r>
            <a:r>
              <a:rPr lang="en-US" dirty="0" smtClean="0"/>
              <a:t>A parent incarcerated</a:t>
            </a:r>
            <a:endParaRPr lang="en-US" dirty="0"/>
          </a:p>
        </p:txBody>
      </p:sp>
      <p:sp>
        <p:nvSpPr>
          <p:cNvPr id="4" name="Down Arrow 3"/>
          <p:cNvSpPr/>
          <p:nvPr/>
        </p:nvSpPr>
        <p:spPr>
          <a:xfrm rot="10800000">
            <a:off x="838200" y="3048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own Arrow 4"/>
          <p:cNvSpPr/>
          <p:nvPr/>
        </p:nvSpPr>
        <p:spPr>
          <a:xfrm rot="10800000">
            <a:off x="1828800" y="406270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Down Arrow 5"/>
          <p:cNvSpPr/>
          <p:nvPr/>
        </p:nvSpPr>
        <p:spPr>
          <a:xfrm rot="10800000">
            <a:off x="2680715" y="530217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0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6965261" cy="1143000"/>
          </a:xfrm>
        </p:spPr>
        <p:txBody>
          <a:bodyPr>
            <a:normAutofit fontScale="90000"/>
          </a:bodyPr>
          <a:lstStyle/>
          <a:p>
            <a:r>
              <a:rPr lang="en-US" b="1" dirty="0">
                <a:solidFill>
                  <a:srgbClr val="0070C0"/>
                </a:solidFill>
              </a:rPr>
              <a:t>ACEs </a:t>
            </a:r>
            <a:r>
              <a:rPr lang="en-US" b="1" dirty="0" smtClean="0">
                <a:solidFill>
                  <a:srgbClr val="0070C0"/>
                </a:solidFill>
              </a:rPr>
              <a:t>tend </a:t>
            </a:r>
            <a:r>
              <a:rPr lang="en-US" b="1" dirty="0">
                <a:solidFill>
                  <a:srgbClr val="0070C0"/>
                </a:solidFill>
              </a:rPr>
              <a:t>to get passed down from generation to generation.</a:t>
            </a:r>
          </a:p>
        </p:txBody>
      </p:sp>
      <p:sp>
        <p:nvSpPr>
          <p:cNvPr id="3" name="Content Placeholder 2"/>
          <p:cNvSpPr>
            <a:spLocks noGrp="1"/>
          </p:cNvSpPr>
          <p:nvPr>
            <p:ph idx="1"/>
          </p:nvPr>
        </p:nvSpPr>
        <p:spPr>
          <a:xfrm>
            <a:off x="381000" y="2895600"/>
            <a:ext cx="8229600" cy="2895600"/>
          </a:xfrm>
        </p:spPr>
        <p:txBody>
          <a:bodyPr>
            <a:normAutofit/>
          </a:bodyPr>
          <a:lstStyle/>
          <a:p>
            <a:pPr marL="0" indent="0" algn="ctr">
              <a:buNone/>
            </a:pPr>
            <a:r>
              <a:rPr lang="en-US" sz="5400" dirty="0" smtClean="0"/>
              <a:t>Our Drug Endangered Children are having Drug Endangered Children</a:t>
            </a:r>
          </a:p>
          <a:p>
            <a:pPr marL="0" indent="0" algn="ctr">
              <a:buNone/>
            </a:pPr>
            <a:endParaRPr lang="en-US" sz="2800" dirty="0"/>
          </a:p>
          <a:p>
            <a:pPr marL="457200" lvl="1" indent="0">
              <a:buNone/>
            </a:pPr>
            <a:endParaRPr lang="en-US" dirty="0"/>
          </a:p>
        </p:txBody>
      </p:sp>
    </p:spTree>
    <p:extLst>
      <p:ext uri="{BB962C8B-B14F-4D97-AF65-F5344CB8AC3E}">
        <p14:creationId xmlns:p14="http://schemas.microsoft.com/office/powerpoint/2010/main" val="1682648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2000" y="914400"/>
            <a:ext cx="7696199" cy="1143000"/>
          </a:xfrm>
        </p:spPr>
        <p:txBody>
          <a:bodyPr>
            <a:normAutofit fontScale="90000"/>
          </a:bodyPr>
          <a:lstStyle/>
          <a:p>
            <a:r>
              <a:rPr lang="en-US" b="1" dirty="0" smtClean="0">
                <a:solidFill>
                  <a:srgbClr val="0070C0"/>
                </a:solidFill>
              </a:rPr>
              <a:t>Ground Zero for the Opioid Crisis</a:t>
            </a:r>
            <a:endParaRPr lang="en-US" b="1" dirty="0">
              <a:solidFill>
                <a:srgbClr val="0070C0"/>
              </a:solidFill>
            </a:endParaRPr>
          </a:p>
        </p:txBody>
      </p:sp>
      <p:sp>
        <p:nvSpPr>
          <p:cNvPr id="11" name="Content Placeholder 10"/>
          <p:cNvSpPr>
            <a:spLocks noGrp="1"/>
          </p:cNvSpPr>
          <p:nvPr>
            <p:ph idx="1"/>
          </p:nvPr>
        </p:nvSpPr>
        <p:spPr>
          <a:xfrm>
            <a:off x="457200" y="2438400"/>
            <a:ext cx="4572000" cy="3733800"/>
          </a:xfrm>
        </p:spPr>
        <p:txBody>
          <a:bodyPr>
            <a:normAutofit/>
          </a:bodyPr>
          <a:lstStyle/>
          <a:p>
            <a:pPr marL="0" indent="0" algn="ctr">
              <a:buNone/>
            </a:pPr>
            <a:r>
              <a:rPr lang="en-US" sz="4000" dirty="0" smtClean="0"/>
              <a:t>Law Enforcement</a:t>
            </a:r>
          </a:p>
          <a:p>
            <a:pPr marL="0" indent="0" algn="ctr">
              <a:buNone/>
            </a:pPr>
            <a:r>
              <a:rPr lang="en-US" sz="4000" dirty="0" smtClean="0"/>
              <a:t>EMS</a:t>
            </a:r>
          </a:p>
          <a:p>
            <a:pPr marL="0" indent="0" algn="ctr">
              <a:buNone/>
            </a:pPr>
            <a:r>
              <a:rPr lang="en-US" sz="4000" dirty="0" smtClean="0"/>
              <a:t>Public Health</a:t>
            </a:r>
          </a:p>
          <a:p>
            <a:pPr marL="0" indent="0" algn="ctr">
              <a:buNone/>
            </a:pPr>
            <a:r>
              <a:rPr lang="en-US" sz="4000" dirty="0" smtClean="0"/>
              <a:t>CPS</a:t>
            </a:r>
          </a:p>
          <a:p>
            <a:pPr marL="0" indent="0" algn="ctr">
              <a:buNone/>
            </a:pPr>
            <a:r>
              <a:rPr lang="en-US" sz="4000" dirty="0" smtClean="0"/>
              <a:t>Schools</a:t>
            </a:r>
          </a:p>
          <a:p>
            <a:endParaRPr lang="en-US" sz="4000"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164" y="2514600"/>
            <a:ext cx="3384649" cy="33745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437" y="1895334"/>
            <a:ext cx="3966102" cy="3966102"/>
          </a:xfrm>
          <a:prstGeom prst="rect">
            <a:avLst/>
          </a:prstGeom>
        </p:spPr>
      </p:pic>
    </p:spTree>
    <p:extLst>
      <p:ext uri="{BB962C8B-B14F-4D97-AF65-F5344CB8AC3E}">
        <p14:creationId xmlns:p14="http://schemas.microsoft.com/office/powerpoint/2010/main" val="372440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6477000" cy="1143000"/>
          </a:xfrm>
        </p:spPr>
        <p:txBody>
          <a:bodyPr>
            <a:normAutofit/>
          </a:bodyPr>
          <a:lstStyle/>
          <a:p>
            <a:r>
              <a:rPr lang="en-US" b="1" dirty="0" smtClean="0">
                <a:solidFill>
                  <a:srgbClr val="0070C0"/>
                </a:solidFill>
              </a:rPr>
              <a:t>Trauma in Children</a:t>
            </a:r>
            <a:endParaRPr lang="en-US" b="1" dirty="0">
              <a:solidFill>
                <a:srgbClr val="0070C0"/>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81400" y="1676400"/>
            <a:ext cx="1924050" cy="3109265"/>
          </a:xfrm>
        </p:spPr>
      </p:pic>
      <p:sp>
        <p:nvSpPr>
          <p:cNvPr id="7" name="Title 1"/>
          <p:cNvSpPr txBox="1">
            <a:spLocks/>
          </p:cNvSpPr>
          <p:nvPr/>
        </p:nvSpPr>
        <p:spPr>
          <a:xfrm>
            <a:off x="1066800" y="5029200"/>
            <a:ext cx="7239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9900"/>
                </a:solidFill>
              </a:rPr>
              <a:t>Turns off the learning switch!</a:t>
            </a:r>
            <a:endParaRPr lang="en-US" b="1" dirty="0">
              <a:solidFill>
                <a:srgbClr val="009900"/>
              </a:solidFill>
            </a:endParaRPr>
          </a:p>
        </p:txBody>
      </p:sp>
    </p:spTree>
    <p:extLst>
      <p:ext uri="{BB962C8B-B14F-4D97-AF65-F5344CB8AC3E}">
        <p14:creationId xmlns:p14="http://schemas.microsoft.com/office/powerpoint/2010/main" val="1784194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AAE773A68CA643978C07C8260E623D" ma:contentTypeVersion="12" ma:contentTypeDescription="Create a new document." ma:contentTypeScope="" ma:versionID="bfbda31aa05d23f773df421910cd0e5e">
  <xsd:schema xmlns:xsd="http://www.w3.org/2001/XMLSchema" xmlns:xs="http://www.w3.org/2001/XMLSchema" xmlns:p="http://schemas.microsoft.com/office/2006/metadata/properties" xmlns:ns2="5b21af7b-e7d3-4252-8f71-49fa1affc7eb" xmlns:ns3="090a256d-2234-44d7-9e6d-d25c219bfd92" targetNamespace="http://schemas.microsoft.com/office/2006/metadata/properties" ma:root="true" ma:fieldsID="f70a8c869c89f9947822c21adcb50d74" ns2:_="" ns3:_="">
    <xsd:import namespace="5b21af7b-e7d3-4252-8f71-49fa1affc7eb"/>
    <xsd:import namespace="090a256d-2234-44d7-9e6d-d25c219bfd9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21af7b-e7d3-4252-8f71-49fa1affc7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0a256d-2234-44d7-9e6d-d25c219bfd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8F253F-FD57-46D4-8D01-3296D1FCC65A}"/>
</file>

<file path=customXml/itemProps2.xml><?xml version="1.0" encoding="utf-8"?>
<ds:datastoreItem xmlns:ds="http://schemas.openxmlformats.org/officeDocument/2006/customXml" ds:itemID="{A48FB7D2-79B9-4191-831A-78309D5ECA54}"/>
</file>

<file path=customXml/itemProps3.xml><?xml version="1.0" encoding="utf-8"?>
<ds:datastoreItem xmlns:ds="http://schemas.openxmlformats.org/officeDocument/2006/customXml" ds:itemID="{3C57F33A-A33B-4543-B15B-AAEFFBECF21F}"/>
</file>

<file path=docProps/app.xml><?xml version="1.0" encoding="utf-8"?>
<Properties xmlns="http://schemas.openxmlformats.org/officeDocument/2006/extended-properties" xmlns:vt="http://schemas.openxmlformats.org/officeDocument/2006/docPropsVTypes">
  <TotalTime>4572</TotalTime>
  <Words>4331</Words>
  <Application>Microsoft Office PowerPoint</Application>
  <PresentationFormat>On-screen Show (4:3)</PresentationFormat>
  <Paragraphs>637</Paragraphs>
  <Slides>58</Slides>
  <Notes>53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Acrobat Document</vt:lpstr>
      <vt:lpstr>PowerPoint Presentation</vt:lpstr>
      <vt:lpstr>Before we get started</vt:lpstr>
      <vt:lpstr>Wild Wonderful West Virginia</vt:lpstr>
      <vt:lpstr>In West Virginia</vt:lpstr>
      <vt:lpstr>Prevalence of Trauma</vt:lpstr>
      <vt:lpstr>Not unusual for a newborn in WV to have 4 ACE’s</vt:lpstr>
      <vt:lpstr>ACEs tend to get passed down from generation to generation.</vt:lpstr>
      <vt:lpstr>Ground Zero for the Opioid Crisis</vt:lpstr>
      <vt:lpstr>Trauma in Children</vt:lpstr>
      <vt:lpstr>PowerPoint Presentation</vt:lpstr>
      <vt:lpstr>PowerPoint Presentation</vt:lpstr>
      <vt:lpstr>Handle With Care</vt:lpstr>
      <vt:lpstr>The Problem</vt:lpstr>
      <vt:lpstr>HWC Timeline</vt:lpstr>
      <vt:lpstr>Handle With Care *Kids being successful in school* </vt:lpstr>
      <vt:lpstr>PowerPoint Presentation</vt:lpstr>
      <vt:lpstr>Charleston PD</vt:lpstr>
      <vt:lpstr>PowerPoint Presentation</vt:lpstr>
      <vt:lpstr>Burglary </vt:lpstr>
      <vt:lpstr>Child Abuse Reports</vt:lpstr>
      <vt:lpstr>Domestic Violence</vt:lpstr>
      <vt:lpstr>Malicious Wounding</vt:lpstr>
      <vt:lpstr>Robbery </vt:lpstr>
      <vt:lpstr>Wanton Endangerment</vt:lpstr>
      <vt:lpstr>Murders</vt:lpstr>
      <vt:lpstr>Who gets a HWC notice?</vt:lpstr>
      <vt:lpstr>Examples of HWC notifications</vt:lpstr>
      <vt:lpstr>Law Enforcement  sending the HWC Notice to the School</vt:lpstr>
      <vt:lpstr>Handle With Care  August 2013 – February 2016 </vt:lpstr>
      <vt:lpstr>Building Relationships</vt:lpstr>
      <vt:lpstr>This Simple HWC Notice</vt:lpstr>
      <vt:lpstr>HWC Notice</vt:lpstr>
      <vt:lpstr>What is Trauma</vt:lpstr>
      <vt:lpstr>Trauma</vt:lpstr>
      <vt:lpstr>Trauma is . . .  Under-Reported and Under Diagnosed</vt:lpstr>
      <vt:lpstr>The Solution   A Trauma Sensitive School</vt:lpstr>
      <vt:lpstr>Childhood Trauma and Classroom Behavior</vt:lpstr>
      <vt:lpstr>Why create a trauma sensitive school system?</vt:lpstr>
      <vt:lpstr> TRAUMA SENSITIVE SCHOOLS </vt:lpstr>
      <vt:lpstr>*No one-size fits all approach </vt:lpstr>
      <vt:lpstr>Become a Trauma-Sensitive School</vt:lpstr>
      <vt:lpstr>Ways to Handle Children with Care</vt:lpstr>
      <vt:lpstr>PowerPoint Presentation</vt:lpstr>
      <vt:lpstr>Interventions</vt:lpstr>
      <vt:lpstr>Individual Interventions</vt:lpstr>
      <vt:lpstr>School Interventions</vt:lpstr>
      <vt:lpstr> Individual Academic Interventions   </vt:lpstr>
      <vt:lpstr>Individual Behavioral  Interventions</vt:lpstr>
      <vt:lpstr>School Response without  HWC Intervention</vt:lpstr>
      <vt:lpstr>School Response with  HWC Intervention</vt:lpstr>
      <vt:lpstr>Handle with Care</vt:lpstr>
      <vt:lpstr>What if school interventions are not enough?</vt:lpstr>
      <vt:lpstr>PowerPoint Presentation</vt:lpstr>
      <vt:lpstr>HWC In Summary</vt:lpstr>
      <vt:lpstr>PowerPoint Presentation</vt:lpstr>
      <vt:lpstr>Save the Date!</vt:lpstr>
      <vt:lpstr>In closing</vt:lpstr>
      <vt:lpstr>PowerPoint Presentation</vt:lpstr>
    </vt:vector>
  </TitlesOfParts>
  <Company>West Virginia Office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WVOT</dc:creator>
  <cp:lastModifiedBy>Andrea L. Darr</cp:lastModifiedBy>
  <cp:revision>404</cp:revision>
  <cp:lastPrinted>2018-08-23T17:28:02Z</cp:lastPrinted>
  <dcterms:created xsi:type="dcterms:W3CDTF">2015-04-20T16:25:25Z</dcterms:created>
  <dcterms:modified xsi:type="dcterms:W3CDTF">2020-02-12T14:53:17Z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0x01010005AAE773A68CA643978C07C8260E623D</vt:lpwstr>
  </property>
</Properties>
</file>