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12852400" cy="6184900"/>
  <p:notesSz cx="6858000" cy="9144000"/>
  <p:embeddedFontLst>
    <p:embeddedFont>
      <p:font typeface="Arimo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 Light" panose="020B0604020202020204" charset="0"/>
      <p:regular r:id="rId39"/>
    </p:embeddedFont>
    <p:embeddedFont>
      <p:font typeface="Trocchi" panose="020B0604020202020204" charset="0"/>
      <p:regular r:id="rId40"/>
    </p:embeddedFont>
    <p:embeddedFont>
      <p:font typeface="Vidaloka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16" d="100"/>
          <a:sy n="116" d="100"/>
        </p:scale>
        <p:origin x="114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rkcountyhumanservices.org/school-contest-2019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3866" r="74" b="1397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5028" y="1135944"/>
            <a:ext cx="9168694" cy="3919361"/>
            <a:chOff x="0" y="0"/>
            <a:chExt cx="12224926" cy="5225815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224926" cy="522581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70075" y="788882"/>
              <a:ext cx="10884776" cy="2756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50"/>
                </a:lnSpc>
              </a:pPr>
              <a:r>
                <a:rPr lang="en-US" sz="7000">
                  <a:solidFill>
                    <a:srgbClr val="FFFFFF"/>
                  </a:solidFill>
                  <a:latin typeface="Vidaloka"/>
                </a:rPr>
                <a:t>Light The Way For Mental Health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93796" y="3834318"/>
              <a:ext cx="10837333" cy="631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9"/>
                </a:lnSpc>
              </a:pPr>
              <a:r>
                <a:rPr lang="en-US" sz="3200" spc="256">
                  <a:solidFill>
                    <a:srgbClr val="FFFFFF"/>
                  </a:solidFill>
                  <a:latin typeface="Montserrat Light"/>
                </a:rPr>
                <a:t>Light Up Green Tool Kit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95442" y="2821465"/>
            <a:ext cx="8039248" cy="33697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9210"/>
          <a:stretch>
            <a:fillRect/>
          </a:stretch>
        </p:blipFill>
        <p:spPr>
          <a:xfrm>
            <a:off x="110457" y="201794"/>
            <a:ext cx="3714750" cy="35062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12714" b="12760"/>
          <a:stretch>
            <a:fillRect/>
          </a:stretch>
        </p:blipFill>
        <p:spPr>
          <a:xfrm>
            <a:off x="7797410" y="706112"/>
            <a:ext cx="4914203" cy="29009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15937" y="28575"/>
            <a:ext cx="522687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70">
                <a:solidFill>
                  <a:srgbClr val="000000"/>
                </a:solidFill>
                <a:latin typeface="Glacial Indifference Bold"/>
              </a:rPr>
              <a:t>COUNTY LANDMARKS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62267" y="736925"/>
            <a:ext cx="3874791" cy="516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962" t="3892" r="557" b="627"/>
          <a:stretch>
            <a:fillRect/>
          </a:stretch>
        </p:blipFill>
        <p:spPr>
          <a:xfrm>
            <a:off x="4572000" y="950313"/>
            <a:ext cx="3714750" cy="4953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339" b="17266"/>
          <a:stretch>
            <a:fillRect/>
          </a:stretch>
        </p:blipFill>
        <p:spPr>
          <a:xfrm>
            <a:off x="792611" y="950313"/>
            <a:ext cx="3034508" cy="28076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1171" b="29733"/>
          <a:stretch>
            <a:fillRect/>
          </a:stretch>
        </p:blipFill>
        <p:spPr>
          <a:xfrm>
            <a:off x="792611" y="3916897"/>
            <a:ext cx="3034508" cy="19864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08889" y="114300"/>
            <a:ext cx="6240972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70">
                <a:solidFill>
                  <a:srgbClr val="000000"/>
                </a:solidFill>
                <a:latin typeface="Glacial Indifference Bold"/>
              </a:rPr>
              <a:t>COMMUNITY LANDMARKS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451"/>
          <a:stretch>
            <a:fillRect/>
          </a:stretch>
        </p:blipFill>
        <p:spPr>
          <a:xfrm>
            <a:off x="-121692" y="619125"/>
            <a:ext cx="2959775" cy="24789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132" y="2167523"/>
            <a:ext cx="2932919" cy="39105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099" r="36795"/>
          <a:stretch>
            <a:fillRect/>
          </a:stretch>
        </p:blipFill>
        <p:spPr>
          <a:xfrm>
            <a:off x="5481683" y="2167523"/>
            <a:ext cx="2612514" cy="39105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43009" y="2167523"/>
            <a:ext cx="2932919" cy="39105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57045" y="352425"/>
            <a:ext cx="2701705" cy="2701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38083" y="114300"/>
            <a:ext cx="718258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70">
                <a:solidFill>
                  <a:srgbClr val="000000"/>
                </a:solidFill>
                <a:latin typeface="Glacial Indifference Bold"/>
              </a:rPr>
              <a:t>BUSINESSES &amp; NEIGHBORHOODS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37" y="1686260"/>
            <a:ext cx="12585153" cy="79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600" spc="112">
                <a:solidFill>
                  <a:srgbClr val="02C52A"/>
                </a:solidFill>
                <a:latin typeface="Vidaloka Bold"/>
              </a:rPr>
              <a:t>Light Up Your School Green Contest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2637193"/>
            <a:ext cx="12858750" cy="1180559"/>
            <a:chOff x="0" y="0"/>
            <a:chExt cx="4968753" cy="4561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68753" cy="456180"/>
            </a:xfrm>
            <a:custGeom>
              <a:avLst/>
              <a:gdLst/>
              <a:ahLst/>
              <a:cxnLst/>
              <a:rect l="l" t="t" r="r" b="b"/>
              <a:pathLst>
                <a:path w="4968753" h="456180">
                  <a:moveTo>
                    <a:pt x="0" y="0"/>
                  </a:moveTo>
                  <a:lnTo>
                    <a:pt x="4968753" y="0"/>
                  </a:lnTo>
                  <a:lnTo>
                    <a:pt x="4968753" y="456180"/>
                  </a:lnTo>
                  <a:lnTo>
                    <a:pt x="0" y="45618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7415" y="2876953"/>
            <a:ext cx="12821335" cy="62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Vidaloka Bold"/>
              </a:rPr>
              <a:t>Mental Health Awareness &amp; Public Service Announcement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106445" y="461172"/>
            <a:ext cx="12821335" cy="1847783"/>
            <a:chOff x="0" y="0"/>
            <a:chExt cx="3965506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965506" cy="69850"/>
            </a:xfrm>
            <a:custGeom>
              <a:avLst/>
              <a:gdLst/>
              <a:ahLst/>
              <a:cxnLst/>
              <a:rect l="l" t="t" r="r" b="b"/>
              <a:pathLst>
                <a:path w="3965506" h="69850">
                  <a:moveTo>
                    <a:pt x="36746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65506" y="69850"/>
                  </a:lnTo>
                  <a:lnTo>
                    <a:pt x="3965506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3095625"/>
            <a:ext cx="12858750" cy="1847783"/>
            <a:chOff x="0" y="0"/>
            <a:chExt cx="3977078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977078" cy="69850"/>
            </a:xfrm>
            <a:custGeom>
              <a:avLst/>
              <a:gdLst/>
              <a:ahLst/>
              <a:cxnLst/>
              <a:rect l="l" t="t" r="r" b="b"/>
              <a:pathLst>
                <a:path w="3977078" h="69850">
                  <a:moveTo>
                    <a:pt x="368624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77078" y="69850"/>
                  </a:lnTo>
                  <a:lnTo>
                    <a:pt x="3977078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9125" y="0"/>
            <a:ext cx="11544051" cy="41553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9125" y="4195550"/>
            <a:ext cx="11399205" cy="63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  <a:spcBef>
                <a:spcPct val="0"/>
              </a:spcBef>
            </a:pPr>
            <a:r>
              <a:rPr lang="en-US" sz="3512">
                <a:solidFill>
                  <a:srgbClr val="000000"/>
                </a:solidFill>
                <a:latin typeface="Arimo"/>
                <a:hlinkClick r:id="rId3" tooltip="https://yorkcountyhumanservices.org/school-contest-2019"/>
              </a:rPr>
              <a:t>https://yorkcountyhumanservices.org/school-contest-2019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9" r="2295" b="55901"/>
          <a:stretch>
            <a:fillRect/>
          </a:stretch>
        </p:blipFill>
        <p:spPr>
          <a:xfrm>
            <a:off x="120216" y="256895"/>
            <a:ext cx="4137704" cy="4148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346" t="71387" r="3813"/>
          <a:stretch>
            <a:fillRect/>
          </a:stretch>
        </p:blipFill>
        <p:spPr>
          <a:xfrm>
            <a:off x="4387875" y="3201528"/>
            <a:ext cx="4517591" cy="30086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346" t="41893" r="3813" b="29380"/>
          <a:stretch>
            <a:fillRect/>
          </a:stretch>
        </p:blipFill>
        <p:spPr>
          <a:xfrm>
            <a:off x="4387875" y="180903"/>
            <a:ext cx="4517591" cy="3020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6419"/>
          <a:stretch>
            <a:fillRect/>
          </a:stretch>
        </p:blipFill>
        <p:spPr>
          <a:xfrm>
            <a:off x="9372511" y="533972"/>
            <a:ext cx="2867114" cy="17972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72511" y="1945750"/>
            <a:ext cx="1515983" cy="2030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97161" y="2234693"/>
            <a:ext cx="1936826" cy="145261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372511" y="4104724"/>
            <a:ext cx="3261476" cy="1611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Arimo"/>
              </a:rPr>
              <a:t>The 1st Place Winner of each Category received funds to advance mental health wellness &amp; education within their respective district.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37" y="1686260"/>
            <a:ext cx="12585153" cy="6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spc="96">
                <a:solidFill>
                  <a:srgbClr val="02C52A"/>
                </a:solidFill>
                <a:latin typeface="Vidaloka Bold"/>
              </a:rPr>
              <a:t>Teamed Up With Revs &amp; Lamar Advertising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2637193"/>
            <a:ext cx="12858750" cy="1180559"/>
            <a:chOff x="0" y="0"/>
            <a:chExt cx="4968753" cy="45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8753" cy="456180"/>
            </a:xfrm>
            <a:custGeom>
              <a:avLst/>
              <a:gdLst/>
              <a:ahLst/>
              <a:cxnLst/>
              <a:rect l="l" t="t" r="r" b="b"/>
              <a:pathLst>
                <a:path w="4968753" h="456180">
                  <a:moveTo>
                    <a:pt x="0" y="0"/>
                  </a:moveTo>
                  <a:lnTo>
                    <a:pt x="4968753" y="0"/>
                  </a:lnTo>
                  <a:lnTo>
                    <a:pt x="4968753" y="456180"/>
                  </a:lnTo>
                  <a:lnTo>
                    <a:pt x="0" y="45618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7415" y="2896003"/>
            <a:ext cx="12821335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Vidaloka Bold"/>
              </a:rPr>
              <a:t>MH Fair - PSA - Singing Contest - First Pitch - Memorial - Fireworks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147042"/>
            <a:ext cx="12821335" cy="1847783"/>
            <a:chOff x="0" y="0"/>
            <a:chExt cx="3965506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965506" cy="69850"/>
            </a:xfrm>
            <a:custGeom>
              <a:avLst/>
              <a:gdLst/>
              <a:ahLst/>
              <a:cxnLst/>
              <a:rect l="l" t="t" r="r" b="b"/>
              <a:pathLst>
                <a:path w="3965506" h="69850">
                  <a:moveTo>
                    <a:pt x="36746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65506" y="69850"/>
                  </a:lnTo>
                  <a:lnTo>
                    <a:pt x="3965506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3095625"/>
            <a:ext cx="12858750" cy="1847783"/>
            <a:chOff x="0" y="0"/>
            <a:chExt cx="3977078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977078" cy="69850"/>
            </a:xfrm>
            <a:custGeom>
              <a:avLst/>
              <a:gdLst/>
              <a:ahLst/>
              <a:cxnLst/>
              <a:rect l="l" t="t" r="r" b="b"/>
              <a:pathLst>
                <a:path w="3977078" h="69850">
                  <a:moveTo>
                    <a:pt x="368624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77078" y="69850"/>
                  </a:lnTo>
                  <a:lnTo>
                    <a:pt x="3977078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7371" y="4571509"/>
            <a:ext cx="1785417" cy="108234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4776" y="113727"/>
            <a:ext cx="10709199" cy="59822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70550" y="-120046"/>
            <a:ext cx="4845150" cy="36338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33204"/>
          <a:stretch>
            <a:fillRect/>
          </a:stretch>
        </p:blipFill>
        <p:spPr>
          <a:xfrm>
            <a:off x="8106117" y="2681593"/>
            <a:ext cx="4658604" cy="337674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7884" y="863630"/>
            <a:ext cx="5224145" cy="225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Opening Remarks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Glacial Indifference Bold"/>
            </a:endParaRP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Public Service Announcement Winners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494"/>
          <a:stretch>
            <a:fillRect/>
          </a:stretch>
        </p:blipFill>
        <p:spPr>
          <a:xfrm>
            <a:off x="649988" y="1773708"/>
            <a:ext cx="3641361" cy="27942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18980" y="300129"/>
            <a:ext cx="7757500" cy="501426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7884" y="863630"/>
            <a:ext cx="5224145" cy="168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Mental Health Fair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9696" y="3095625"/>
            <a:ext cx="3242452" cy="29688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31043" y="996711"/>
            <a:ext cx="8828349" cy="19429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53074" y="3504607"/>
            <a:ext cx="7681277" cy="215090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581252" y="-52112"/>
            <a:ext cx="5696245" cy="820109"/>
            <a:chOff x="0" y="0"/>
            <a:chExt cx="5489251" cy="7903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89251" cy="790307"/>
            </a:xfrm>
            <a:custGeom>
              <a:avLst/>
              <a:gdLst/>
              <a:ahLst/>
              <a:cxnLst/>
              <a:rect l="l" t="t" r="r" b="b"/>
              <a:pathLst>
                <a:path w="5489251" h="790307">
                  <a:moveTo>
                    <a:pt x="0" y="0"/>
                  </a:moveTo>
                  <a:lnTo>
                    <a:pt x="0" y="790307"/>
                  </a:lnTo>
                  <a:lnTo>
                    <a:pt x="5489251" y="790307"/>
                  </a:lnTo>
                  <a:lnTo>
                    <a:pt x="5489251" y="0"/>
                  </a:lnTo>
                  <a:lnTo>
                    <a:pt x="0" y="0"/>
                  </a:lnTo>
                  <a:close/>
                  <a:moveTo>
                    <a:pt x="5428291" y="729347"/>
                  </a:moveTo>
                  <a:lnTo>
                    <a:pt x="59690" y="729347"/>
                  </a:lnTo>
                  <a:lnTo>
                    <a:pt x="59690" y="59690"/>
                  </a:lnTo>
                  <a:lnTo>
                    <a:pt x="5428291" y="59690"/>
                  </a:lnTo>
                  <a:lnTo>
                    <a:pt x="5428291" y="729347"/>
                  </a:lnTo>
                  <a:close/>
                </a:path>
              </a:pathLst>
            </a:custGeom>
            <a:solidFill>
              <a:srgbClr val="02C52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931780" y="119817"/>
            <a:ext cx="522687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70">
                <a:solidFill>
                  <a:srgbClr val="000000"/>
                </a:solidFill>
                <a:latin typeface="Glacial Indifference Bold"/>
              </a:rPr>
              <a:t>BRANDING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35029" y="210200"/>
            <a:ext cx="3645547" cy="48607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85724" y="2588077"/>
            <a:ext cx="5073026" cy="30651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7884" y="863630"/>
            <a:ext cx="5704318" cy="282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Singing Contest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Glacial Indifference Bold"/>
            </a:endParaRPr>
          </a:p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First Pitch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Glacial Indifference Bold"/>
            </a:endParaRPr>
          </a:p>
          <a:p>
            <a:pPr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93238" y="335178"/>
            <a:ext cx="2786062" cy="4953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80043" y="335178"/>
            <a:ext cx="6406066" cy="4953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7884" y="863630"/>
            <a:ext cx="5704318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Hat Auction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37" y="1657685"/>
            <a:ext cx="12585153" cy="52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599" spc="71">
                <a:solidFill>
                  <a:srgbClr val="02C52A"/>
                </a:solidFill>
                <a:latin typeface="Vidaloka Bold"/>
              </a:rPr>
              <a:t>Teamed Up With Suicide Prevention &amp; Coroner's Office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2637193"/>
            <a:ext cx="12858750" cy="1180559"/>
            <a:chOff x="0" y="0"/>
            <a:chExt cx="4968753" cy="45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8753" cy="456180"/>
            </a:xfrm>
            <a:custGeom>
              <a:avLst/>
              <a:gdLst/>
              <a:ahLst/>
              <a:cxnLst/>
              <a:rect l="l" t="t" r="r" b="b"/>
              <a:pathLst>
                <a:path w="4968753" h="456180">
                  <a:moveTo>
                    <a:pt x="0" y="0"/>
                  </a:moveTo>
                  <a:lnTo>
                    <a:pt x="4968753" y="0"/>
                  </a:lnTo>
                  <a:lnTo>
                    <a:pt x="4968753" y="456180"/>
                  </a:lnTo>
                  <a:lnTo>
                    <a:pt x="0" y="45618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7415" y="2886478"/>
            <a:ext cx="12821335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Glacial Indifference"/>
              </a:rPr>
              <a:t>Lighting Ceremony with Video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646" y="426685"/>
            <a:ext cx="12847104" cy="1847783"/>
            <a:chOff x="0" y="0"/>
            <a:chExt cx="3973476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973476" cy="69850"/>
            </a:xfrm>
            <a:custGeom>
              <a:avLst/>
              <a:gdLst/>
              <a:ahLst/>
              <a:cxnLst/>
              <a:rect l="l" t="t" r="r" b="b"/>
              <a:pathLst>
                <a:path w="3973476" h="69850">
                  <a:moveTo>
                    <a:pt x="368264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73476" y="69850"/>
                  </a:lnTo>
                  <a:lnTo>
                    <a:pt x="3973476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3095625"/>
            <a:ext cx="12858750" cy="1847783"/>
            <a:chOff x="0" y="0"/>
            <a:chExt cx="3977078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3977078" cy="69850"/>
            </a:xfrm>
            <a:custGeom>
              <a:avLst/>
              <a:gdLst/>
              <a:ahLst/>
              <a:cxnLst/>
              <a:rect l="l" t="t" r="r" b="b"/>
              <a:pathLst>
                <a:path w="3977078" h="69850">
                  <a:moveTo>
                    <a:pt x="368624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77078" y="69850"/>
                  </a:lnTo>
                  <a:lnTo>
                    <a:pt x="3977078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27371" y="4571509"/>
            <a:ext cx="1785417" cy="108234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014" b="17916"/>
          <a:stretch>
            <a:fillRect/>
          </a:stretch>
        </p:blipFill>
        <p:spPr>
          <a:xfrm>
            <a:off x="601127" y="8563"/>
            <a:ext cx="7212458" cy="30870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59785"/>
          <a:stretch>
            <a:fillRect/>
          </a:stretch>
        </p:blipFill>
        <p:spPr>
          <a:xfrm>
            <a:off x="314325" y="3314713"/>
            <a:ext cx="4894230" cy="25749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9539" r="2395"/>
          <a:stretch>
            <a:fillRect/>
          </a:stretch>
        </p:blipFill>
        <p:spPr>
          <a:xfrm>
            <a:off x="9308241" y="91141"/>
            <a:ext cx="3361211" cy="5798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86972" y="3363948"/>
            <a:ext cx="3668889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737" y="1676735"/>
            <a:ext cx="12585153" cy="68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spc="96">
                <a:solidFill>
                  <a:srgbClr val="02C52A"/>
                </a:solidFill>
                <a:latin typeface="Glacial Indifference"/>
              </a:rPr>
              <a:t>Communication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2637193"/>
            <a:ext cx="12858750" cy="1180559"/>
            <a:chOff x="0" y="0"/>
            <a:chExt cx="4968753" cy="45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8753" cy="456180"/>
            </a:xfrm>
            <a:custGeom>
              <a:avLst/>
              <a:gdLst/>
              <a:ahLst/>
              <a:cxnLst/>
              <a:rect l="l" t="t" r="r" b="b"/>
              <a:pathLst>
                <a:path w="4968753" h="456180">
                  <a:moveTo>
                    <a:pt x="0" y="0"/>
                  </a:moveTo>
                  <a:lnTo>
                    <a:pt x="4968753" y="0"/>
                  </a:lnTo>
                  <a:lnTo>
                    <a:pt x="4968753" y="456180"/>
                  </a:lnTo>
                  <a:lnTo>
                    <a:pt x="0" y="45618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7415" y="228809"/>
            <a:ext cx="12821335" cy="1847783"/>
            <a:chOff x="0" y="0"/>
            <a:chExt cx="3965506" cy="571500"/>
          </a:xfrm>
        </p:grpSpPr>
        <p:sp>
          <p:nvSpPr>
            <p:cNvPr id="9" name="Freeform 9"/>
            <p:cNvSpPr/>
            <p:nvPr/>
          </p:nvSpPr>
          <p:spPr>
            <a:xfrm>
              <a:off x="0" y="255270"/>
              <a:ext cx="3965506" cy="69850"/>
            </a:xfrm>
            <a:custGeom>
              <a:avLst/>
              <a:gdLst/>
              <a:ahLst/>
              <a:cxnLst/>
              <a:rect l="l" t="t" r="r" b="b"/>
              <a:pathLst>
                <a:path w="3965506" h="69850">
                  <a:moveTo>
                    <a:pt x="36746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65506" y="69850"/>
                  </a:lnTo>
                  <a:lnTo>
                    <a:pt x="3965506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3095625"/>
            <a:ext cx="12858750" cy="1847783"/>
            <a:chOff x="0" y="0"/>
            <a:chExt cx="3977078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977078" cy="69850"/>
            </a:xfrm>
            <a:custGeom>
              <a:avLst/>
              <a:gdLst/>
              <a:ahLst/>
              <a:cxnLst/>
              <a:rect l="l" t="t" r="r" b="b"/>
              <a:pathLst>
                <a:path w="3977078" h="69850">
                  <a:moveTo>
                    <a:pt x="368624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77078" y="69850"/>
                  </a:lnTo>
                  <a:lnTo>
                    <a:pt x="3977078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03121" y="267571"/>
            <a:ext cx="8222063" cy="234916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55251" y="2801940"/>
            <a:ext cx="6580347" cy="31334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07112" y="979100"/>
            <a:ext cx="2830690" cy="54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ctr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Billboards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2691" y="107684"/>
            <a:ext cx="3988553" cy="29879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2691" y="2968728"/>
            <a:ext cx="4183718" cy="27999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26408" y="1280012"/>
            <a:ext cx="4573474" cy="30466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6" name="TextBox 6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07112" y="979100"/>
            <a:ext cx="2830690" cy="54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ctr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Yard Signs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2723" y="192055"/>
            <a:ext cx="4529569" cy="58071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34659" y="326163"/>
            <a:ext cx="3343797" cy="24765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7112" y="969575"/>
            <a:ext cx="3980000" cy="112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19" lvl="1" indent="-264159">
              <a:lnSpc>
                <a:spcPts val="4479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Eblasts</a:t>
            </a:r>
          </a:p>
          <a:p>
            <a:pPr algn="just">
              <a:lnSpc>
                <a:spcPts val="4480"/>
              </a:lnSpc>
            </a:pPr>
            <a:endParaRPr lang="en-US" sz="3200">
              <a:solidFill>
                <a:srgbClr val="000000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C5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3" name="TextBox 3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7112" y="979100"/>
            <a:ext cx="3980000" cy="54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 algn="just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Glacial Indifference Bold"/>
              </a:rPr>
              <a:t>Social Media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1828319"/>
            <a:ext cx="12858750" cy="48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Glacial Indifference Bold"/>
              </a:rPr>
              <a:t>www.facebook.com/groups/LightTheWay4MH/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496151"/>
            <a:ext cx="12858750" cy="48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Instagram: lighttheway4mh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3261885"/>
            <a:ext cx="1276670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LightTheWay4MentalHealth.org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069478"/>
            <a:ext cx="12858750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#LightTheWayForMH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C5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110" b="30085"/>
          <a:stretch>
            <a:fillRect/>
          </a:stretch>
        </p:blipFill>
        <p:spPr>
          <a:xfrm>
            <a:off x="0" y="5163181"/>
            <a:ext cx="12858750" cy="1028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470" y="95250"/>
            <a:ext cx="4804410" cy="4953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61455" y="2922270"/>
            <a:ext cx="5099685" cy="203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Glacial Indifference Bold"/>
              </a:rPr>
              <a:t>Colleen Igo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Glacial Indifference Bold"/>
              </a:rPr>
              <a:t>System &amp; Community Initiatives Manager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Glacial Indifference Bold"/>
              </a:rPr>
              <a:t>717-324-1012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Glacial Indifference Bold"/>
              </a:rPr>
              <a:t>cigo@yorkcountypa.gov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56964" y="286020"/>
            <a:ext cx="7801786" cy="254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Vidaloka"/>
              </a:rPr>
              <a:t>Help spark the conversation &amp;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Vidaloka"/>
              </a:rPr>
              <a:t>fight the stigma.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FFFFFF"/>
              </a:solidFill>
              <a:latin typeface="Vidaloka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Vidaloka"/>
              </a:rPr>
              <a:t>Shed the Light on Mental Health!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567918" y="2171734"/>
            <a:ext cx="6671707" cy="1847783"/>
            <a:chOff x="0" y="0"/>
            <a:chExt cx="206349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2063490" cy="69850"/>
            </a:xfrm>
            <a:custGeom>
              <a:avLst/>
              <a:gdLst/>
              <a:ahLst/>
              <a:cxnLst/>
              <a:rect l="l" t="t" r="r" b="b"/>
              <a:pathLst>
                <a:path w="2063490" h="69850">
                  <a:moveTo>
                    <a:pt x="177266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063490" y="69850"/>
                  </a:lnTo>
                  <a:lnTo>
                    <a:pt x="2063490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81252" y="-52112"/>
            <a:ext cx="5696245" cy="820109"/>
            <a:chOff x="0" y="0"/>
            <a:chExt cx="5489251" cy="790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9251" cy="790307"/>
            </a:xfrm>
            <a:custGeom>
              <a:avLst/>
              <a:gdLst/>
              <a:ahLst/>
              <a:cxnLst/>
              <a:rect l="l" t="t" r="r" b="b"/>
              <a:pathLst>
                <a:path w="5489251" h="790307">
                  <a:moveTo>
                    <a:pt x="0" y="0"/>
                  </a:moveTo>
                  <a:lnTo>
                    <a:pt x="0" y="790307"/>
                  </a:lnTo>
                  <a:lnTo>
                    <a:pt x="5489251" y="790307"/>
                  </a:lnTo>
                  <a:lnTo>
                    <a:pt x="5489251" y="0"/>
                  </a:lnTo>
                  <a:lnTo>
                    <a:pt x="0" y="0"/>
                  </a:lnTo>
                  <a:close/>
                  <a:moveTo>
                    <a:pt x="5428291" y="729347"/>
                  </a:moveTo>
                  <a:lnTo>
                    <a:pt x="59690" y="729347"/>
                  </a:lnTo>
                  <a:lnTo>
                    <a:pt x="59690" y="59690"/>
                  </a:lnTo>
                  <a:lnTo>
                    <a:pt x="5428291" y="59690"/>
                  </a:lnTo>
                  <a:lnTo>
                    <a:pt x="5428291" y="729347"/>
                  </a:lnTo>
                  <a:close/>
                </a:path>
              </a:pathLst>
            </a:custGeom>
            <a:solidFill>
              <a:srgbClr val="02C52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9125" y="896166"/>
            <a:ext cx="1214464" cy="19927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0161" y="3095625"/>
            <a:ext cx="1840579" cy="18089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4162" y="1408036"/>
            <a:ext cx="1116962" cy="25920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1982" y="1603027"/>
            <a:ext cx="2829695" cy="22020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5501"/>
          <a:stretch>
            <a:fillRect/>
          </a:stretch>
        </p:blipFill>
        <p:spPr>
          <a:xfrm>
            <a:off x="7887423" y="1117872"/>
            <a:ext cx="4128377" cy="9703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8656" y="2313853"/>
            <a:ext cx="1585912" cy="2476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88156" y="4000115"/>
            <a:ext cx="1277347" cy="14592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931780" y="119817"/>
            <a:ext cx="522687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70">
                <a:solidFill>
                  <a:srgbClr val="000000"/>
                </a:solidFill>
                <a:latin typeface="Glacial Indifference Bold"/>
              </a:rPr>
              <a:t>LIGHTS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75063" y="4930140"/>
            <a:ext cx="3052445" cy="74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Trocchi"/>
              </a:rPr>
              <a:t>#90 Dark Yellow Green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Trocchi"/>
              </a:rPr>
              <a:t>#389 Chroma Green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81252" y="-65567"/>
            <a:ext cx="5696245" cy="820109"/>
            <a:chOff x="0" y="0"/>
            <a:chExt cx="5489251" cy="790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9251" cy="790307"/>
            </a:xfrm>
            <a:custGeom>
              <a:avLst/>
              <a:gdLst/>
              <a:ahLst/>
              <a:cxnLst/>
              <a:rect l="l" t="t" r="r" b="b"/>
              <a:pathLst>
                <a:path w="5489251" h="790307">
                  <a:moveTo>
                    <a:pt x="0" y="0"/>
                  </a:moveTo>
                  <a:lnTo>
                    <a:pt x="0" y="790307"/>
                  </a:lnTo>
                  <a:lnTo>
                    <a:pt x="5489251" y="790307"/>
                  </a:lnTo>
                  <a:lnTo>
                    <a:pt x="5489251" y="0"/>
                  </a:lnTo>
                  <a:lnTo>
                    <a:pt x="0" y="0"/>
                  </a:lnTo>
                  <a:close/>
                  <a:moveTo>
                    <a:pt x="5428291" y="729347"/>
                  </a:moveTo>
                  <a:lnTo>
                    <a:pt x="59690" y="729347"/>
                  </a:lnTo>
                  <a:lnTo>
                    <a:pt x="59690" y="59690"/>
                  </a:lnTo>
                  <a:lnTo>
                    <a:pt x="5428291" y="59690"/>
                  </a:lnTo>
                  <a:lnTo>
                    <a:pt x="5428291" y="729347"/>
                  </a:lnTo>
                  <a:close/>
                </a:path>
              </a:pathLst>
            </a:custGeom>
            <a:solidFill>
              <a:srgbClr val="02C52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774" b="21370"/>
          <a:stretch>
            <a:fillRect/>
          </a:stretch>
        </p:blipFill>
        <p:spPr>
          <a:xfrm>
            <a:off x="0" y="903276"/>
            <a:ext cx="3788686" cy="393287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825207" y="903276"/>
            <a:ext cx="5616288" cy="3932879"/>
            <a:chOff x="0" y="0"/>
            <a:chExt cx="4374772" cy="3063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74772" cy="3063491"/>
            </a:xfrm>
            <a:custGeom>
              <a:avLst/>
              <a:gdLst/>
              <a:ahLst/>
              <a:cxnLst/>
              <a:rect l="l" t="t" r="r" b="b"/>
              <a:pathLst>
                <a:path w="4374772" h="3063491">
                  <a:moveTo>
                    <a:pt x="0" y="0"/>
                  </a:moveTo>
                  <a:lnTo>
                    <a:pt x="4374772" y="0"/>
                  </a:lnTo>
                  <a:lnTo>
                    <a:pt x="4374772" y="3063491"/>
                  </a:lnTo>
                  <a:lnTo>
                    <a:pt x="0" y="306349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751" t="34756" r="751"/>
          <a:stretch>
            <a:fillRect/>
          </a:stretch>
        </p:blipFill>
        <p:spPr>
          <a:xfrm>
            <a:off x="3938363" y="1803695"/>
            <a:ext cx="5389977" cy="213204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9498645" y="903276"/>
            <a:ext cx="3360105" cy="3932879"/>
            <a:chOff x="0" y="0"/>
            <a:chExt cx="2617332" cy="3063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17332" cy="3063491"/>
            </a:xfrm>
            <a:custGeom>
              <a:avLst/>
              <a:gdLst/>
              <a:ahLst/>
              <a:cxnLst/>
              <a:rect l="l" t="t" r="r" b="b"/>
              <a:pathLst>
                <a:path w="2617332" h="3063491">
                  <a:moveTo>
                    <a:pt x="0" y="0"/>
                  </a:moveTo>
                  <a:lnTo>
                    <a:pt x="2617332" y="0"/>
                  </a:lnTo>
                  <a:lnTo>
                    <a:pt x="2617332" y="3063491"/>
                  </a:lnTo>
                  <a:lnTo>
                    <a:pt x="0" y="3063491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63050" r="11339" b="67510"/>
          <a:stretch>
            <a:fillRect/>
          </a:stretch>
        </p:blipFill>
        <p:spPr>
          <a:xfrm>
            <a:off x="10093940" y="1081659"/>
            <a:ext cx="2178784" cy="35761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25207" y="114300"/>
            <a:ext cx="5226875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70">
                <a:solidFill>
                  <a:srgbClr val="000000"/>
                </a:solidFill>
                <a:latin typeface="Glacial Indifference Bold"/>
              </a:rPr>
              <a:t>SHINE. SHARE. SHOW.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270" y="4837218"/>
            <a:ext cx="12858750" cy="982590"/>
            <a:chOff x="0" y="0"/>
            <a:chExt cx="4968753" cy="3796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68753" cy="379683"/>
            </a:xfrm>
            <a:custGeom>
              <a:avLst/>
              <a:gdLst/>
              <a:ahLst/>
              <a:cxnLst/>
              <a:rect l="l" t="t" r="r" b="b"/>
              <a:pathLst>
                <a:path w="4968753" h="379683">
                  <a:moveTo>
                    <a:pt x="0" y="0"/>
                  </a:moveTo>
                  <a:lnTo>
                    <a:pt x="4968753" y="0"/>
                  </a:lnTo>
                  <a:lnTo>
                    <a:pt x="4968753" y="379683"/>
                  </a:lnTo>
                  <a:lnTo>
                    <a:pt x="0" y="379683"/>
                  </a:lnTo>
                  <a:close/>
                </a:path>
              </a:pathLst>
            </a:custGeom>
            <a:solidFill>
              <a:srgbClr val="02C52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270" y="4845332"/>
            <a:ext cx="3756513" cy="974476"/>
            <a:chOff x="0" y="0"/>
            <a:chExt cx="5008684" cy="129930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769790"/>
              <a:ext cx="5008684" cy="52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5008684" cy="573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2"/>
                </a:lnSpc>
              </a:pPr>
              <a:r>
                <a:rPr lang="en-US" sz="2776">
                  <a:solidFill>
                    <a:srgbClr val="000000"/>
                  </a:solidFill>
                  <a:latin typeface="Glacial Indifference Bold"/>
                </a:rPr>
                <a:t>Shine Green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25207" y="4845332"/>
            <a:ext cx="5616288" cy="974476"/>
            <a:chOff x="0" y="0"/>
            <a:chExt cx="7488384" cy="129930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769790"/>
              <a:ext cx="7488384" cy="52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7488384" cy="573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2"/>
                </a:lnSpc>
              </a:pPr>
              <a:r>
                <a:rPr lang="en-US" sz="2776">
                  <a:solidFill>
                    <a:srgbClr val="000000"/>
                  </a:solidFill>
                  <a:latin typeface="Glacial Indifference Bold"/>
                </a:rPr>
                <a:t>Share Message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98645" y="4845332"/>
            <a:ext cx="3369375" cy="974476"/>
            <a:chOff x="0" y="0"/>
            <a:chExt cx="4492499" cy="129930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769790"/>
              <a:ext cx="4492499" cy="52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4492499" cy="573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2"/>
                </a:lnSpc>
              </a:pPr>
              <a:r>
                <a:rPr lang="en-US" sz="2776">
                  <a:solidFill>
                    <a:srgbClr val="000000"/>
                  </a:solidFill>
                  <a:latin typeface="Glacial Indifference Bold"/>
                </a:rPr>
                <a:t>Show Community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3765" y="1505285"/>
            <a:ext cx="9831220" cy="98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8"/>
              </a:lnSpc>
            </a:pPr>
            <a:r>
              <a:rPr lang="en-US" sz="6917" spc="138">
                <a:solidFill>
                  <a:srgbClr val="02C52A"/>
                </a:solidFill>
                <a:latin typeface="Vidaloka Bold"/>
              </a:rPr>
              <a:t>Light It Up Green!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2637193"/>
            <a:ext cx="12858750" cy="1180559"/>
            <a:chOff x="0" y="0"/>
            <a:chExt cx="4968753" cy="4561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68753" cy="456180"/>
            </a:xfrm>
            <a:custGeom>
              <a:avLst/>
              <a:gdLst/>
              <a:ahLst/>
              <a:cxnLst/>
              <a:rect l="l" t="t" r="r" b="b"/>
              <a:pathLst>
                <a:path w="4968753" h="456180">
                  <a:moveTo>
                    <a:pt x="0" y="0"/>
                  </a:moveTo>
                  <a:lnTo>
                    <a:pt x="4968753" y="0"/>
                  </a:lnTo>
                  <a:lnTo>
                    <a:pt x="4968753" y="456180"/>
                  </a:lnTo>
                  <a:lnTo>
                    <a:pt x="0" y="45618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7415" y="2695978"/>
            <a:ext cx="12821335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Vidaloka Bold"/>
              </a:rPr>
              <a:t>Kick-Off Walk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7415" y="381034"/>
            <a:ext cx="12821335" cy="1847783"/>
            <a:chOff x="0" y="0"/>
            <a:chExt cx="3965506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965506" cy="69850"/>
            </a:xfrm>
            <a:custGeom>
              <a:avLst/>
              <a:gdLst/>
              <a:ahLst/>
              <a:cxnLst/>
              <a:rect l="l" t="t" r="r" b="b"/>
              <a:pathLst>
                <a:path w="3965506" h="69850">
                  <a:moveTo>
                    <a:pt x="36746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65506" y="69850"/>
                  </a:lnTo>
                  <a:lnTo>
                    <a:pt x="3965506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3095625"/>
            <a:ext cx="12858750" cy="1847783"/>
            <a:chOff x="0" y="0"/>
            <a:chExt cx="3977078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977078" cy="69850"/>
            </a:xfrm>
            <a:custGeom>
              <a:avLst/>
              <a:gdLst/>
              <a:ahLst/>
              <a:cxnLst/>
              <a:rect l="l" t="t" r="r" b="b"/>
              <a:pathLst>
                <a:path w="3977078" h="69850">
                  <a:moveTo>
                    <a:pt x="368624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77078" y="69850"/>
                  </a:lnTo>
                  <a:lnTo>
                    <a:pt x="3977078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328" b="6889"/>
          <a:stretch>
            <a:fillRect/>
          </a:stretch>
        </p:blipFill>
        <p:spPr>
          <a:xfrm>
            <a:off x="9232622" y="3983577"/>
            <a:ext cx="2900290" cy="21979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33733"/>
          <a:stretch>
            <a:fillRect/>
          </a:stretch>
        </p:blipFill>
        <p:spPr>
          <a:xfrm>
            <a:off x="8252377" y="250852"/>
            <a:ext cx="3987248" cy="35229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3807"/>
          <a:stretch>
            <a:fillRect/>
          </a:stretch>
        </p:blipFill>
        <p:spPr>
          <a:xfrm>
            <a:off x="299271" y="209784"/>
            <a:ext cx="3714750" cy="3773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47" b="8514"/>
          <a:stretch>
            <a:fillRect/>
          </a:stretch>
        </p:blipFill>
        <p:spPr>
          <a:xfrm>
            <a:off x="3635425" y="2096680"/>
            <a:ext cx="5087430" cy="40945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4244" y="4143965"/>
            <a:ext cx="2930535" cy="21979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164" y="0"/>
            <a:ext cx="4650527" cy="61912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35298" y="965979"/>
            <a:ext cx="5301748" cy="360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  <a:spcBef>
                <a:spcPct val="0"/>
              </a:spcBef>
            </a:pPr>
            <a:r>
              <a:rPr lang="en-US" sz="3150" u="sng">
                <a:solidFill>
                  <a:srgbClr val="000000"/>
                </a:solidFill>
                <a:latin typeface="Glacial Indifference Bold"/>
              </a:rPr>
              <a:t>Participants: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Administrators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County &amp; City Employees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Providers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Clients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Students</a:t>
            </a:r>
          </a:p>
          <a:p>
            <a:pPr algn="ctr">
              <a:lnSpc>
                <a:spcPts val="4409"/>
              </a:lnSpc>
              <a:spcBef>
                <a:spcPct val="0"/>
              </a:spcBef>
            </a:pPr>
            <a:endParaRPr lang="en-US" sz="2800">
              <a:solidFill>
                <a:srgbClr val="000000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3765" y="1505285"/>
            <a:ext cx="9831220" cy="98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8"/>
              </a:lnSpc>
            </a:pPr>
            <a:r>
              <a:rPr lang="en-US" sz="6917" spc="138">
                <a:solidFill>
                  <a:srgbClr val="02C52A"/>
                </a:solidFill>
                <a:latin typeface="Vidaloka Bold"/>
              </a:rPr>
              <a:t>Light It Up Green!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415" y="4982683"/>
            <a:ext cx="3787792" cy="40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11215342" y="4368690"/>
            <a:ext cx="1643408" cy="405639"/>
            <a:chOff x="0" y="0"/>
            <a:chExt cx="2191211" cy="540852"/>
          </a:xfrm>
        </p:grpSpPr>
        <p:sp>
          <p:nvSpPr>
            <p:cNvPr id="5" name="TextBox 5"/>
            <p:cNvSpPr txBox="1"/>
            <p:nvPr/>
          </p:nvSpPr>
          <p:spPr>
            <a:xfrm>
              <a:off x="0" y="302651"/>
              <a:ext cx="2191211" cy="2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2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191211" cy="219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2637193"/>
            <a:ext cx="12858750" cy="1180559"/>
            <a:chOff x="0" y="0"/>
            <a:chExt cx="4968753" cy="4561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68753" cy="456180"/>
            </a:xfrm>
            <a:custGeom>
              <a:avLst/>
              <a:gdLst/>
              <a:ahLst/>
              <a:cxnLst/>
              <a:rect l="l" t="t" r="r" b="b"/>
              <a:pathLst>
                <a:path w="4968753" h="456180">
                  <a:moveTo>
                    <a:pt x="0" y="0"/>
                  </a:moveTo>
                  <a:lnTo>
                    <a:pt x="4968753" y="0"/>
                  </a:lnTo>
                  <a:lnTo>
                    <a:pt x="4968753" y="456180"/>
                  </a:lnTo>
                  <a:lnTo>
                    <a:pt x="0" y="45618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7415" y="2775988"/>
            <a:ext cx="12821335" cy="81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Vidaloka Bold"/>
              </a:rPr>
              <a:t>Landmarks - Businesses - Neighborhoods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7415" y="381034"/>
            <a:ext cx="12821335" cy="1847783"/>
            <a:chOff x="0" y="0"/>
            <a:chExt cx="3965506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3965506" cy="69850"/>
            </a:xfrm>
            <a:custGeom>
              <a:avLst/>
              <a:gdLst/>
              <a:ahLst/>
              <a:cxnLst/>
              <a:rect l="l" t="t" r="r" b="b"/>
              <a:pathLst>
                <a:path w="3965506" h="69850">
                  <a:moveTo>
                    <a:pt x="367467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65506" y="69850"/>
                  </a:lnTo>
                  <a:lnTo>
                    <a:pt x="3965506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3095625"/>
            <a:ext cx="12858750" cy="1847783"/>
            <a:chOff x="0" y="0"/>
            <a:chExt cx="3977078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977078" cy="69850"/>
            </a:xfrm>
            <a:custGeom>
              <a:avLst/>
              <a:gdLst/>
              <a:ahLst/>
              <a:cxnLst/>
              <a:rect l="l" t="t" r="r" b="b"/>
              <a:pathLst>
                <a:path w="3977078" h="69850">
                  <a:moveTo>
                    <a:pt x="368624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977078" y="69850"/>
                  </a:lnTo>
                  <a:lnTo>
                    <a:pt x="3977078" y="0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4854" y="81128"/>
            <a:ext cx="6028994" cy="60289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81223" y="927050"/>
            <a:ext cx="2625090" cy="303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u="sng">
                <a:solidFill>
                  <a:srgbClr val="000000"/>
                </a:solidFill>
                <a:latin typeface="Glacial Indifference Bold"/>
              </a:rPr>
              <a:t>Give Aways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Stress ball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Pens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Bracelets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Ribbons</a:t>
            </a:r>
          </a:p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000000"/>
                </a:solidFill>
                <a:latin typeface="Glacial Indifference Bold"/>
              </a:rPr>
              <a:t>Glow necklaces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AAE773A68CA643978C07C8260E623D" ma:contentTypeVersion="12" ma:contentTypeDescription="Create a new document." ma:contentTypeScope="" ma:versionID="bfbda31aa05d23f773df421910cd0e5e">
  <xsd:schema xmlns:xsd="http://www.w3.org/2001/XMLSchema" xmlns:xs="http://www.w3.org/2001/XMLSchema" xmlns:p="http://schemas.microsoft.com/office/2006/metadata/properties" xmlns:ns2="5b21af7b-e7d3-4252-8f71-49fa1affc7eb" xmlns:ns3="090a256d-2234-44d7-9e6d-d25c219bfd92" targetNamespace="http://schemas.microsoft.com/office/2006/metadata/properties" ma:root="true" ma:fieldsID="f70a8c869c89f9947822c21adcb50d74" ns2:_="" ns3:_="">
    <xsd:import namespace="5b21af7b-e7d3-4252-8f71-49fa1affc7eb"/>
    <xsd:import namespace="090a256d-2234-44d7-9e6d-d25c219bfd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1af7b-e7d3-4252-8f71-49fa1affc7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a256d-2234-44d7-9e6d-d25c219bfd9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1813D7-EB85-4940-8591-6C0990AAF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21af7b-e7d3-4252-8f71-49fa1affc7eb"/>
    <ds:schemaRef ds:uri="090a256d-2234-44d7-9e6d-d25c219bfd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AC7B4C-4CB0-41F3-9D5D-53D2E57699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A4AD62-C639-401C-B073-33D622C76B4C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5b21af7b-e7d3-4252-8f71-49fa1affc7eb"/>
    <ds:schemaRef ds:uri="http://purl.org/dc/elements/1.1/"/>
    <ds:schemaRef ds:uri="http://schemas.microsoft.com/office/infopath/2007/PartnerControls"/>
    <ds:schemaRef ds:uri="090a256d-2234-44d7-9e6d-d25c219bfd9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220</Words>
  <Application>Microsoft Office PowerPoint</Application>
  <PresentationFormat>Custom</PresentationFormat>
  <Paragraphs>63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Arimo</vt:lpstr>
      <vt:lpstr>Glacial Indifference</vt:lpstr>
      <vt:lpstr>Trocchi</vt:lpstr>
      <vt:lpstr>Vidaloka</vt:lpstr>
      <vt:lpstr>Calibri</vt:lpstr>
      <vt:lpstr>Glacial Indifference Bold</vt:lpstr>
      <vt:lpstr>Vidaloka Bold</vt:lpstr>
      <vt:lpstr>Montserrat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Decor Online Store Website</dc:title>
  <dc:creator>Igo, Colleen</dc:creator>
  <cp:lastModifiedBy>Durgin, Mark</cp:lastModifiedBy>
  <cp:revision>3</cp:revision>
  <dcterms:created xsi:type="dcterms:W3CDTF">2006-08-16T00:00:00Z</dcterms:created>
  <dcterms:modified xsi:type="dcterms:W3CDTF">2020-01-17T14:42:02Z</dcterms:modified>
  <dc:identifier>DADxLYBCSzo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0x01010005AAE773A68CA643978C07C8260E623D</vt:lpwstr>
  </property>
</Properties>
</file>