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0" r:id="rId3"/>
    <p:sldId id="257" r:id="rId4"/>
    <p:sldId id="266" r:id="rId5"/>
    <p:sldId id="267" r:id="rId6"/>
    <p:sldId id="259" r:id="rId7"/>
    <p:sldId id="258" r:id="rId8"/>
    <p:sldId id="261" r:id="rId9"/>
    <p:sldId id="262" r:id="rId10"/>
    <p:sldId id="265" r:id="rId11"/>
    <p:sldId id="263"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5" d="100"/>
          <a:sy n="85" d="100"/>
        </p:scale>
        <p:origin x="-156" y="125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5293C90D-A2AD-4ABD-98A9-5B3B5E865231}" type="datetimeFigureOut">
              <a:rPr lang="en-US" smtClean="0"/>
              <a:t>1/25/2016</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0538780D-A977-4864-9516-9C405DBB17E7}" type="slidenum">
              <a:rPr lang="en-US" smtClean="0"/>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93C90D-A2AD-4ABD-98A9-5B3B5E865231}" type="datetimeFigureOut">
              <a:rPr lang="en-US" smtClean="0"/>
              <a:t>1/25/2016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38780D-A977-4864-9516-9C405DBB17E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93C90D-A2AD-4ABD-98A9-5B3B5E865231}" type="datetimeFigureOut">
              <a:rPr lang="en-US" smtClean="0"/>
              <a:t>1/25/2016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38780D-A977-4864-9516-9C405DBB17E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293C90D-A2AD-4ABD-98A9-5B3B5E865231}" type="datetimeFigureOut">
              <a:rPr lang="en-US" smtClean="0"/>
              <a:t>1/25/2016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38780D-A977-4864-9516-9C405DBB17E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293C90D-A2AD-4ABD-98A9-5B3B5E865231}" type="datetimeFigureOut">
              <a:rPr lang="en-US" smtClean="0"/>
              <a:t>1/25/2016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38780D-A977-4864-9516-9C405DBB17E7}"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5293C90D-A2AD-4ABD-98A9-5B3B5E865231}" type="datetimeFigureOut">
              <a:rPr lang="en-US" smtClean="0"/>
              <a:t>1/25/2016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38780D-A977-4864-9516-9C405DBB17E7}" type="slidenum">
              <a:rPr lang="en-US" smtClean="0"/>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293C90D-A2AD-4ABD-98A9-5B3B5E865231}" type="datetimeFigureOut">
              <a:rPr lang="en-US" smtClean="0"/>
              <a:t>1/25/2016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538780D-A977-4864-9516-9C405DBB17E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293C90D-A2AD-4ABD-98A9-5B3B5E865231}" type="datetimeFigureOut">
              <a:rPr lang="en-US" smtClean="0"/>
              <a:t>1/25/2016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38780D-A977-4864-9516-9C405DBB17E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93C90D-A2AD-4ABD-98A9-5B3B5E865231}" type="datetimeFigureOut">
              <a:rPr lang="en-US" smtClean="0"/>
              <a:t>1/25/2016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538780D-A977-4864-9516-9C405DBB17E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5293C90D-A2AD-4ABD-98A9-5B3B5E865231}" type="datetimeFigureOut">
              <a:rPr lang="en-US" smtClean="0"/>
              <a:t>1/25/2016</a:t>
            </a:fld>
            <a:endParaRPr lang="en-US"/>
          </a:p>
        </p:txBody>
      </p:sp>
      <p:sp>
        <p:nvSpPr>
          <p:cNvPr id="7" name="Slide Number Placeholder 6"/>
          <p:cNvSpPr>
            <a:spLocks noGrp="1"/>
          </p:cNvSpPr>
          <p:nvPr>
            <p:ph type="sldNum" sz="quarter" idx="12"/>
          </p:nvPr>
        </p:nvSpPr>
        <p:spPr/>
        <p:txBody>
          <a:bodyPr/>
          <a:lstStyle/>
          <a:p>
            <a:fld id="{0538780D-A977-4864-9516-9C405DBB17E7}" type="slidenum">
              <a:rPr lang="en-US" smtClean="0"/>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93C90D-A2AD-4ABD-98A9-5B3B5E865231}" type="datetimeFigureOut">
              <a:rPr lang="en-US" smtClean="0"/>
              <a:t>1/25/2016</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0538780D-A977-4864-9516-9C405DBB17E7}"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5293C90D-A2AD-4ABD-98A9-5B3B5E865231}" type="datetimeFigureOut">
              <a:rPr lang="en-US" smtClean="0"/>
              <a:t>1/25/2016</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0538780D-A977-4864-9516-9C405DBB17E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724401" y="609600"/>
            <a:ext cx="3047999" cy="2819400"/>
          </a:xfrm>
        </p:spPr>
        <p:txBody>
          <a:bodyPr>
            <a:normAutofit fontScale="90000"/>
          </a:bodyPr>
          <a:lstStyle/>
          <a:p>
            <a:r>
              <a:rPr lang="en-US" sz="3200" dirty="0" smtClean="0"/>
              <a:t>Tri-Cities Community Development Center</a:t>
            </a:r>
            <a:br>
              <a:rPr lang="en-US" sz="3200" dirty="0" smtClean="0"/>
            </a:br>
            <a:r>
              <a:rPr lang="en-US" sz="3200" dirty="0"/>
              <a:t/>
            </a:r>
            <a:br>
              <a:rPr lang="en-US" sz="3200" dirty="0"/>
            </a:br>
            <a:r>
              <a:rPr lang="en-US" sz="2200" dirty="0" smtClean="0">
                <a:solidFill>
                  <a:schemeClr val="tx1"/>
                </a:solidFill>
              </a:rPr>
              <a:t>Gigi Crowder,	L.E.</a:t>
            </a:r>
            <a:br>
              <a:rPr lang="en-US" sz="2200" dirty="0" smtClean="0">
                <a:solidFill>
                  <a:schemeClr val="tx1"/>
                </a:solidFill>
              </a:rPr>
            </a:br>
            <a:r>
              <a:rPr lang="en-US" sz="2000" dirty="0" smtClean="0">
                <a:solidFill>
                  <a:schemeClr val="tx1"/>
                </a:solidFill>
              </a:rPr>
              <a:t>Pennsylvania System of Care Partnership</a:t>
            </a:r>
            <a:r>
              <a:rPr lang="en-US" sz="2200" dirty="0" smtClean="0">
                <a:solidFill>
                  <a:schemeClr val="tx1"/>
                </a:solidFill>
              </a:rPr>
              <a:t/>
            </a:r>
            <a:br>
              <a:rPr lang="en-US" sz="2200" dirty="0" smtClean="0">
                <a:solidFill>
                  <a:schemeClr val="tx1"/>
                </a:solidFill>
              </a:rPr>
            </a:br>
            <a:r>
              <a:rPr lang="en-US" sz="2000" dirty="0" smtClean="0">
                <a:solidFill>
                  <a:schemeClr val="tx1"/>
                </a:solidFill>
              </a:rPr>
              <a:t>3/29/2016 </a:t>
            </a:r>
            <a:endParaRPr lang="en-US" sz="2000" dirty="0">
              <a:solidFill>
                <a:schemeClr val="tx1"/>
              </a:solidFill>
            </a:endParaRPr>
          </a:p>
        </p:txBody>
      </p:sp>
      <p:sp>
        <p:nvSpPr>
          <p:cNvPr id="3" name="Subtitle 2"/>
          <p:cNvSpPr>
            <a:spLocks noGrp="1"/>
          </p:cNvSpPr>
          <p:nvPr>
            <p:ph type="subTitle" idx="1"/>
          </p:nvPr>
        </p:nvSpPr>
        <p:spPr>
          <a:xfrm>
            <a:off x="4724400" y="3733800"/>
            <a:ext cx="3309803" cy="1260629"/>
          </a:xfrm>
        </p:spPr>
        <p:txBody>
          <a:bodyPr/>
          <a:lstStyle/>
          <a:p>
            <a:r>
              <a:rPr lang="en-US" dirty="0" smtClean="0"/>
              <a:t>“Building </a:t>
            </a:r>
            <a:r>
              <a:rPr lang="en-US" sz="2400" b="1" u="sng" dirty="0" smtClean="0">
                <a:solidFill>
                  <a:schemeClr val="bg2">
                    <a:lumMod val="50000"/>
                  </a:schemeClr>
                </a:solidFill>
              </a:rPr>
              <a:t>M</a:t>
            </a:r>
            <a:r>
              <a:rPr lang="en-US" dirty="0" smtClean="0"/>
              <a:t>ental </a:t>
            </a:r>
            <a:r>
              <a:rPr lang="en-US" sz="2400" b="1" u="sng" dirty="0" smtClean="0">
                <a:solidFill>
                  <a:schemeClr val="bg2">
                    <a:lumMod val="50000"/>
                  </a:schemeClr>
                </a:solidFill>
              </a:rPr>
              <a:t>H</a:t>
            </a:r>
            <a:r>
              <a:rPr lang="en-US" dirty="0" smtClean="0"/>
              <a:t>ealth </a:t>
            </a:r>
            <a:r>
              <a:rPr lang="en-US" sz="2400" b="1" u="sng" dirty="0" smtClean="0">
                <a:solidFill>
                  <a:schemeClr val="bg2">
                    <a:lumMod val="50000"/>
                  </a:schemeClr>
                </a:solidFill>
              </a:rPr>
              <a:t>F</a:t>
            </a:r>
            <a:r>
              <a:rPr lang="en-US" dirty="0" smtClean="0"/>
              <a:t>riendly </a:t>
            </a:r>
            <a:r>
              <a:rPr lang="en-US" sz="2400" b="1" u="sng" dirty="0" smtClean="0">
                <a:solidFill>
                  <a:schemeClr val="bg2">
                    <a:lumMod val="50000"/>
                  </a:schemeClr>
                </a:solidFill>
              </a:rPr>
              <a:t>C</a:t>
            </a:r>
            <a:r>
              <a:rPr lang="en-US" dirty="0" smtClean="0"/>
              <a:t>ommunities one congregation at a time”</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62800" y="4876800"/>
            <a:ext cx="1066800" cy="1066800"/>
          </a:xfrm>
          <a:prstGeom prst="rect">
            <a:avLst/>
          </a:prstGeom>
        </p:spPr>
      </p:pic>
      <p:sp>
        <p:nvSpPr>
          <p:cNvPr id="6" name="TextBox 5"/>
          <p:cNvSpPr txBox="1"/>
          <p:nvPr/>
        </p:nvSpPr>
        <p:spPr>
          <a:xfrm>
            <a:off x="4724400" y="5257800"/>
            <a:ext cx="2209800" cy="707886"/>
          </a:xfrm>
          <a:prstGeom prst="rect">
            <a:avLst/>
          </a:prstGeom>
          <a:noFill/>
        </p:spPr>
        <p:txBody>
          <a:bodyPr wrap="square" rtlCol="0">
            <a:spAutoFit/>
          </a:bodyPr>
          <a:lstStyle/>
          <a:p>
            <a:pPr algn="ctr"/>
            <a:r>
              <a:rPr lang="en-US" sz="4000" b="1" dirty="0" smtClean="0">
                <a:solidFill>
                  <a:schemeClr val="bg2">
                    <a:lumMod val="50000"/>
                  </a:schemeClr>
                </a:solidFill>
              </a:rPr>
              <a:t>MHFC</a:t>
            </a:r>
            <a:endParaRPr lang="en-US" sz="4000" b="1" dirty="0">
              <a:solidFill>
                <a:schemeClr val="bg2">
                  <a:lumMod val="50000"/>
                </a:schemeClr>
              </a:solidFill>
            </a:endParaRPr>
          </a:p>
        </p:txBody>
      </p:sp>
    </p:spTree>
    <p:extLst>
      <p:ext uri="{BB962C8B-B14F-4D97-AF65-F5344CB8AC3E}">
        <p14:creationId xmlns:p14="http://schemas.microsoft.com/office/powerpoint/2010/main" val="1609167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Becoming a Mental Health Friendly </a:t>
            </a:r>
            <a:r>
              <a:rPr lang="en-US" dirty="0" smtClean="0"/>
              <a:t>Faith Community</a:t>
            </a:r>
            <a:endParaRPr lang="en-US" dirty="0"/>
          </a:p>
        </p:txBody>
      </p:sp>
      <p:sp>
        <p:nvSpPr>
          <p:cNvPr id="3" name="Content Placeholder 2"/>
          <p:cNvSpPr>
            <a:spLocks noGrp="1"/>
          </p:cNvSpPr>
          <p:nvPr>
            <p:ph idx="1"/>
          </p:nvPr>
        </p:nvSpPr>
        <p:spPr/>
        <p:txBody>
          <a:bodyPr>
            <a:normAutofit/>
          </a:bodyPr>
          <a:lstStyle/>
          <a:p>
            <a:r>
              <a:rPr lang="en-US" dirty="0" smtClean="0"/>
              <a:t>Create a committed team of church </a:t>
            </a:r>
            <a:r>
              <a:rPr lang="en-US" dirty="0"/>
              <a:t>members </a:t>
            </a:r>
            <a:r>
              <a:rPr lang="en-US" dirty="0" smtClean="0"/>
              <a:t>including consumers, family members and church identified mental wellness allies to </a:t>
            </a:r>
            <a:r>
              <a:rPr lang="en-US" dirty="0"/>
              <a:t>oversee program implementation and ongoing </a:t>
            </a:r>
            <a:r>
              <a:rPr lang="en-US" dirty="0" smtClean="0"/>
              <a:t>practices to improve outcomes for consumers and family members </a:t>
            </a:r>
          </a:p>
          <a:p>
            <a:endParaRPr lang="en-US" dirty="0"/>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72400" y="5486400"/>
            <a:ext cx="895350" cy="895350"/>
          </a:xfrm>
          <a:prstGeom prst="rect">
            <a:avLst/>
          </a:prstGeom>
        </p:spPr>
      </p:pic>
    </p:spTree>
    <p:extLst>
      <p:ext uri="{BB962C8B-B14F-4D97-AF65-F5344CB8AC3E}">
        <p14:creationId xmlns:p14="http://schemas.microsoft.com/office/powerpoint/2010/main" val="21060607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I </a:t>
            </a:r>
            <a:r>
              <a:rPr lang="en-US" dirty="0" smtClean="0"/>
              <a:t>would love to </a:t>
            </a:r>
            <a:r>
              <a:rPr lang="en-US" dirty="0" smtClean="0"/>
              <a:t>support your efforts to build mental health friendly communities!</a:t>
            </a:r>
            <a:endParaRPr lang="en-US" dirty="0"/>
          </a:p>
        </p:txBody>
      </p:sp>
      <p:sp>
        <p:nvSpPr>
          <p:cNvPr id="5" name="Content Placeholder 4"/>
          <p:cNvSpPr>
            <a:spLocks noGrp="1"/>
          </p:cNvSpPr>
          <p:nvPr>
            <p:ph idx="1"/>
          </p:nvPr>
        </p:nvSpPr>
        <p:spPr>
          <a:xfrm>
            <a:off x="914400" y="2895600"/>
            <a:ext cx="6777317" cy="1066800"/>
          </a:xfrm>
        </p:spPr>
        <p:txBody>
          <a:bodyPr>
            <a:normAutofit fontScale="85000" lnSpcReduction="20000"/>
          </a:bodyPr>
          <a:lstStyle/>
          <a:p>
            <a:pPr marL="68580" indent="0">
              <a:buNone/>
            </a:pPr>
            <a:endParaRPr lang="en-US" dirty="0" smtClean="0"/>
          </a:p>
          <a:p>
            <a:pPr marL="68580" indent="0">
              <a:buNone/>
            </a:pPr>
            <a:endParaRPr lang="en-US" dirty="0"/>
          </a:p>
          <a:p>
            <a:pPr marL="68580" indent="0" algn="ctr">
              <a:buNone/>
            </a:pPr>
            <a:r>
              <a:rPr lang="en-US" sz="3200" dirty="0" smtClean="0"/>
              <a:t>Discussion/Next Steps</a:t>
            </a:r>
            <a:endParaRPr lang="en-US" sz="3200"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72400" y="5486400"/>
            <a:ext cx="895350" cy="895350"/>
          </a:xfrm>
          <a:prstGeom prst="rect">
            <a:avLst/>
          </a:prstGeom>
        </p:spPr>
      </p:pic>
    </p:spTree>
    <p:extLst>
      <p:ext uri="{BB962C8B-B14F-4D97-AF65-F5344CB8AC3E}">
        <p14:creationId xmlns:p14="http://schemas.microsoft.com/office/powerpoint/2010/main" val="42385913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1066800"/>
            <a:ext cx="7490910" cy="799064"/>
          </a:xfrm>
        </p:spPr>
        <p:txBody>
          <a:bodyPr>
            <a:normAutofit fontScale="90000"/>
          </a:bodyPr>
          <a:lstStyle/>
          <a:p>
            <a:r>
              <a:rPr lang="en-US" dirty="0" smtClean="0"/>
              <a:t>The Church: </a:t>
            </a:r>
            <a:r>
              <a:rPr lang="en-US" sz="3600" dirty="0" smtClean="0"/>
              <a:t>A Caring Community</a:t>
            </a:r>
            <a:endParaRPr lang="en-US" sz="3600" dirty="0"/>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44004" y="1991035"/>
            <a:ext cx="5255992" cy="3508375"/>
          </a:xfr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72400" y="5486400"/>
            <a:ext cx="895350" cy="895350"/>
          </a:xfrm>
          <a:prstGeom prst="rect">
            <a:avLst/>
          </a:prstGeom>
        </p:spPr>
      </p:pic>
    </p:spTree>
    <p:extLst>
      <p:ext uri="{BB962C8B-B14F-4D97-AF65-F5344CB8AC3E}">
        <p14:creationId xmlns:p14="http://schemas.microsoft.com/office/powerpoint/2010/main" val="20402417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9628" y="762000"/>
            <a:ext cx="7398572" cy="1143000"/>
          </a:xfrm>
        </p:spPr>
        <p:txBody>
          <a:bodyPr>
            <a:normAutofit fontScale="90000"/>
          </a:bodyPr>
          <a:lstStyle/>
          <a:p>
            <a:r>
              <a:rPr lang="en-US" dirty="0" smtClean="0"/>
              <a:t>The Faith Community: </a:t>
            </a:r>
            <a:r>
              <a:rPr lang="en-US" sz="3600" dirty="0" smtClean="0"/>
              <a:t>Catalyst For Change</a:t>
            </a:r>
            <a:endParaRPr lang="en-US" sz="3600" dirty="0"/>
          </a:p>
        </p:txBody>
      </p:sp>
      <p:sp>
        <p:nvSpPr>
          <p:cNvPr id="3" name="Content Placeholder 2"/>
          <p:cNvSpPr>
            <a:spLocks noGrp="1"/>
          </p:cNvSpPr>
          <p:nvPr>
            <p:ph idx="1"/>
          </p:nvPr>
        </p:nvSpPr>
        <p:spPr/>
        <p:txBody>
          <a:bodyPr>
            <a:normAutofit/>
          </a:bodyPr>
          <a:lstStyle/>
          <a:p>
            <a:r>
              <a:rPr lang="en-US" sz="2000" dirty="0" smtClean="0"/>
              <a:t>The Faith Community has </a:t>
            </a:r>
            <a:r>
              <a:rPr lang="en-US" sz="2000" dirty="0"/>
              <a:t>a long standing </a:t>
            </a:r>
            <a:r>
              <a:rPr lang="en-US" sz="2000" dirty="0" smtClean="0"/>
              <a:t>history </a:t>
            </a:r>
            <a:r>
              <a:rPr lang="en-US" sz="2000" dirty="0"/>
              <a:t>of being the catalyst for social </a:t>
            </a:r>
            <a:r>
              <a:rPr lang="en-US" sz="2000" dirty="0" smtClean="0"/>
              <a:t>change</a:t>
            </a:r>
          </a:p>
          <a:p>
            <a:r>
              <a:rPr lang="en-US" sz="2000" dirty="0" smtClean="0"/>
              <a:t>Faith Leaders have an incredible power to deliver messages of hope to the marginalized and disenfranchised </a:t>
            </a:r>
          </a:p>
          <a:p>
            <a:r>
              <a:rPr lang="en-US" sz="2000" dirty="0" smtClean="0"/>
              <a:t>Community </a:t>
            </a:r>
            <a:r>
              <a:rPr lang="en-US" sz="2000" dirty="0"/>
              <a:t>members often look to the </a:t>
            </a:r>
            <a:r>
              <a:rPr lang="en-US" sz="2000" dirty="0" smtClean="0"/>
              <a:t>faith and spiritual community and </a:t>
            </a:r>
            <a:r>
              <a:rPr lang="en-US" sz="2000" dirty="0"/>
              <a:t>its leadership in times of distress for </a:t>
            </a:r>
            <a:r>
              <a:rPr lang="en-US" sz="2000" dirty="0" smtClean="0"/>
              <a:t>support</a:t>
            </a:r>
          </a:p>
          <a:p>
            <a:endParaRPr lang="en-US" sz="2000" dirty="0"/>
          </a:p>
          <a:p>
            <a:endParaRPr lang="en-US" dirty="0" smtClean="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72400" y="5486400"/>
            <a:ext cx="895350" cy="895350"/>
          </a:xfrm>
          <a:prstGeom prst="rect">
            <a:avLst/>
          </a:prstGeom>
        </p:spPr>
      </p:pic>
    </p:spTree>
    <p:extLst>
      <p:ext uri="{BB962C8B-B14F-4D97-AF65-F5344CB8AC3E}">
        <p14:creationId xmlns:p14="http://schemas.microsoft.com/office/powerpoint/2010/main" val="15402007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Mental Health and Spirituality Survey Results</a:t>
            </a:r>
            <a:endParaRPr lang="en-US" dirty="0"/>
          </a:p>
        </p:txBody>
      </p:sp>
      <p:sp>
        <p:nvSpPr>
          <p:cNvPr id="3" name="Content Placeholder 2"/>
          <p:cNvSpPr>
            <a:spLocks noGrp="1"/>
          </p:cNvSpPr>
          <p:nvPr>
            <p:ph idx="1"/>
          </p:nvPr>
        </p:nvSpPr>
        <p:spPr/>
        <p:txBody>
          <a:bodyPr>
            <a:normAutofit fontScale="92500" lnSpcReduction="10000"/>
          </a:bodyPr>
          <a:lstStyle/>
          <a:p>
            <a:pPr lvl="1"/>
            <a:r>
              <a:rPr lang="en-US" sz="1800" dirty="0" smtClean="0"/>
              <a:t>California Behavioral </a:t>
            </a:r>
            <a:r>
              <a:rPr lang="en-US" sz="1800" dirty="0"/>
              <a:t>Health Directors</a:t>
            </a:r>
          </a:p>
          <a:p>
            <a:pPr marL="971550" lvl="2"/>
            <a:r>
              <a:rPr lang="en-US" sz="1800" dirty="0"/>
              <a:t>More than 90% of the County Behavioral Health Directors responded “strongly agree” or “agree” that</a:t>
            </a:r>
            <a:r>
              <a:rPr lang="en-US" sz="1800" dirty="0" smtClean="0"/>
              <a:t>:</a:t>
            </a:r>
          </a:p>
          <a:p>
            <a:pPr marL="971550" lvl="2"/>
            <a:endParaRPr lang="en-US" sz="1800" dirty="0"/>
          </a:p>
          <a:p>
            <a:pPr marL="1314450" lvl="2" indent="-285750">
              <a:buFont typeface="Wingdings" pitchFamily="2" charset="2"/>
              <a:buChar char="§"/>
            </a:pPr>
            <a:r>
              <a:rPr lang="en-US" sz="1800" dirty="0"/>
              <a:t>“Spirituality is an important recovery resource in mental health treatment.” (92%)</a:t>
            </a:r>
          </a:p>
          <a:p>
            <a:pPr marL="1028700" lvl="2" indent="0">
              <a:buNone/>
            </a:pPr>
            <a:endParaRPr lang="en-US" sz="1800" dirty="0"/>
          </a:p>
          <a:p>
            <a:pPr marL="1314450" lvl="2" indent="-285750">
              <a:buFont typeface="Wingdings" pitchFamily="2" charset="2"/>
              <a:buChar char="§"/>
            </a:pPr>
            <a:r>
              <a:rPr lang="en-US" sz="1800" dirty="0"/>
              <a:t>“Spirituality is an important wellness resource in mental health prevention.” (94</a:t>
            </a:r>
            <a:r>
              <a:rPr lang="en-US" sz="1800" dirty="0" smtClean="0"/>
              <a:t>%)</a:t>
            </a:r>
          </a:p>
          <a:p>
            <a:pPr marL="1314450" lvl="2" indent="-285750">
              <a:buFont typeface="Wingdings" pitchFamily="2" charset="2"/>
              <a:buChar char="§"/>
            </a:pPr>
            <a:endParaRPr lang="en-US" sz="1800" dirty="0" smtClean="0"/>
          </a:p>
          <a:p>
            <a:pPr marL="1314450" lvl="2" indent="-285750">
              <a:buFont typeface="Wingdings" pitchFamily="2" charset="2"/>
              <a:buChar char="§"/>
            </a:pPr>
            <a:r>
              <a:rPr lang="en-US" sz="1800" dirty="0"/>
              <a:t>“Spirituality is an important element of multicultural competency for mental health providers.” (98%)</a:t>
            </a:r>
          </a:p>
          <a:p>
            <a:pPr marL="1314450" lvl="2" indent="-285750">
              <a:buFont typeface="Wingdings" pitchFamily="2" charset="2"/>
              <a:buChar char="§"/>
            </a:pPr>
            <a:endParaRPr lang="en-US" sz="1800" dirty="0"/>
          </a:p>
          <a:p>
            <a:endParaRPr lang="en-US" dirty="0"/>
          </a:p>
        </p:txBody>
      </p:sp>
    </p:spTree>
    <p:extLst>
      <p:ext uri="{BB962C8B-B14F-4D97-AF65-F5344CB8AC3E}">
        <p14:creationId xmlns:p14="http://schemas.microsoft.com/office/powerpoint/2010/main" val="10426621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Consumers </a:t>
            </a:r>
            <a:r>
              <a:rPr lang="en-US" dirty="0"/>
              <a:t>and Family </a:t>
            </a:r>
            <a:r>
              <a:rPr lang="en-US" dirty="0" smtClean="0"/>
              <a:t/>
            </a:r>
            <a:br>
              <a:rPr lang="en-US" dirty="0" smtClean="0"/>
            </a:br>
            <a:r>
              <a:rPr lang="en-US" dirty="0" smtClean="0"/>
              <a:t>Member </a:t>
            </a:r>
            <a:r>
              <a:rPr lang="en-US" dirty="0"/>
              <a:t>Survey</a:t>
            </a:r>
            <a:br>
              <a:rPr lang="en-US" dirty="0"/>
            </a:br>
            <a:endParaRPr lang="en-US" dirty="0"/>
          </a:p>
        </p:txBody>
      </p:sp>
      <p:sp>
        <p:nvSpPr>
          <p:cNvPr id="3" name="Content Placeholder 2"/>
          <p:cNvSpPr>
            <a:spLocks noGrp="1"/>
          </p:cNvSpPr>
          <p:nvPr>
            <p:ph idx="1"/>
          </p:nvPr>
        </p:nvSpPr>
        <p:spPr/>
        <p:txBody>
          <a:bodyPr>
            <a:normAutofit lnSpcReduction="10000"/>
          </a:bodyPr>
          <a:lstStyle/>
          <a:p>
            <a:pPr lvl="1"/>
            <a:r>
              <a:rPr lang="en-US" dirty="0" smtClean="0"/>
              <a:t>Over </a:t>
            </a:r>
            <a:r>
              <a:rPr lang="en-US" dirty="0"/>
              <a:t>2600 respondents</a:t>
            </a:r>
          </a:p>
          <a:p>
            <a:pPr lvl="2"/>
            <a:r>
              <a:rPr lang="en-US" dirty="0"/>
              <a:t>88% of African-American mental health consumers and family members across California report that spirituality is important to them.</a:t>
            </a:r>
          </a:p>
          <a:p>
            <a:pPr lvl="2" indent="0">
              <a:buNone/>
            </a:pPr>
            <a:endParaRPr lang="en-US" sz="800" dirty="0"/>
          </a:p>
          <a:p>
            <a:pPr lvl="2"/>
            <a:r>
              <a:rPr lang="en-US" dirty="0"/>
              <a:t>72% report that they believe it is appropriate for the public mental health system to address spirituality as a part of mental health care.</a:t>
            </a:r>
          </a:p>
          <a:p>
            <a:pPr lvl="2" indent="0">
              <a:buNone/>
            </a:pPr>
            <a:endParaRPr lang="en-US" sz="800" dirty="0"/>
          </a:p>
          <a:p>
            <a:pPr lvl="2"/>
            <a:r>
              <a:rPr lang="en-US" dirty="0"/>
              <a:t>89% reported that they regularly used prayer as a wellness tool</a:t>
            </a:r>
            <a:endParaRPr lang="en-US" sz="2600" dirty="0"/>
          </a:p>
          <a:p>
            <a:endParaRPr lang="en-US" dirty="0"/>
          </a:p>
        </p:txBody>
      </p:sp>
    </p:spTree>
    <p:extLst>
      <p:ext uri="{BB962C8B-B14F-4D97-AF65-F5344CB8AC3E}">
        <p14:creationId xmlns:p14="http://schemas.microsoft.com/office/powerpoint/2010/main" val="12340824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t>
            </a:r>
            <a:r>
              <a:rPr lang="en-US" dirty="0" smtClean="0">
                <a:solidFill>
                  <a:schemeClr val="tx1"/>
                </a:solidFill>
              </a:rPr>
              <a:t>ental </a:t>
            </a:r>
            <a:r>
              <a:rPr lang="en-US" dirty="0" smtClean="0"/>
              <a:t>H</a:t>
            </a:r>
            <a:r>
              <a:rPr lang="en-US" dirty="0" smtClean="0">
                <a:solidFill>
                  <a:schemeClr val="tx1"/>
                </a:solidFill>
              </a:rPr>
              <a:t>ealth</a:t>
            </a:r>
            <a:r>
              <a:rPr lang="en-US" dirty="0" smtClean="0"/>
              <a:t> F</a:t>
            </a:r>
            <a:r>
              <a:rPr lang="en-US" dirty="0" smtClean="0">
                <a:solidFill>
                  <a:schemeClr val="tx1"/>
                </a:solidFill>
              </a:rPr>
              <a:t>riendly </a:t>
            </a:r>
            <a:r>
              <a:rPr lang="en-US" dirty="0" smtClean="0"/>
              <a:t>C</a:t>
            </a:r>
            <a:r>
              <a:rPr lang="en-US" dirty="0" smtClean="0">
                <a:solidFill>
                  <a:schemeClr val="tx1"/>
                </a:solidFill>
              </a:rPr>
              <a:t>ommunities</a:t>
            </a:r>
            <a:endParaRPr lang="en-US" dirty="0">
              <a:solidFill>
                <a:schemeClr val="tx1"/>
              </a:solidFill>
            </a:endParaRPr>
          </a:p>
        </p:txBody>
      </p:sp>
      <p:sp>
        <p:nvSpPr>
          <p:cNvPr id="3" name="Content Placeholder 2"/>
          <p:cNvSpPr>
            <a:spLocks noGrp="1"/>
          </p:cNvSpPr>
          <p:nvPr>
            <p:ph idx="1"/>
          </p:nvPr>
        </p:nvSpPr>
        <p:spPr>
          <a:xfrm>
            <a:off x="990600" y="2286000"/>
            <a:ext cx="6777317" cy="3508977"/>
          </a:xfrm>
        </p:spPr>
        <p:txBody>
          <a:bodyPr>
            <a:normAutofit fontScale="85000" lnSpcReduction="20000"/>
          </a:bodyPr>
          <a:lstStyle/>
          <a:p>
            <a:r>
              <a:rPr lang="en-US" dirty="0"/>
              <a:t> </a:t>
            </a:r>
            <a:r>
              <a:rPr lang="en-US" b="1" dirty="0" smtClean="0">
                <a:solidFill>
                  <a:schemeClr val="bg2">
                    <a:lumMod val="50000"/>
                  </a:schemeClr>
                </a:solidFill>
              </a:rPr>
              <a:t>MHFC</a:t>
            </a:r>
            <a:r>
              <a:rPr lang="en-US" dirty="0" smtClean="0"/>
              <a:t> is a culturally responsive community defined strategy designed to:</a:t>
            </a:r>
          </a:p>
          <a:p>
            <a:endParaRPr lang="en-US" dirty="0" smtClean="0"/>
          </a:p>
          <a:p>
            <a:pPr lvl="1"/>
            <a:r>
              <a:rPr lang="en-US" dirty="0" smtClean="0"/>
              <a:t>Address health disparities associated with mental illness and reduce mental health stigma and discrimination</a:t>
            </a:r>
          </a:p>
          <a:p>
            <a:pPr lvl="1"/>
            <a:r>
              <a:rPr lang="en-US" dirty="0" smtClean="0"/>
              <a:t>Replace misinformation about mental health </a:t>
            </a:r>
          </a:p>
          <a:p>
            <a:pPr lvl="1"/>
            <a:r>
              <a:rPr lang="en-US" dirty="0" smtClean="0"/>
              <a:t>Reduce stigmatizing messages that create barriers to wellness </a:t>
            </a:r>
          </a:p>
          <a:p>
            <a:pPr lvl="1"/>
            <a:r>
              <a:rPr lang="en-US" dirty="0" smtClean="0"/>
              <a:t>Support wellness for individuals and families living with mental health concerns</a:t>
            </a:r>
          </a:p>
          <a:p>
            <a:pPr lvl="1"/>
            <a:r>
              <a:rPr lang="en-US" dirty="0" smtClean="0"/>
              <a:t>Help faith communities become resources for the community</a:t>
            </a:r>
          </a:p>
          <a:p>
            <a:endParaRPr lang="en-US"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72400" y="5486400"/>
            <a:ext cx="895350" cy="895350"/>
          </a:xfrm>
          <a:prstGeom prst="rect">
            <a:avLst/>
          </a:prstGeom>
        </p:spPr>
      </p:pic>
    </p:spTree>
    <p:extLst>
      <p:ext uri="{BB962C8B-B14F-4D97-AF65-F5344CB8AC3E}">
        <p14:creationId xmlns:p14="http://schemas.microsoft.com/office/powerpoint/2010/main" val="5010359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9628" y="533400"/>
            <a:ext cx="7024744" cy="1143000"/>
          </a:xfrm>
        </p:spPr>
        <p:txBody>
          <a:bodyPr>
            <a:normAutofit fontScale="90000"/>
          </a:bodyPr>
          <a:lstStyle/>
          <a:p>
            <a:pPr algn="ctr"/>
            <a:r>
              <a:rPr lang="en-US" dirty="0" smtClean="0"/>
              <a:t>Faith Communities </a:t>
            </a:r>
            <a:br>
              <a:rPr lang="en-US" dirty="0" smtClean="0"/>
            </a:br>
            <a:r>
              <a:rPr lang="en-US" dirty="0" smtClean="0"/>
              <a:t>and </a:t>
            </a:r>
            <a:r>
              <a:rPr lang="en-US" dirty="0" smtClean="0"/>
              <a:t>Mental Health</a:t>
            </a:r>
            <a:endParaRPr lang="en-US" dirty="0"/>
          </a:p>
        </p:txBody>
      </p:sp>
      <p:sp>
        <p:nvSpPr>
          <p:cNvPr id="5" name="Content Placeholder 4"/>
          <p:cNvSpPr>
            <a:spLocks noGrp="1"/>
          </p:cNvSpPr>
          <p:nvPr>
            <p:ph sz="quarter" idx="13"/>
          </p:nvPr>
        </p:nvSpPr>
        <p:spPr>
          <a:xfrm>
            <a:off x="914400" y="1993392"/>
            <a:ext cx="3419856" cy="4388358"/>
          </a:xfrm>
        </p:spPr>
        <p:txBody>
          <a:bodyPr>
            <a:normAutofit lnSpcReduction="10000"/>
          </a:bodyPr>
          <a:lstStyle/>
          <a:p>
            <a:r>
              <a:rPr lang="en-US" sz="1500" dirty="0"/>
              <a:t>C</a:t>
            </a:r>
            <a:r>
              <a:rPr lang="en-US" sz="1500" dirty="0" smtClean="0"/>
              <a:t>onsumers </a:t>
            </a:r>
            <a:r>
              <a:rPr lang="en-US" sz="1500" dirty="0"/>
              <a:t>and family members agree or strongly agree that “spirituality is important to me/my family member’s mental health.” </a:t>
            </a:r>
            <a:r>
              <a:rPr lang="en-US" sz="1200" dirty="0"/>
              <a:t>– CA Mental Health &amp; Spirituality Initiative Consumer and Family Survey, 2010</a:t>
            </a:r>
          </a:p>
          <a:p>
            <a:r>
              <a:rPr lang="en-US" sz="1500" dirty="0"/>
              <a:t>Faith Leaders need to be trained and equipped with tools to recognize how to effectively support people and families living with mental health concerns</a:t>
            </a:r>
            <a:r>
              <a:rPr lang="en-US" sz="1500" dirty="0" smtClean="0"/>
              <a:t>.</a:t>
            </a:r>
          </a:p>
          <a:p>
            <a:r>
              <a:rPr lang="en-US" sz="1500" dirty="0" smtClean="0"/>
              <a:t>Improved outcomes have been reported when individuals are supported to include faith/spirituality in mental wellness recovery planning.</a:t>
            </a:r>
            <a:endParaRPr lang="en-US" sz="1500" dirty="0"/>
          </a:p>
          <a:p>
            <a:pPr marL="68580" indent="0">
              <a:buNone/>
            </a:pPr>
            <a:endParaRPr lang="en-US" dirty="0"/>
          </a:p>
        </p:txBody>
      </p:sp>
      <p:pic>
        <p:nvPicPr>
          <p:cNvPr id="3" name="Content Placeholder 2"/>
          <p:cNvPicPr>
            <a:picLocks noGrp="1" noChangeAspect="1"/>
          </p:cNvPicPr>
          <p:nvPr>
            <p:ph sz="quarter" idx="14"/>
          </p:nvPr>
        </p:nvPicPr>
        <p:blipFill>
          <a:blip r:embed="rId2">
            <a:extLst>
              <a:ext uri="{28A0092B-C50C-407E-A947-70E740481C1C}">
                <a14:useLocalDpi xmlns:a14="http://schemas.microsoft.com/office/drawing/2010/main" val="0"/>
              </a:ext>
            </a:extLst>
          </a:blip>
          <a:stretch>
            <a:fillRect/>
          </a:stretch>
        </p:blipFill>
        <p:spPr>
          <a:xfrm>
            <a:off x="4645025" y="2593960"/>
            <a:ext cx="3355975" cy="2506493"/>
          </a:xfr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72400" y="5486400"/>
            <a:ext cx="895350" cy="895350"/>
          </a:xfrm>
          <a:prstGeom prst="rect">
            <a:avLst/>
          </a:prstGeom>
        </p:spPr>
      </p:pic>
    </p:spTree>
    <p:extLst>
      <p:ext uri="{BB962C8B-B14F-4D97-AF65-F5344CB8AC3E}">
        <p14:creationId xmlns:p14="http://schemas.microsoft.com/office/powerpoint/2010/main" val="26024085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Becoming a Mental Health Friendly Congregation</a:t>
            </a:r>
            <a:endParaRPr lang="en-US" dirty="0"/>
          </a:p>
        </p:txBody>
      </p:sp>
      <p:sp>
        <p:nvSpPr>
          <p:cNvPr id="3" name="Content Placeholder 2"/>
          <p:cNvSpPr>
            <a:spLocks noGrp="1"/>
          </p:cNvSpPr>
          <p:nvPr>
            <p:ph idx="1"/>
          </p:nvPr>
        </p:nvSpPr>
        <p:spPr/>
        <p:txBody>
          <a:bodyPr>
            <a:normAutofit/>
          </a:bodyPr>
          <a:lstStyle/>
          <a:p>
            <a:r>
              <a:rPr lang="en-US" dirty="0"/>
              <a:t>To become a “Mental-Health Friendly Congregation,” participating churches must complete </a:t>
            </a:r>
            <a:r>
              <a:rPr lang="en-US" dirty="0" smtClean="0"/>
              <a:t>distinct </a:t>
            </a:r>
            <a:r>
              <a:rPr lang="en-US" dirty="0"/>
              <a:t>training modules </a:t>
            </a:r>
            <a:endParaRPr lang="en-US" dirty="0" smtClean="0"/>
          </a:p>
          <a:p>
            <a:r>
              <a:rPr lang="en-US" dirty="0" smtClean="0"/>
              <a:t>Commit to following the Ten Commitments to being a Mental Health Friendly Faith Community</a:t>
            </a:r>
          </a:p>
          <a:p>
            <a:pPr marL="68580" indent="0">
              <a:buNone/>
            </a:pP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72400" y="5486400"/>
            <a:ext cx="895350" cy="895350"/>
          </a:xfrm>
          <a:prstGeom prst="rect">
            <a:avLst/>
          </a:prstGeom>
        </p:spPr>
      </p:pic>
    </p:spTree>
    <p:extLst>
      <p:ext uri="{BB962C8B-B14F-4D97-AF65-F5344CB8AC3E}">
        <p14:creationId xmlns:p14="http://schemas.microsoft.com/office/powerpoint/2010/main" val="13618641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526885729"/>
              </p:ext>
            </p:extLst>
          </p:nvPr>
        </p:nvGraphicFramePr>
        <p:xfrm>
          <a:off x="609600" y="661019"/>
          <a:ext cx="7924800" cy="5947222"/>
        </p:xfrm>
        <a:graphic>
          <a:graphicData uri="http://schemas.openxmlformats.org/drawingml/2006/table">
            <a:tbl>
              <a:tblPr firstRow="1" bandRow="1">
                <a:tableStyleId>{5C22544A-7EE6-4342-B048-85BDC9FD1C3A}</a:tableStyleId>
              </a:tblPr>
              <a:tblGrid>
                <a:gridCol w="1542635"/>
                <a:gridCol w="1603895"/>
                <a:gridCol w="4778270"/>
              </a:tblGrid>
              <a:tr h="409182">
                <a:tc>
                  <a:txBody>
                    <a:bodyPr/>
                    <a:lstStyle/>
                    <a:p>
                      <a:r>
                        <a:rPr lang="en-US" dirty="0" smtClean="0"/>
                        <a:t>Training</a:t>
                      </a:r>
                      <a:endParaRPr lang="en-US" dirty="0"/>
                    </a:p>
                  </a:txBody>
                  <a:tcPr/>
                </a:tc>
                <a:tc>
                  <a:txBody>
                    <a:bodyPr/>
                    <a:lstStyle/>
                    <a:p>
                      <a:r>
                        <a:rPr lang="en-US" dirty="0" smtClean="0"/>
                        <a:t>Audience</a:t>
                      </a:r>
                      <a:endParaRPr lang="en-US" dirty="0"/>
                    </a:p>
                  </a:txBody>
                  <a:tcPr/>
                </a:tc>
                <a:tc>
                  <a:txBody>
                    <a:bodyPr/>
                    <a:lstStyle/>
                    <a:p>
                      <a:r>
                        <a:rPr lang="en-US" dirty="0" smtClean="0"/>
                        <a:t>Trainin</a:t>
                      </a:r>
                      <a:r>
                        <a:rPr lang="en-US" baseline="0" dirty="0" smtClean="0"/>
                        <a:t>g Description</a:t>
                      </a:r>
                      <a:endParaRPr lang="en-US" dirty="0"/>
                    </a:p>
                  </a:txBody>
                  <a:tcPr/>
                </a:tc>
              </a:tr>
              <a:tr h="1423240">
                <a:tc>
                  <a:txBody>
                    <a:bodyPr/>
                    <a:lstStyle/>
                    <a:p>
                      <a:r>
                        <a:rPr lang="en-US" sz="1200" dirty="0" smtClean="0">
                          <a:latin typeface="+mj-lt"/>
                          <a:cs typeface="Times New Roman" pitchFamily="18" charset="0"/>
                        </a:rPr>
                        <a:t>Mental Health 101</a:t>
                      </a:r>
                    </a:p>
                    <a:p>
                      <a:endParaRPr lang="en-US" dirty="0">
                        <a:latin typeface="+mj-lt"/>
                        <a:cs typeface="Times New Roman" pitchFamily="18" charset="0"/>
                      </a:endParaRPr>
                    </a:p>
                  </a:txBody>
                  <a:tcPr/>
                </a:tc>
                <a:tc>
                  <a:txBody>
                    <a:bodyPr/>
                    <a:lstStyle/>
                    <a:p>
                      <a:r>
                        <a:rPr lang="en-US" sz="1200" dirty="0" smtClean="0">
                          <a:latin typeface="+mj-lt"/>
                          <a:cs typeface="Times New Roman" pitchFamily="18" charset="0"/>
                        </a:rPr>
                        <a:t>Pastors/</a:t>
                      </a:r>
                    </a:p>
                    <a:p>
                      <a:r>
                        <a:rPr lang="en-US" sz="1200" dirty="0" smtClean="0">
                          <a:latin typeface="+mj-lt"/>
                          <a:cs typeface="Times New Roman" pitchFamily="18" charset="0"/>
                        </a:rPr>
                        <a:t>Ministers/Church</a:t>
                      </a:r>
                      <a:r>
                        <a:rPr lang="en-US" sz="1200" baseline="0" dirty="0" smtClean="0">
                          <a:latin typeface="+mj-lt"/>
                          <a:cs typeface="Times New Roman" pitchFamily="18" charset="0"/>
                        </a:rPr>
                        <a:t> Leadership and staff</a:t>
                      </a:r>
                      <a:endParaRPr lang="en-US" sz="1200" dirty="0" smtClean="0">
                        <a:latin typeface="+mj-lt"/>
                        <a:cs typeface="Times New Roman" pitchFamily="18" charset="0"/>
                      </a:endParaRPr>
                    </a:p>
                    <a:p>
                      <a:endParaRPr lang="en-US" dirty="0">
                        <a:latin typeface="+mj-lt"/>
                        <a:cs typeface="Times New Roman" pitchFamily="18" charset="0"/>
                      </a:endParaRPr>
                    </a:p>
                  </a:txBody>
                  <a:tcPr/>
                </a:tc>
                <a:tc>
                  <a:txBody>
                    <a:bodyPr/>
                    <a:lstStyle/>
                    <a:p>
                      <a:r>
                        <a:rPr lang="en-US" sz="1200" dirty="0" smtClean="0">
                          <a:latin typeface="+mj-lt"/>
                          <a:cs typeface="Times New Roman" pitchFamily="18" charset="0"/>
                        </a:rPr>
                        <a:t>Broadens the competency of faith leaders as first responders to mental health crises, and inspires leaders to create welcoming communities for individuals and families living with mental health challenges. Corrects misinformation and educates faith leaders to recognize signs and symptoms and provide better support for those with mental health concerns. </a:t>
                      </a:r>
                    </a:p>
                  </a:txBody>
                  <a:tcPr/>
                </a:tc>
              </a:tr>
              <a:tr h="1423240">
                <a:tc>
                  <a:txBody>
                    <a:bodyPr/>
                    <a:lstStyle/>
                    <a:p>
                      <a:r>
                        <a:rPr lang="en-US" sz="1200" dirty="0" smtClean="0">
                          <a:latin typeface="+mj-lt"/>
                          <a:cs typeface="Times New Roman" pitchFamily="18" charset="0"/>
                        </a:rPr>
                        <a:t>Spirituality 101</a:t>
                      </a:r>
                      <a:endParaRPr lang="en-US" sz="1200" dirty="0">
                        <a:latin typeface="+mj-lt"/>
                        <a:cs typeface="Times New Roman" pitchFamily="18" charset="0"/>
                      </a:endParaRPr>
                    </a:p>
                  </a:txBody>
                  <a:tcPr/>
                </a:tc>
                <a:tc>
                  <a:txBody>
                    <a:bodyPr/>
                    <a:lstStyle/>
                    <a:p>
                      <a:r>
                        <a:rPr lang="en-US" sz="1200" dirty="0" smtClean="0">
                          <a:latin typeface="+mj-lt"/>
                          <a:cs typeface="Times New Roman" pitchFamily="18" charset="0"/>
                        </a:rPr>
                        <a:t>Mental</a:t>
                      </a:r>
                      <a:r>
                        <a:rPr lang="en-US" sz="1200" baseline="0" dirty="0" smtClean="0">
                          <a:latin typeface="+mj-lt"/>
                          <a:cs typeface="Times New Roman" pitchFamily="18" charset="0"/>
                        </a:rPr>
                        <a:t> Health Service Providers</a:t>
                      </a:r>
                      <a:endParaRPr lang="en-US" sz="1200" dirty="0">
                        <a:latin typeface="+mj-lt"/>
                        <a:cs typeface="Times New Roman" pitchFamily="18" charset="0"/>
                      </a:endParaRPr>
                    </a:p>
                  </a:txBody>
                  <a:tcPr/>
                </a:tc>
                <a:tc>
                  <a:txBody>
                    <a:bodyPr/>
                    <a:lstStyle/>
                    <a:p>
                      <a:r>
                        <a:rPr lang="en-US" sz="1200" dirty="0" smtClean="0">
                          <a:latin typeface="+mj-lt"/>
                          <a:cs typeface="Times New Roman" pitchFamily="18" charset="0"/>
                        </a:rPr>
                        <a:t>Builds understanding among mental health and allied health professionals of the important role of faith in mental health care for consumers and families. Focuses on how and why to include faith as a resource for wellness, recovery and multicultural competency. Also facilitates development of a provider network to partner with the faith community/church in addressing specific needs </a:t>
                      </a:r>
                      <a:r>
                        <a:rPr lang="en-US" sz="1200" dirty="0" smtClean="0">
                          <a:latin typeface="+mj-lt"/>
                          <a:cs typeface="Times New Roman" pitchFamily="18" charset="0"/>
                        </a:rPr>
                        <a:t>of</a:t>
                      </a:r>
                      <a:r>
                        <a:rPr lang="en-US" sz="1200" baseline="0" dirty="0" smtClean="0">
                          <a:latin typeface="+mj-lt"/>
                          <a:cs typeface="Times New Roman" pitchFamily="18" charset="0"/>
                        </a:rPr>
                        <a:t> diverse ethnic and cultural communities</a:t>
                      </a:r>
                      <a:r>
                        <a:rPr lang="en-US" sz="1200" dirty="0" smtClean="0">
                          <a:latin typeface="+mj-lt"/>
                        </a:rPr>
                        <a:t>.</a:t>
                      </a:r>
                      <a:endParaRPr lang="en-US" sz="1200" dirty="0" smtClean="0">
                        <a:latin typeface="+mj-lt"/>
                      </a:endParaRPr>
                    </a:p>
                  </a:txBody>
                  <a:tcPr/>
                </a:tc>
              </a:tr>
              <a:tr h="1358324">
                <a:tc>
                  <a:txBody>
                    <a:bodyPr/>
                    <a:lstStyle/>
                    <a:p>
                      <a:r>
                        <a:rPr lang="en-US" sz="1200" dirty="0" smtClean="0">
                          <a:latin typeface="+mj-lt"/>
                          <a:cs typeface="Times New Roman" pitchFamily="18" charset="0"/>
                        </a:rPr>
                        <a:t>Keepers</a:t>
                      </a:r>
                      <a:r>
                        <a:rPr lang="en-US" sz="1200" baseline="0" dirty="0" smtClean="0">
                          <a:latin typeface="+mj-lt"/>
                          <a:cs typeface="Times New Roman" pitchFamily="18" charset="0"/>
                        </a:rPr>
                        <a:t> of the Flock</a:t>
                      </a:r>
                      <a:endParaRPr lang="en-US" sz="1200" dirty="0">
                        <a:latin typeface="+mj-lt"/>
                        <a:cs typeface="Times New Roman" pitchFamily="18" charset="0"/>
                      </a:endParaRPr>
                    </a:p>
                  </a:txBody>
                  <a:tcPr/>
                </a:tc>
                <a:tc>
                  <a:txBody>
                    <a:bodyPr/>
                    <a:lstStyle/>
                    <a:p>
                      <a:r>
                        <a:rPr lang="en-US" sz="1200" dirty="0" smtClean="0">
                          <a:latin typeface="+mj-lt"/>
                          <a:cs typeface="Times New Roman" pitchFamily="18" charset="0"/>
                        </a:rPr>
                        <a:t>Pastors/clergy,</a:t>
                      </a:r>
                      <a:r>
                        <a:rPr lang="en-US" sz="1200" baseline="0" dirty="0" smtClean="0">
                          <a:latin typeface="+mj-lt"/>
                          <a:cs typeface="Times New Roman" pitchFamily="18" charset="0"/>
                        </a:rPr>
                        <a:t> mental health service providers consumers, family members, community stakeholders</a:t>
                      </a:r>
                      <a:endParaRPr lang="en-US" sz="1200" dirty="0">
                        <a:latin typeface="+mj-lt"/>
                        <a:cs typeface="Times New Roman" pitchFamily="18" charset="0"/>
                      </a:endParaRPr>
                    </a:p>
                  </a:txBody>
                  <a:tcPr/>
                </a:tc>
                <a:tc>
                  <a:txBody>
                    <a:bodyPr/>
                    <a:lstStyle/>
                    <a:p>
                      <a:r>
                        <a:rPr lang="en-US" sz="1200" baseline="0" dirty="0" smtClean="0">
                          <a:latin typeface="+mj-lt"/>
                          <a:cs typeface="Times New Roman" pitchFamily="18" charset="0"/>
                        </a:rPr>
                        <a:t>Incorporates appropriate elements of all trainings to provide a rationale for the need to support and respect the individual choice to include faith/spirituality in wellness and recovery planning. This training serves to provide context for any community caregiver committed to effectively supporting the wellness recovery journey of those living with  mental health issues.</a:t>
                      </a:r>
                      <a:endParaRPr lang="en-US" sz="1200" dirty="0" smtClean="0">
                        <a:latin typeface="+mj-lt"/>
                      </a:endParaRPr>
                    </a:p>
                  </a:txBody>
                  <a:tcPr/>
                </a:tc>
              </a:tr>
              <a:tr h="1087737">
                <a:tc>
                  <a:txBody>
                    <a:bodyPr/>
                    <a:lstStyle/>
                    <a:p>
                      <a:r>
                        <a:rPr lang="en-US" sz="1200" dirty="0" smtClean="0">
                          <a:latin typeface="+mj-lt"/>
                          <a:cs typeface="Times New Roman" pitchFamily="18" charset="0"/>
                        </a:rPr>
                        <a:t>A Bridge Over Troubled Waters</a:t>
                      </a:r>
                    </a:p>
                    <a:p>
                      <a:r>
                        <a:rPr lang="en-US" sz="1100" dirty="0" smtClean="0">
                          <a:solidFill>
                            <a:srgbClr val="FF0000"/>
                          </a:solidFill>
                          <a:latin typeface="+mj-lt"/>
                          <a:cs typeface="Times New Roman" pitchFamily="18" charset="0"/>
                        </a:rPr>
                        <a:t>(can be adapted for all faith and cultural communities)</a:t>
                      </a:r>
                      <a:endParaRPr lang="en-US" sz="1100" dirty="0">
                        <a:solidFill>
                          <a:srgbClr val="FF0000"/>
                        </a:solidFill>
                        <a:latin typeface="+mj-lt"/>
                        <a:cs typeface="Times New Roman" pitchFamily="18" charset="0"/>
                      </a:endParaRPr>
                    </a:p>
                  </a:txBody>
                  <a:tcPr/>
                </a:tc>
                <a:tc>
                  <a:txBody>
                    <a:bodyPr/>
                    <a:lstStyle/>
                    <a:p>
                      <a:r>
                        <a:rPr lang="en-US" sz="1200" dirty="0" smtClean="0">
                          <a:latin typeface="+mj-lt"/>
                          <a:cs typeface="Times New Roman" pitchFamily="18" charset="0"/>
                        </a:rPr>
                        <a:t>CBOs/</a:t>
                      </a:r>
                    </a:p>
                    <a:p>
                      <a:r>
                        <a:rPr lang="en-US" sz="1200" dirty="0" smtClean="0">
                          <a:latin typeface="+mj-lt"/>
                          <a:cs typeface="Times New Roman" pitchFamily="18" charset="0"/>
                        </a:rPr>
                        <a:t>Providers/</a:t>
                      </a:r>
                    </a:p>
                    <a:p>
                      <a:r>
                        <a:rPr lang="en-US" sz="1200" dirty="0" smtClean="0">
                          <a:latin typeface="+mj-lt"/>
                          <a:cs typeface="Times New Roman" pitchFamily="18" charset="0"/>
                        </a:rPr>
                        <a:t>Churches</a:t>
                      </a:r>
                    </a:p>
                    <a:p>
                      <a:endParaRPr lang="en-US" sz="1200" dirty="0">
                        <a:latin typeface="+mj-lt"/>
                        <a:cs typeface="Times New Roman" pitchFamily="18" charset="0"/>
                      </a:endParaRPr>
                    </a:p>
                  </a:txBody>
                  <a:tcPr/>
                </a:tc>
                <a:tc>
                  <a:txBody>
                    <a:bodyPr/>
                    <a:lstStyle/>
                    <a:p>
                      <a:r>
                        <a:rPr lang="en-US" sz="1200" dirty="0" smtClean="0">
                          <a:latin typeface="+mj-lt"/>
                        </a:rPr>
                        <a:t>Provides a historical perspective of the role that faith fulfills within the </a:t>
                      </a:r>
                      <a:r>
                        <a:rPr lang="en-US" sz="1200" dirty="0" smtClean="0">
                          <a:latin typeface="+mj-lt"/>
                        </a:rPr>
                        <a:t>experience of targeted communities. </a:t>
                      </a:r>
                      <a:r>
                        <a:rPr lang="en-US" sz="1200" dirty="0" smtClean="0">
                          <a:latin typeface="+mj-lt"/>
                        </a:rPr>
                        <a:t>This training provides perspective as to why the roots of faith run so deep within </a:t>
                      </a:r>
                      <a:r>
                        <a:rPr lang="en-US" sz="1200" dirty="0" smtClean="0">
                          <a:latin typeface="+mj-lt"/>
                        </a:rPr>
                        <a:t>specific</a:t>
                      </a:r>
                      <a:r>
                        <a:rPr lang="en-US" sz="1200" baseline="0" dirty="0" smtClean="0">
                          <a:latin typeface="+mj-lt"/>
                        </a:rPr>
                        <a:t> c</a:t>
                      </a:r>
                      <a:r>
                        <a:rPr lang="en-US" sz="1200" dirty="0" smtClean="0">
                          <a:latin typeface="+mj-lt"/>
                        </a:rPr>
                        <a:t>ommunities</a:t>
                      </a:r>
                      <a:r>
                        <a:rPr lang="en-US" sz="1200" baseline="0" dirty="0" smtClean="0">
                          <a:latin typeface="+mj-lt"/>
                        </a:rPr>
                        <a:t> </a:t>
                      </a:r>
                      <a:r>
                        <a:rPr lang="en-US" sz="1200" dirty="0" smtClean="0">
                          <a:latin typeface="+mj-lt"/>
                        </a:rPr>
                        <a:t>and </a:t>
                      </a:r>
                      <a:r>
                        <a:rPr lang="en-US" sz="1200" dirty="0" smtClean="0">
                          <a:latin typeface="+mj-lt"/>
                        </a:rPr>
                        <a:t>has been identified as a source of healing; instrumental in maintaining personal and community mental wellness.</a:t>
                      </a:r>
                    </a:p>
                  </a:txBody>
                  <a:tcPr/>
                </a:tc>
              </a:tr>
            </a:tbl>
          </a:graphicData>
        </a:graphic>
      </p:graphicFrame>
    </p:spTree>
    <p:extLst>
      <p:ext uri="{BB962C8B-B14F-4D97-AF65-F5344CB8AC3E}">
        <p14:creationId xmlns:p14="http://schemas.microsoft.com/office/powerpoint/2010/main" val="311874724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1517</TotalTime>
  <Words>735</Words>
  <Application>Microsoft Office PowerPoint</Application>
  <PresentationFormat>On-screen Show (4:3)</PresentationFormat>
  <Paragraphs>64</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Austin</vt:lpstr>
      <vt:lpstr>Tri-Cities Community Development Center  Gigi Crowder, L.E. Pennsylvania System of Care Partnership 3/29/2016 </vt:lpstr>
      <vt:lpstr>The Church: A Caring Community</vt:lpstr>
      <vt:lpstr>The Faith Community: Catalyst For Change</vt:lpstr>
      <vt:lpstr>Mental Health and Spirituality Survey Results</vt:lpstr>
      <vt:lpstr>        Consumers and Family  Member Survey </vt:lpstr>
      <vt:lpstr>Mental Health Friendly Communities</vt:lpstr>
      <vt:lpstr>Faith Communities  and Mental Health</vt:lpstr>
      <vt:lpstr>Becoming a Mental Health Friendly Congregation</vt:lpstr>
      <vt:lpstr>PowerPoint Presentation</vt:lpstr>
      <vt:lpstr>Becoming a Mental Health Friendly Faith Community</vt:lpstr>
      <vt:lpstr>I would love to support your efforts to build mental health friendly communities!</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Each Mind Matters</dc:title>
  <dc:creator>Monique</dc:creator>
  <cp:lastModifiedBy>administrator</cp:lastModifiedBy>
  <cp:revision>35</cp:revision>
  <dcterms:created xsi:type="dcterms:W3CDTF">2013-05-16T21:45:18Z</dcterms:created>
  <dcterms:modified xsi:type="dcterms:W3CDTF">2016-01-26T06:27:01Z</dcterms:modified>
</cp:coreProperties>
</file>